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4"/>
  </p:notesMasterIdLst>
  <p:sldIdLst>
    <p:sldId id="256" r:id="rId2"/>
    <p:sldId id="257" r:id="rId3"/>
    <p:sldId id="258" r:id="rId4"/>
    <p:sldId id="344" r:id="rId5"/>
    <p:sldId id="266" r:id="rId6"/>
    <p:sldId id="268" r:id="rId7"/>
    <p:sldId id="345" r:id="rId8"/>
    <p:sldId id="346" r:id="rId9"/>
    <p:sldId id="347" r:id="rId10"/>
    <p:sldId id="348" r:id="rId11"/>
    <p:sldId id="349" r:id="rId12"/>
    <p:sldId id="350" r:id="rId13"/>
    <p:sldId id="351" r:id="rId14"/>
    <p:sldId id="366" r:id="rId15"/>
    <p:sldId id="367" r:id="rId16"/>
    <p:sldId id="361" r:id="rId17"/>
    <p:sldId id="363" r:id="rId18"/>
    <p:sldId id="368" r:id="rId19"/>
    <p:sldId id="359" r:id="rId20"/>
    <p:sldId id="362" r:id="rId21"/>
    <p:sldId id="364" r:id="rId22"/>
    <p:sldId id="365" r:id="rId23"/>
  </p:sldIdLst>
  <p:sldSz cx="9144000" cy="5143500" type="screen16x9"/>
  <p:notesSz cx="6858000" cy="9144000"/>
  <p:embeddedFontLst>
    <p:embeddedFont>
      <p:font typeface="Fira Sans Extra Condensed Medium" panose="020B0604020202020204" charset="0"/>
      <p:regular r:id="rId25"/>
      <p:bold r:id="rId26"/>
      <p:italic r:id="rId27"/>
      <p:boldItalic r:id="rId28"/>
    </p:embeddedFont>
    <p:embeddedFont>
      <p:font typeface="Roboto Condensed Light" panose="020B0604020202020204" charset="0"/>
      <p:regular r:id="rId29"/>
      <p:bold r:id="rId30"/>
      <p:italic r:id="rId31"/>
      <p:boldItalic r:id="rId32"/>
    </p:embeddedFont>
    <p:embeddedFont>
      <p:font typeface="Squada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84" d="100"/>
          <a:sy n="84" d="100"/>
        </p:scale>
        <p:origin x="85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1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94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03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23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046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0"/>
          <p:cNvSpPr txBox="1">
            <a:spLocks noGrp="1"/>
          </p:cNvSpPr>
          <p:nvPr>
            <p:ph type="title"/>
          </p:nvPr>
        </p:nvSpPr>
        <p:spPr>
          <a:xfrm>
            <a:off x="457275" y="1505294"/>
            <a:ext cx="8229600" cy="510900"/>
          </a:xfrm>
          <a:prstGeom prst="rect">
            <a:avLst/>
          </a:prstGeom>
        </p:spPr>
        <p:txBody>
          <a:bodyPr spcFirstLastPara="1" wrap="square" lIns="91425" tIns="91425" rIns="91425" bIns="91425" anchor="ctr" anchorCtr="0">
            <a:noAutofit/>
          </a:bodyPr>
          <a:lstStyle/>
          <a:p>
            <a:pPr lvl="0">
              <a:buClr>
                <a:schemeClr val="dk1"/>
              </a:buClr>
              <a:buSzPts val="1100"/>
            </a:pPr>
            <a:r>
              <a:rPr lang="en-ID" sz="3600" dirty="0">
                <a:solidFill>
                  <a:schemeClr val="tx1"/>
                </a:solidFill>
              </a:rPr>
              <a:t>APLIKASI PERHITUNGAN HARGA POKOK PRODUK STANDAR UNTUK MENENTUKAN HARGA JUAL PRODUK CUSTOM PADA CV WIRA DJADI NATURALSTONE</a:t>
            </a:r>
            <a:endParaRPr sz="3600" dirty="0">
              <a:solidFill>
                <a:schemeClr val="tx1"/>
              </a:solidFill>
            </a:endParaRPr>
          </a:p>
        </p:txBody>
      </p:sp>
      <p:sp>
        <p:nvSpPr>
          <p:cNvPr id="443" name="Google Shape;443;p60"/>
          <p:cNvSpPr txBox="1">
            <a:spLocks noGrp="1"/>
          </p:cNvSpPr>
          <p:nvPr>
            <p:ph type="subTitle" idx="1"/>
          </p:nvPr>
        </p:nvSpPr>
        <p:spPr>
          <a:xfrm>
            <a:off x="457275" y="3649725"/>
            <a:ext cx="82296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dirty="0"/>
              <a:t>Kuncahyo Adi Prihutomo (17410100141)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000"/>
                                        <p:tgtEl>
                                          <p:spTgt spid="442"/>
                                        </p:tgtEl>
                                      </p:cBhvr>
                                    </p:animEffect>
                                  </p:childTnLst>
                                </p:cTn>
                              </p:par>
                              <p:par>
                                <p:cTn id="8" presetID="2" presetClass="entr" presetSubtype="4" fill="hold" nodeType="withEffect">
                                  <p:stCondLst>
                                    <p:cond delay="0"/>
                                  </p:stCondLst>
                                  <p:childTnLst>
                                    <p:set>
                                      <p:cBhvr>
                                        <p:cTn id="9" dur="1" fill="hold">
                                          <p:stCondLst>
                                            <p:cond delay="0"/>
                                          </p:stCondLst>
                                        </p:cTn>
                                        <p:tgtEl>
                                          <p:spTgt spid="443"/>
                                        </p:tgtEl>
                                        <p:attrNameLst>
                                          <p:attrName>style.visibility</p:attrName>
                                        </p:attrNameLst>
                                      </p:cBhvr>
                                      <p:to>
                                        <p:strVal val="visible"/>
                                      </p:to>
                                    </p:set>
                                    <p:anim calcmode="lin" valueType="num">
                                      <p:cBhvr additive="base">
                                        <p:cTn id="10" dur="1000"/>
                                        <p:tgtEl>
                                          <p:spTgt spid="4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ctrTitle"/>
          </p:nvPr>
        </p:nvSpPr>
        <p:spPr>
          <a:xfrm flipH="1">
            <a:off x="1272540" y="458744"/>
            <a:ext cx="8267700" cy="670500"/>
          </a:xfrm>
          <a:prstGeom prst="rect">
            <a:avLst/>
          </a:prstGeom>
        </p:spPr>
        <p:txBody>
          <a:bodyPr spcFirstLastPara="1" wrap="square" lIns="91425" tIns="91425" rIns="91425" bIns="91425" anchor="b" anchorCtr="0">
            <a:noAutofit/>
          </a:bodyPr>
          <a:lstStyle/>
          <a:p>
            <a:pPr lvl="0">
              <a:buClr>
                <a:schemeClr val="dk1"/>
              </a:buClr>
              <a:buSzPts val="1100"/>
            </a:pPr>
            <a:r>
              <a:rPr lang="en-ID" sz="3200" dirty="0" err="1"/>
              <a:t>Harga</a:t>
            </a:r>
            <a:r>
              <a:rPr lang="en-ID" sz="3200" dirty="0"/>
              <a:t> </a:t>
            </a:r>
            <a:r>
              <a:rPr lang="en-ID" sz="3200" dirty="0" err="1"/>
              <a:t>Pokok</a:t>
            </a:r>
            <a:r>
              <a:rPr lang="en-ID" sz="3200" dirty="0"/>
              <a:t> </a:t>
            </a:r>
            <a:r>
              <a:rPr lang="en-ID" sz="3200" dirty="0" err="1"/>
              <a:t>Standar</a:t>
            </a:r>
            <a:r>
              <a:rPr lang="en-ID" sz="3200" dirty="0"/>
              <a:t> (</a:t>
            </a:r>
            <a:r>
              <a:rPr lang="en-ID" sz="3200" dirty="0" err="1"/>
              <a:t>Standar</a:t>
            </a:r>
            <a:r>
              <a:rPr lang="en-ID" sz="3200" dirty="0"/>
              <a:t> Costing</a:t>
            </a:r>
            <a:endParaRPr sz="3200" dirty="0"/>
          </a:p>
        </p:txBody>
      </p:sp>
      <p:sp>
        <p:nvSpPr>
          <p:cNvPr id="528" name="Google Shape;528;p72"/>
          <p:cNvSpPr txBox="1">
            <a:spLocks noGrp="1"/>
          </p:cNvSpPr>
          <p:nvPr>
            <p:ph type="subTitle" idx="1"/>
          </p:nvPr>
        </p:nvSpPr>
        <p:spPr>
          <a:xfrm>
            <a:off x="1482719" y="1282222"/>
            <a:ext cx="6100110" cy="2007388"/>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1800" dirty="0" err="1">
                <a:solidFill>
                  <a:schemeClr val="tx1"/>
                </a:solidFill>
              </a:rPr>
              <a:t>Menurut</a:t>
            </a:r>
            <a:r>
              <a:rPr lang="en-US" sz="1800" dirty="0">
                <a:solidFill>
                  <a:schemeClr val="tx1"/>
                </a:solidFill>
              </a:rPr>
              <a:t> </a:t>
            </a:r>
            <a:r>
              <a:rPr lang="en-US" sz="1800" dirty="0" err="1">
                <a:solidFill>
                  <a:schemeClr val="tx1"/>
                </a:solidFill>
              </a:rPr>
              <a:t>Mulyadi</a:t>
            </a:r>
            <a:r>
              <a:rPr lang="en-US" sz="1800" dirty="0">
                <a:solidFill>
                  <a:schemeClr val="tx1"/>
                </a:solidFill>
              </a:rPr>
              <a:t> (1995) </a:t>
            </a:r>
            <a:r>
              <a:rPr lang="en-US" sz="1800" dirty="0" err="1">
                <a:solidFill>
                  <a:schemeClr val="tx1"/>
                </a:solidFill>
              </a:rPr>
              <a:t>biaya</a:t>
            </a:r>
            <a:r>
              <a:rPr lang="en-US" sz="1800" dirty="0">
                <a:solidFill>
                  <a:schemeClr val="tx1"/>
                </a:solidFill>
              </a:rPr>
              <a:t> </a:t>
            </a:r>
            <a:r>
              <a:rPr lang="en-US" sz="1800" dirty="0" err="1">
                <a:solidFill>
                  <a:schemeClr val="tx1"/>
                </a:solidFill>
              </a:rPr>
              <a:t>standar</a:t>
            </a:r>
            <a:r>
              <a:rPr lang="en-US" sz="1800" dirty="0">
                <a:solidFill>
                  <a:schemeClr val="tx1"/>
                </a:solidFill>
              </a:rPr>
              <a:t> </a:t>
            </a:r>
            <a:r>
              <a:rPr lang="en-US" sz="1800" dirty="0" err="1">
                <a:solidFill>
                  <a:schemeClr val="tx1"/>
                </a:solidFill>
              </a:rPr>
              <a:t>adalah</a:t>
            </a:r>
            <a:r>
              <a:rPr lang="en-US" sz="1800" dirty="0">
                <a:solidFill>
                  <a:schemeClr val="tx1"/>
                </a:solidFill>
              </a:rPr>
              <a:t> </a:t>
            </a:r>
            <a:r>
              <a:rPr lang="en-US" sz="1800" dirty="0" err="1">
                <a:solidFill>
                  <a:schemeClr val="tx1"/>
                </a:solidFill>
              </a:rPr>
              <a:t>biaya</a:t>
            </a:r>
            <a:r>
              <a:rPr lang="en-US" sz="1800" dirty="0">
                <a:solidFill>
                  <a:schemeClr val="tx1"/>
                </a:solidFill>
              </a:rPr>
              <a:t> yang </a:t>
            </a:r>
            <a:r>
              <a:rPr lang="en-US" sz="1800" dirty="0" err="1">
                <a:solidFill>
                  <a:schemeClr val="tx1"/>
                </a:solidFill>
              </a:rPr>
              <a:t>ditentukan</a:t>
            </a:r>
            <a:r>
              <a:rPr lang="en-US" sz="1800" dirty="0">
                <a:solidFill>
                  <a:schemeClr val="tx1"/>
                </a:solidFill>
              </a:rPr>
              <a:t> di </a:t>
            </a:r>
            <a:r>
              <a:rPr lang="en-US" sz="1800" dirty="0" err="1">
                <a:solidFill>
                  <a:schemeClr val="tx1"/>
                </a:solidFill>
              </a:rPr>
              <a:t>muka</a:t>
            </a:r>
            <a:r>
              <a:rPr lang="en-US" sz="1800" dirty="0">
                <a:solidFill>
                  <a:schemeClr val="tx1"/>
                </a:solidFill>
              </a:rPr>
              <a:t>, yang </a:t>
            </a:r>
            <a:r>
              <a:rPr lang="en-US" sz="1800" dirty="0" err="1">
                <a:solidFill>
                  <a:schemeClr val="tx1"/>
                </a:solidFill>
              </a:rPr>
              <a:t>merupakan</a:t>
            </a:r>
            <a:r>
              <a:rPr lang="en-US" sz="1800" dirty="0">
                <a:solidFill>
                  <a:schemeClr val="tx1"/>
                </a:solidFill>
              </a:rPr>
              <a:t> </a:t>
            </a:r>
            <a:r>
              <a:rPr lang="en-US" sz="1800" dirty="0" err="1">
                <a:solidFill>
                  <a:schemeClr val="tx1"/>
                </a:solidFill>
              </a:rPr>
              <a:t>jumlah</a:t>
            </a:r>
            <a:r>
              <a:rPr lang="en-US" sz="1800" dirty="0">
                <a:solidFill>
                  <a:schemeClr val="tx1"/>
                </a:solidFill>
              </a:rPr>
              <a:t> </a:t>
            </a:r>
            <a:r>
              <a:rPr lang="en-US" sz="1800" dirty="0" err="1">
                <a:solidFill>
                  <a:schemeClr val="tx1"/>
                </a:solidFill>
              </a:rPr>
              <a:t>biaya</a:t>
            </a:r>
            <a:r>
              <a:rPr lang="en-US" sz="1800" dirty="0">
                <a:solidFill>
                  <a:schemeClr val="tx1"/>
                </a:solidFill>
              </a:rPr>
              <a:t> yang </a:t>
            </a:r>
            <a:r>
              <a:rPr lang="en-US" sz="1800" dirty="0" err="1">
                <a:solidFill>
                  <a:schemeClr val="tx1"/>
                </a:solidFill>
              </a:rPr>
              <a:t>seharusnya</a:t>
            </a:r>
            <a:r>
              <a:rPr lang="en-US" sz="1800" dirty="0">
                <a:solidFill>
                  <a:schemeClr val="tx1"/>
                </a:solidFill>
              </a:rPr>
              <a:t> </a:t>
            </a:r>
            <a:r>
              <a:rPr lang="en-US" sz="1800" dirty="0" err="1">
                <a:solidFill>
                  <a:schemeClr val="tx1"/>
                </a:solidFill>
              </a:rPr>
              <a:t>dikeluarkan</a:t>
            </a:r>
            <a:r>
              <a:rPr lang="en-US" sz="1800" dirty="0">
                <a:solidFill>
                  <a:schemeClr val="tx1"/>
                </a:solidFill>
              </a:rPr>
              <a:t> </a:t>
            </a:r>
            <a:r>
              <a:rPr lang="en-US" sz="1800" dirty="0" err="1">
                <a:solidFill>
                  <a:schemeClr val="tx1"/>
                </a:solidFill>
              </a:rPr>
              <a:t>untuk</a:t>
            </a:r>
            <a:r>
              <a:rPr lang="en-US" sz="1800" dirty="0">
                <a:solidFill>
                  <a:schemeClr val="tx1"/>
                </a:solidFill>
              </a:rPr>
              <a:t> </a:t>
            </a:r>
            <a:r>
              <a:rPr lang="en-US" sz="1800" dirty="0" err="1">
                <a:solidFill>
                  <a:schemeClr val="tx1"/>
                </a:solidFill>
              </a:rPr>
              <a:t>satu</a:t>
            </a:r>
            <a:r>
              <a:rPr lang="en-US" sz="1800" dirty="0">
                <a:solidFill>
                  <a:schemeClr val="tx1"/>
                </a:solidFill>
              </a:rPr>
              <a:t> </a:t>
            </a:r>
            <a:r>
              <a:rPr lang="en-US" sz="1800" dirty="0" err="1">
                <a:solidFill>
                  <a:schemeClr val="tx1"/>
                </a:solidFill>
              </a:rPr>
              <a:t>satuan</a:t>
            </a:r>
            <a:r>
              <a:rPr lang="en-US" sz="1800" dirty="0">
                <a:solidFill>
                  <a:schemeClr val="tx1"/>
                </a:solidFill>
              </a:rPr>
              <a:t> </a:t>
            </a:r>
            <a:r>
              <a:rPr lang="en-US" sz="1800" dirty="0" err="1">
                <a:solidFill>
                  <a:schemeClr val="tx1"/>
                </a:solidFill>
              </a:rPr>
              <a:t>produk</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untuk</a:t>
            </a:r>
            <a:r>
              <a:rPr lang="en-US" sz="1800" dirty="0">
                <a:solidFill>
                  <a:schemeClr val="tx1"/>
                </a:solidFill>
              </a:rPr>
              <a:t> </a:t>
            </a:r>
            <a:r>
              <a:rPr lang="en-US" sz="1800" dirty="0" err="1">
                <a:solidFill>
                  <a:schemeClr val="tx1"/>
                </a:solidFill>
              </a:rPr>
              <a:t>membiayai</a:t>
            </a:r>
            <a:r>
              <a:rPr lang="en-US" sz="1800" dirty="0">
                <a:solidFill>
                  <a:schemeClr val="tx1"/>
                </a:solidFill>
              </a:rPr>
              <a:t> </a:t>
            </a:r>
            <a:r>
              <a:rPr lang="en-US" sz="1800" dirty="0" err="1">
                <a:solidFill>
                  <a:schemeClr val="tx1"/>
                </a:solidFill>
              </a:rPr>
              <a:t>kegiatan</a:t>
            </a:r>
            <a:r>
              <a:rPr lang="en-US" sz="1800" dirty="0">
                <a:solidFill>
                  <a:schemeClr val="tx1"/>
                </a:solidFill>
              </a:rPr>
              <a:t> </a:t>
            </a:r>
            <a:r>
              <a:rPr lang="en-US" sz="1800" dirty="0" err="1">
                <a:solidFill>
                  <a:schemeClr val="tx1"/>
                </a:solidFill>
              </a:rPr>
              <a:t>tertentu</a:t>
            </a:r>
            <a:r>
              <a:rPr lang="en-US" sz="1800" dirty="0">
                <a:solidFill>
                  <a:schemeClr val="tx1"/>
                </a:solidFill>
              </a:rPr>
              <a:t>, di </a:t>
            </a:r>
            <a:r>
              <a:rPr lang="en-US" sz="1800" dirty="0" err="1">
                <a:solidFill>
                  <a:schemeClr val="tx1"/>
                </a:solidFill>
              </a:rPr>
              <a:t>bawah</a:t>
            </a:r>
            <a:r>
              <a:rPr lang="en-US" sz="1800" dirty="0">
                <a:solidFill>
                  <a:schemeClr val="tx1"/>
                </a:solidFill>
              </a:rPr>
              <a:t> </a:t>
            </a:r>
            <a:r>
              <a:rPr lang="en-US" sz="1800" dirty="0" err="1">
                <a:solidFill>
                  <a:schemeClr val="tx1"/>
                </a:solidFill>
              </a:rPr>
              <a:t>asumsi</a:t>
            </a:r>
            <a:r>
              <a:rPr lang="en-US" sz="1800" dirty="0">
                <a:solidFill>
                  <a:schemeClr val="tx1"/>
                </a:solidFill>
              </a:rPr>
              <a:t> </a:t>
            </a:r>
            <a:r>
              <a:rPr lang="en-US" sz="1800" dirty="0" err="1">
                <a:solidFill>
                  <a:schemeClr val="tx1"/>
                </a:solidFill>
              </a:rPr>
              <a:t>kondisi</a:t>
            </a:r>
            <a:r>
              <a:rPr lang="en-US" sz="1800" dirty="0">
                <a:solidFill>
                  <a:schemeClr val="tx1"/>
                </a:solidFill>
              </a:rPr>
              <a:t> </a:t>
            </a:r>
            <a:r>
              <a:rPr lang="en-US" sz="1800" dirty="0" err="1">
                <a:solidFill>
                  <a:schemeClr val="tx1"/>
                </a:solidFill>
              </a:rPr>
              <a:t>ekonomi</a:t>
            </a:r>
            <a:r>
              <a:rPr lang="en-US" sz="1800" dirty="0">
                <a:solidFill>
                  <a:schemeClr val="tx1"/>
                </a:solidFill>
              </a:rPr>
              <a:t>, </a:t>
            </a:r>
            <a:r>
              <a:rPr lang="en-US" sz="1800" dirty="0" err="1">
                <a:solidFill>
                  <a:schemeClr val="tx1"/>
                </a:solidFill>
              </a:rPr>
              <a:t>efisien</a:t>
            </a:r>
            <a:r>
              <a:rPr lang="en-US" sz="1800" dirty="0">
                <a:solidFill>
                  <a:schemeClr val="tx1"/>
                </a:solidFill>
              </a:rPr>
              <a:t> dan </a:t>
            </a:r>
            <a:r>
              <a:rPr lang="en-US" sz="1800" dirty="0" err="1">
                <a:solidFill>
                  <a:schemeClr val="tx1"/>
                </a:solidFill>
              </a:rPr>
              <a:t>faktor-faktor</a:t>
            </a:r>
            <a:r>
              <a:rPr lang="en-US" sz="1800" dirty="0">
                <a:solidFill>
                  <a:schemeClr val="tx1"/>
                </a:solidFill>
              </a:rPr>
              <a:t> lain </a:t>
            </a:r>
            <a:r>
              <a:rPr lang="en-US" sz="1800" dirty="0" err="1">
                <a:solidFill>
                  <a:schemeClr val="tx1"/>
                </a:solidFill>
              </a:rPr>
              <a:t>tertentu</a:t>
            </a:r>
            <a:r>
              <a:rPr lang="en-US" sz="1800" dirty="0">
                <a:solidFill>
                  <a:schemeClr val="tx1"/>
                </a:solidFill>
              </a:rPr>
              <a:t>. </a:t>
            </a:r>
            <a:endParaRPr sz="1800" dirty="0">
              <a:solidFill>
                <a:schemeClr val="tx1"/>
              </a:solidFill>
            </a:endParaRPr>
          </a:p>
        </p:txBody>
      </p:sp>
      <p:cxnSp>
        <p:nvCxnSpPr>
          <p:cNvPr id="534" name="Google Shape;534;p72"/>
          <p:cNvCxnSpPr/>
          <p:nvPr/>
        </p:nvCxnSpPr>
        <p:spPr>
          <a:xfrm>
            <a:off x="1482719" y="1120844"/>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29853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gtEl>
                                        <p:attrNameLst>
                                          <p:attrName>style.visibility</p:attrName>
                                        </p:attrNameLst>
                                      </p:cBhvr>
                                      <p:to>
                                        <p:strVal val="visible"/>
                                      </p:to>
                                    </p:set>
                                    <p:animEffect transition="in" filter="fade">
                                      <p:cBhvr>
                                        <p:cTn id="12"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Rectangle 1">
            <a:extLst>
              <a:ext uri="{FF2B5EF4-FFF2-40B4-BE49-F238E27FC236}">
                <a16:creationId xmlns:a16="http://schemas.microsoft.com/office/drawing/2014/main" id="{D391AC49-57E1-47B6-BBFB-C65F7807E901}"/>
              </a:ext>
            </a:extLst>
          </p:cNvPr>
          <p:cNvSpPr/>
          <p:nvPr/>
        </p:nvSpPr>
        <p:spPr>
          <a:xfrm>
            <a:off x="1482719" y="1282222"/>
            <a:ext cx="6178562" cy="3198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527" name="Google Shape;527;p72"/>
          <p:cNvSpPr txBox="1">
            <a:spLocks noGrp="1"/>
          </p:cNvSpPr>
          <p:nvPr>
            <p:ph type="ctrTitle"/>
          </p:nvPr>
        </p:nvSpPr>
        <p:spPr>
          <a:xfrm flipH="1">
            <a:off x="200722" y="0"/>
            <a:ext cx="8943278" cy="1129243"/>
          </a:xfrm>
          <a:prstGeom prst="rect">
            <a:avLst/>
          </a:prstGeom>
        </p:spPr>
        <p:txBody>
          <a:bodyPr spcFirstLastPara="1" wrap="square" lIns="91425" tIns="91425" rIns="91425" bIns="91425" anchor="b" anchorCtr="0">
            <a:noAutofit/>
          </a:bodyPr>
          <a:lstStyle/>
          <a:p>
            <a:pPr lvl="0" algn="ctr">
              <a:buClr>
                <a:schemeClr val="dk1"/>
              </a:buClr>
              <a:buSzPts val="1100"/>
            </a:pPr>
            <a:r>
              <a:rPr lang="en-ID" sz="3600" dirty="0" err="1"/>
              <a:t>Secara</a:t>
            </a:r>
            <a:r>
              <a:rPr lang="en-ID" sz="3600" dirty="0"/>
              <a:t> </a:t>
            </a:r>
            <a:r>
              <a:rPr lang="en-ID" sz="3600" dirty="0" err="1"/>
              <a:t>umum</a:t>
            </a:r>
            <a:r>
              <a:rPr lang="en-ID" sz="3600" dirty="0"/>
              <a:t> </a:t>
            </a:r>
            <a:r>
              <a:rPr lang="en-ID" sz="3600" dirty="0" err="1"/>
              <a:t>harga</a:t>
            </a:r>
            <a:r>
              <a:rPr lang="en-ID" sz="3600" dirty="0"/>
              <a:t> </a:t>
            </a:r>
            <a:r>
              <a:rPr lang="en-ID" sz="3600" dirty="0" err="1"/>
              <a:t>pokok</a:t>
            </a:r>
            <a:r>
              <a:rPr lang="en-ID" sz="3600" dirty="0"/>
              <a:t> </a:t>
            </a:r>
            <a:r>
              <a:rPr lang="en-ID" sz="3600" dirty="0" err="1"/>
              <a:t>dibagi</a:t>
            </a:r>
            <a:r>
              <a:rPr lang="en-ID" sz="3600" dirty="0"/>
              <a:t> 2 </a:t>
            </a:r>
            <a:r>
              <a:rPr lang="en-ID" sz="3600" dirty="0" err="1"/>
              <a:t>kategori</a:t>
            </a:r>
            <a:r>
              <a:rPr lang="en-ID" sz="3600" dirty="0"/>
              <a:t>:</a:t>
            </a:r>
            <a:endParaRPr sz="3600" dirty="0"/>
          </a:p>
        </p:txBody>
      </p:sp>
      <p:sp>
        <p:nvSpPr>
          <p:cNvPr id="528" name="Google Shape;528;p72"/>
          <p:cNvSpPr txBox="1">
            <a:spLocks noGrp="1"/>
          </p:cNvSpPr>
          <p:nvPr>
            <p:ph type="subTitle" idx="1"/>
          </p:nvPr>
        </p:nvSpPr>
        <p:spPr>
          <a:xfrm>
            <a:off x="1482719" y="1282222"/>
            <a:ext cx="6100110" cy="2007388"/>
          </a:xfrm>
          <a:prstGeom prst="rect">
            <a:avLst/>
          </a:prstGeom>
        </p:spPr>
        <p:txBody>
          <a:bodyPr spcFirstLastPara="1" wrap="square" lIns="91425" tIns="91425" rIns="91425" bIns="91425" anchor="t" anchorCtr="0">
            <a:noAutofit/>
          </a:bodyPr>
          <a:lstStyle/>
          <a:p>
            <a:pPr marL="0" lvl="0" indent="0">
              <a:buClr>
                <a:schemeClr val="dk1"/>
              </a:buClr>
              <a:buSzPts val="1100"/>
            </a:pPr>
            <a:r>
              <a:rPr lang="en-ID" sz="1800" dirty="0">
                <a:solidFill>
                  <a:schemeClr val="tx1"/>
                </a:solidFill>
              </a:rPr>
              <a:t>1.Harga </a:t>
            </a:r>
            <a:r>
              <a:rPr lang="en-ID" sz="1800" dirty="0" err="1">
                <a:solidFill>
                  <a:schemeClr val="tx1"/>
                </a:solidFill>
              </a:rPr>
              <a:t>Pokok</a:t>
            </a:r>
            <a:r>
              <a:rPr lang="en-ID" sz="1800" dirty="0">
                <a:solidFill>
                  <a:schemeClr val="tx1"/>
                </a:solidFill>
              </a:rPr>
              <a:t> </a:t>
            </a:r>
            <a:r>
              <a:rPr lang="en-ID" sz="1800" dirty="0" err="1">
                <a:solidFill>
                  <a:schemeClr val="tx1"/>
                </a:solidFill>
              </a:rPr>
              <a:t>Historis</a:t>
            </a:r>
            <a:r>
              <a:rPr lang="en-ID" sz="1800" dirty="0">
                <a:solidFill>
                  <a:schemeClr val="tx1"/>
                </a:solidFill>
              </a:rPr>
              <a:t> (Historical Cost)</a:t>
            </a:r>
          </a:p>
          <a:p>
            <a:pPr marL="0" lvl="0" indent="0">
              <a:buClr>
                <a:schemeClr val="dk1"/>
              </a:buClr>
              <a:buSzPts val="1100"/>
            </a:pPr>
            <a:r>
              <a:rPr lang="en-ID" sz="1800" dirty="0" err="1">
                <a:solidFill>
                  <a:schemeClr val="tx1"/>
                </a:solidFill>
              </a:rPr>
              <a:t>Harga</a:t>
            </a:r>
            <a:r>
              <a:rPr lang="en-ID" sz="1800" dirty="0">
                <a:solidFill>
                  <a:schemeClr val="tx1"/>
                </a:solidFill>
              </a:rPr>
              <a:t> </a:t>
            </a:r>
            <a:r>
              <a:rPr lang="en-ID" sz="1800" dirty="0" err="1">
                <a:solidFill>
                  <a:schemeClr val="tx1"/>
                </a:solidFill>
              </a:rPr>
              <a:t>pokok</a:t>
            </a:r>
            <a:r>
              <a:rPr lang="en-ID" sz="1800" dirty="0">
                <a:solidFill>
                  <a:schemeClr val="tx1"/>
                </a:solidFill>
              </a:rPr>
              <a:t> yang </a:t>
            </a:r>
            <a:r>
              <a:rPr lang="en-ID" sz="1800" dirty="0" err="1">
                <a:solidFill>
                  <a:schemeClr val="tx1"/>
                </a:solidFill>
              </a:rPr>
              <a:t>dihitung</a:t>
            </a:r>
            <a:r>
              <a:rPr lang="en-ID" sz="1800" dirty="0">
                <a:solidFill>
                  <a:schemeClr val="tx1"/>
                </a:solidFill>
              </a:rPr>
              <a:t> pada </a:t>
            </a:r>
            <a:r>
              <a:rPr lang="en-ID" sz="1800" dirty="0" err="1">
                <a:solidFill>
                  <a:schemeClr val="tx1"/>
                </a:solidFill>
              </a:rPr>
              <a:t>saat</a:t>
            </a:r>
            <a:r>
              <a:rPr lang="en-ID" sz="1800" dirty="0">
                <a:solidFill>
                  <a:schemeClr val="tx1"/>
                </a:solidFill>
              </a:rPr>
              <a:t> </a:t>
            </a:r>
            <a:r>
              <a:rPr lang="en-ID" sz="1800" dirty="0" err="1">
                <a:solidFill>
                  <a:schemeClr val="tx1"/>
                </a:solidFill>
              </a:rPr>
              <a:t>produksi</a:t>
            </a:r>
            <a:r>
              <a:rPr lang="en-ID" sz="1800" dirty="0">
                <a:solidFill>
                  <a:schemeClr val="tx1"/>
                </a:solidFill>
              </a:rPr>
              <a:t> </a:t>
            </a:r>
            <a:r>
              <a:rPr lang="en-ID" sz="1800" dirty="0" err="1">
                <a:solidFill>
                  <a:schemeClr val="tx1"/>
                </a:solidFill>
              </a:rPr>
              <a:t>selesai</a:t>
            </a:r>
            <a:r>
              <a:rPr lang="en-ID" sz="1800" dirty="0">
                <a:solidFill>
                  <a:schemeClr val="tx1"/>
                </a:solidFill>
              </a:rPr>
              <a:t> </a:t>
            </a:r>
            <a:r>
              <a:rPr lang="en-ID" sz="1800" dirty="0" err="1">
                <a:solidFill>
                  <a:schemeClr val="tx1"/>
                </a:solidFill>
              </a:rPr>
              <a:t>atau</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suatu</a:t>
            </a:r>
            <a:r>
              <a:rPr lang="en-ID" sz="1800" dirty="0">
                <a:solidFill>
                  <a:schemeClr val="tx1"/>
                </a:solidFill>
              </a:rPr>
              <a:t> </a:t>
            </a:r>
            <a:r>
              <a:rPr lang="en-ID" sz="1800" dirty="0" err="1">
                <a:solidFill>
                  <a:schemeClr val="tx1"/>
                </a:solidFill>
              </a:rPr>
              <a:t>periode</a:t>
            </a:r>
            <a:r>
              <a:rPr lang="en-ID" sz="1800" dirty="0">
                <a:solidFill>
                  <a:schemeClr val="tx1"/>
                </a:solidFill>
              </a:rPr>
              <a:t> dan </a:t>
            </a:r>
            <a:r>
              <a:rPr lang="en-ID" sz="1800" dirty="0" err="1">
                <a:solidFill>
                  <a:schemeClr val="tx1"/>
                </a:solidFill>
              </a:rPr>
              <a:t>bermanfaat</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memberikan</a:t>
            </a:r>
            <a:r>
              <a:rPr lang="en-ID" sz="1800" dirty="0">
                <a:solidFill>
                  <a:schemeClr val="tx1"/>
                </a:solidFill>
              </a:rPr>
              <a:t> </a:t>
            </a:r>
            <a:r>
              <a:rPr lang="en-ID" sz="1800" dirty="0" err="1">
                <a:solidFill>
                  <a:schemeClr val="tx1"/>
                </a:solidFill>
              </a:rPr>
              <a:t>informasi</a:t>
            </a:r>
            <a:r>
              <a:rPr lang="en-ID" sz="1800" dirty="0">
                <a:solidFill>
                  <a:schemeClr val="tx1"/>
                </a:solidFill>
              </a:rPr>
              <a:t> </a:t>
            </a:r>
            <a:r>
              <a:rPr lang="en-ID" sz="1800" dirty="0" err="1">
                <a:solidFill>
                  <a:schemeClr val="tx1"/>
                </a:solidFill>
              </a:rPr>
              <a:t>untuk</a:t>
            </a:r>
            <a:r>
              <a:rPr lang="en-ID" sz="1800" dirty="0">
                <a:solidFill>
                  <a:schemeClr val="tx1"/>
                </a:solidFill>
              </a:rPr>
              <a:t> masa </a:t>
            </a:r>
            <a:r>
              <a:rPr lang="en-ID" sz="1800" dirty="0" err="1">
                <a:solidFill>
                  <a:schemeClr val="tx1"/>
                </a:solidFill>
              </a:rPr>
              <a:t>mendatang</a:t>
            </a:r>
            <a:r>
              <a:rPr lang="en-ID" sz="1800" dirty="0">
                <a:solidFill>
                  <a:schemeClr val="tx1"/>
                </a:solidFill>
              </a:rPr>
              <a:t>.</a:t>
            </a:r>
          </a:p>
          <a:p>
            <a:pPr marL="0" lvl="0" indent="0">
              <a:buClr>
                <a:schemeClr val="dk1"/>
              </a:buClr>
              <a:buSzPts val="1100"/>
            </a:pPr>
            <a:endParaRPr lang="en-ID" sz="1800" dirty="0">
              <a:solidFill>
                <a:schemeClr val="tx1"/>
              </a:solidFill>
            </a:endParaRPr>
          </a:p>
          <a:p>
            <a:pPr marL="0" lvl="0" indent="0">
              <a:buClr>
                <a:schemeClr val="dk1"/>
              </a:buClr>
              <a:buSzPts val="1100"/>
            </a:pPr>
            <a:r>
              <a:rPr lang="en-ID" sz="1800" dirty="0">
                <a:solidFill>
                  <a:schemeClr val="tx1"/>
                </a:solidFill>
              </a:rPr>
              <a:t>2.Harga </a:t>
            </a:r>
            <a:r>
              <a:rPr lang="en-ID" sz="1800" dirty="0" err="1">
                <a:solidFill>
                  <a:schemeClr val="tx1"/>
                </a:solidFill>
              </a:rPr>
              <a:t>Pokok</a:t>
            </a:r>
            <a:r>
              <a:rPr lang="en-ID" sz="1800" dirty="0">
                <a:solidFill>
                  <a:schemeClr val="tx1"/>
                </a:solidFill>
              </a:rPr>
              <a:t> </a:t>
            </a:r>
            <a:r>
              <a:rPr lang="en-ID" sz="1800" dirty="0" err="1">
                <a:solidFill>
                  <a:schemeClr val="tx1"/>
                </a:solidFill>
              </a:rPr>
              <a:t>Ditentukan</a:t>
            </a:r>
            <a:r>
              <a:rPr lang="en-ID" sz="1800" dirty="0">
                <a:solidFill>
                  <a:schemeClr val="tx1"/>
                </a:solidFill>
              </a:rPr>
              <a:t> </a:t>
            </a:r>
            <a:r>
              <a:rPr lang="en-ID" sz="1800" dirty="0" err="1">
                <a:solidFill>
                  <a:schemeClr val="tx1"/>
                </a:solidFill>
              </a:rPr>
              <a:t>Dimuka</a:t>
            </a:r>
            <a:r>
              <a:rPr lang="en-ID" sz="1800" dirty="0">
                <a:solidFill>
                  <a:schemeClr val="tx1"/>
                </a:solidFill>
              </a:rPr>
              <a:t> (Predetermined Cost)</a:t>
            </a:r>
          </a:p>
          <a:p>
            <a:pPr marL="0" lvl="0" indent="0">
              <a:buClr>
                <a:schemeClr val="dk1"/>
              </a:buClr>
              <a:buSzPts val="1100"/>
            </a:pPr>
            <a:r>
              <a:rPr lang="en-ID" sz="1800" dirty="0" err="1">
                <a:solidFill>
                  <a:schemeClr val="tx1"/>
                </a:solidFill>
              </a:rPr>
              <a:t>Harga</a:t>
            </a:r>
            <a:r>
              <a:rPr lang="en-ID" sz="1800" dirty="0">
                <a:solidFill>
                  <a:schemeClr val="tx1"/>
                </a:solidFill>
              </a:rPr>
              <a:t> </a:t>
            </a:r>
            <a:r>
              <a:rPr lang="en-ID" sz="1800" dirty="0" err="1">
                <a:solidFill>
                  <a:schemeClr val="tx1"/>
                </a:solidFill>
              </a:rPr>
              <a:t>pokok</a:t>
            </a:r>
            <a:r>
              <a:rPr lang="en-ID" sz="1800" dirty="0">
                <a:solidFill>
                  <a:schemeClr val="tx1"/>
                </a:solidFill>
              </a:rPr>
              <a:t> yang </a:t>
            </a:r>
            <a:r>
              <a:rPr lang="en-ID" sz="1800" dirty="0" err="1">
                <a:solidFill>
                  <a:schemeClr val="tx1"/>
                </a:solidFill>
              </a:rPr>
              <a:t>ditentukan</a:t>
            </a:r>
            <a:r>
              <a:rPr lang="en-ID" sz="1800" dirty="0">
                <a:solidFill>
                  <a:schemeClr val="tx1"/>
                </a:solidFill>
              </a:rPr>
              <a:t> </a:t>
            </a:r>
            <a:r>
              <a:rPr lang="en-ID" sz="1800" dirty="0" err="1">
                <a:solidFill>
                  <a:schemeClr val="tx1"/>
                </a:solidFill>
              </a:rPr>
              <a:t>dimuka</a:t>
            </a:r>
            <a:r>
              <a:rPr lang="en-ID" sz="1800" dirty="0">
                <a:solidFill>
                  <a:schemeClr val="tx1"/>
                </a:solidFill>
              </a:rPr>
              <a:t> </a:t>
            </a:r>
            <a:r>
              <a:rPr lang="en-ID" sz="1800" dirty="0" err="1">
                <a:solidFill>
                  <a:schemeClr val="tx1"/>
                </a:solidFill>
              </a:rPr>
              <a:t>merupakan</a:t>
            </a:r>
            <a:r>
              <a:rPr lang="en-ID" sz="1800" dirty="0">
                <a:solidFill>
                  <a:schemeClr val="tx1"/>
                </a:solidFill>
              </a:rPr>
              <a:t> </a:t>
            </a:r>
            <a:r>
              <a:rPr lang="en-ID" sz="1800" dirty="0" err="1">
                <a:solidFill>
                  <a:schemeClr val="tx1"/>
                </a:solidFill>
              </a:rPr>
              <a:t>pedoman</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pengeluaran</a:t>
            </a:r>
            <a:r>
              <a:rPr lang="en-ID" sz="1800" dirty="0">
                <a:solidFill>
                  <a:schemeClr val="tx1"/>
                </a:solidFill>
              </a:rPr>
              <a:t> </a:t>
            </a:r>
            <a:r>
              <a:rPr lang="en-ID" sz="1800" dirty="0" err="1">
                <a:solidFill>
                  <a:schemeClr val="tx1"/>
                </a:solidFill>
              </a:rPr>
              <a:t>biaya</a:t>
            </a:r>
            <a:r>
              <a:rPr lang="en-ID" sz="1800" dirty="0">
                <a:solidFill>
                  <a:schemeClr val="tx1"/>
                </a:solidFill>
              </a:rPr>
              <a:t> yang </a:t>
            </a:r>
            <a:r>
              <a:rPr lang="en-ID" sz="1800" dirty="0" err="1">
                <a:solidFill>
                  <a:schemeClr val="tx1"/>
                </a:solidFill>
              </a:rPr>
              <a:t>sesungguhnya</a:t>
            </a:r>
            <a:r>
              <a:rPr lang="en-ID" sz="1800" dirty="0">
                <a:solidFill>
                  <a:schemeClr val="tx1"/>
                </a:solidFill>
              </a:rPr>
              <a:t> dan </a:t>
            </a:r>
            <a:r>
              <a:rPr lang="en-ID" sz="1800" dirty="0" err="1">
                <a:solidFill>
                  <a:schemeClr val="tx1"/>
                </a:solidFill>
              </a:rPr>
              <a:t>bermanfaat</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mengetahui</a:t>
            </a:r>
            <a:r>
              <a:rPr lang="en-ID" sz="1800" dirty="0">
                <a:solidFill>
                  <a:schemeClr val="tx1"/>
                </a:solidFill>
              </a:rPr>
              <a:t> </a:t>
            </a:r>
            <a:r>
              <a:rPr lang="en-ID" sz="1800" dirty="0" err="1">
                <a:solidFill>
                  <a:schemeClr val="tx1"/>
                </a:solidFill>
              </a:rPr>
              <a:t>besarnya</a:t>
            </a:r>
            <a:r>
              <a:rPr lang="en-ID" sz="1800" dirty="0">
                <a:solidFill>
                  <a:schemeClr val="tx1"/>
                </a:solidFill>
              </a:rPr>
              <a:t> </a:t>
            </a:r>
            <a:r>
              <a:rPr lang="en-ID" sz="1800" dirty="0" err="1">
                <a:solidFill>
                  <a:schemeClr val="tx1"/>
                </a:solidFill>
              </a:rPr>
              <a:t>biaya</a:t>
            </a:r>
            <a:r>
              <a:rPr lang="en-ID" sz="1800" dirty="0">
                <a:solidFill>
                  <a:schemeClr val="tx1"/>
                </a:solidFill>
              </a:rPr>
              <a:t> yang </a:t>
            </a:r>
            <a:r>
              <a:rPr lang="en-ID" sz="1800" dirty="0" err="1">
                <a:solidFill>
                  <a:schemeClr val="tx1"/>
                </a:solidFill>
              </a:rPr>
              <a:t>dibutuhkan</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produksi</a:t>
            </a:r>
            <a:r>
              <a:rPr lang="en-ID" sz="1800" dirty="0">
                <a:solidFill>
                  <a:schemeClr val="tx1"/>
                </a:solidFill>
              </a:rPr>
              <a:t>.</a:t>
            </a:r>
          </a:p>
          <a:p>
            <a:pPr marL="0" lvl="0" indent="0">
              <a:buClr>
                <a:schemeClr val="dk1"/>
              </a:buClr>
              <a:buSzPts val="1100"/>
            </a:pPr>
            <a:endParaRPr sz="1800" dirty="0">
              <a:solidFill>
                <a:schemeClr val="tx1"/>
              </a:solidFill>
            </a:endParaRPr>
          </a:p>
        </p:txBody>
      </p:sp>
      <p:cxnSp>
        <p:nvCxnSpPr>
          <p:cNvPr id="534" name="Google Shape;534;p72"/>
          <p:cNvCxnSpPr/>
          <p:nvPr/>
        </p:nvCxnSpPr>
        <p:spPr>
          <a:xfrm>
            <a:off x="925551" y="1129243"/>
            <a:ext cx="7504771" cy="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4759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gtEl>
                                        <p:attrNameLst>
                                          <p:attrName>style.visibility</p:attrName>
                                        </p:attrNameLst>
                                      </p:cBhvr>
                                      <p:to>
                                        <p:strVal val="visible"/>
                                      </p:to>
                                    </p:set>
                                    <p:animEffect transition="in" filter="fade">
                                      <p:cBhvr>
                                        <p:cTn id="12"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D37429-A385-4847-A9F4-DEA78B76DFBB}"/>
              </a:ext>
            </a:extLst>
          </p:cNvPr>
          <p:cNvSpPr/>
          <p:nvPr/>
        </p:nvSpPr>
        <p:spPr>
          <a:xfrm>
            <a:off x="670560" y="982980"/>
            <a:ext cx="7894320" cy="40843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3" name="Title 2"/>
          <p:cNvSpPr>
            <a:spLocks noGrp="1"/>
          </p:cNvSpPr>
          <p:nvPr>
            <p:ph type="ctrTitle"/>
          </p:nvPr>
        </p:nvSpPr>
        <p:spPr>
          <a:xfrm flipH="1">
            <a:off x="479700" y="312480"/>
            <a:ext cx="8184600" cy="670500"/>
          </a:xfrm>
        </p:spPr>
        <p:txBody>
          <a:bodyPr/>
          <a:lstStyle/>
          <a:p>
            <a:pPr algn="ctr"/>
            <a:r>
              <a:rPr lang="en-US" dirty="0"/>
              <a:t>Job Order Costing </a:t>
            </a:r>
          </a:p>
        </p:txBody>
      </p:sp>
      <p:sp>
        <p:nvSpPr>
          <p:cNvPr id="7" name="Subtitle 6"/>
          <p:cNvSpPr>
            <a:spLocks noGrp="1"/>
          </p:cNvSpPr>
          <p:nvPr>
            <p:ph type="subTitle" idx="1"/>
          </p:nvPr>
        </p:nvSpPr>
        <p:spPr/>
        <p:txBody>
          <a:bodyPr/>
          <a:lstStyle/>
          <a:p>
            <a:pPr marL="114300" indent="0">
              <a:buNone/>
            </a:pPr>
            <a:r>
              <a:rPr lang="en-US" sz="1600" dirty="0" err="1">
                <a:solidFill>
                  <a:schemeClr val="tx1"/>
                </a:solidFill>
              </a:rPr>
              <a:t>Menurut</a:t>
            </a:r>
            <a:r>
              <a:rPr lang="en-US" sz="1600" dirty="0">
                <a:solidFill>
                  <a:schemeClr val="tx1"/>
                </a:solidFill>
              </a:rPr>
              <a:t> </a:t>
            </a:r>
            <a:r>
              <a:rPr lang="en-US" sz="1600" dirty="0" err="1">
                <a:solidFill>
                  <a:schemeClr val="tx1"/>
                </a:solidFill>
              </a:rPr>
              <a:t>Mulyadi</a:t>
            </a:r>
            <a:r>
              <a:rPr lang="en-US" sz="1600" dirty="0">
                <a:solidFill>
                  <a:schemeClr val="tx1"/>
                </a:solidFill>
              </a:rPr>
              <a:t> (2015) job order costing </a:t>
            </a:r>
            <a:r>
              <a:rPr lang="en-US" sz="1600" dirty="0" err="1">
                <a:solidFill>
                  <a:schemeClr val="tx1"/>
                </a:solidFill>
              </a:rPr>
              <a:t>adalah</a:t>
            </a:r>
            <a:r>
              <a:rPr lang="en-US" sz="1600" dirty="0">
                <a:solidFill>
                  <a:schemeClr val="tx1"/>
                </a:solidFill>
              </a:rPr>
              <a:t> </a:t>
            </a:r>
            <a:r>
              <a:rPr lang="en-US" sz="1600" dirty="0" err="1">
                <a:solidFill>
                  <a:schemeClr val="tx1"/>
                </a:solidFill>
              </a:rPr>
              <a:t>suatu</a:t>
            </a:r>
            <a:r>
              <a:rPr lang="en-US" sz="1600" dirty="0">
                <a:solidFill>
                  <a:schemeClr val="tx1"/>
                </a:solidFill>
              </a:rPr>
              <a:t> </a:t>
            </a:r>
            <a:r>
              <a:rPr lang="en-US" sz="1600" dirty="0" err="1">
                <a:solidFill>
                  <a:schemeClr val="tx1"/>
                </a:solidFill>
              </a:rPr>
              <a:t>metode</a:t>
            </a:r>
            <a:r>
              <a:rPr lang="en-US" sz="1600" dirty="0">
                <a:solidFill>
                  <a:schemeClr val="tx1"/>
                </a:solidFill>
              </a:rPr>
              <a:t> </a:t>
            </a:r>
            <a:r>
              <a:rPr lang="en-US" sz="1600" dirty="0" err="1">
                <a:solidFill>
                  <a:schemeClr val="tx1"/>
                </a:solidFill>
              </a:rPr>
              <a:t>pengumpulan</a:t>
            </a:r>
            <a:r>
              <a:rPr lang="en-US" sz="1600" dirty="0">
                <a:solidFill>
                  <a:schemeClr val="tx1"/>
                </a:solidFill>
              </a:rPr>
              <a:t> kos </a:t>
            </a:r>
            <a:r>
              <a:rPr lang="en-US" sz="1600" dirty="0" err="1">
                <a:solidFill>
                  <a:schemeClr val="tx1"/>
                </a:solidFill>
              </a:rPr>
              <a:t>produk</a:t>
            </a:r>
            <a:r>
              <a:rPr lang="en-US" sz="1600" dirty="0">
                <a:solidFill>
                  <a:schemeClr val="tx1"/>
                </a:solidFill>
              </a:rPr>
              <a:t> </a:t>
            </a:r>
            <a:r>
              <a:rPr lang="en-US" sz="1600" dirty="0" err="1">
                <a:solidFill>
                  <a:schemeClr val="tx1"/>
                </a:solidFill>
              </a:rPr>
              <a:t>atau</a:t>
            </a:r>
            <a:r>
              <a:rPr lang="en-US" sz="1600" dirty="0">
                <a:solidFill>
                  <a:schemeClr val="tx1"/>
                </a:solidFill>
              </a:rPr>
              <a:t> </a:t>
            </a:r>
            <a:r>
              <a:rPr lang="en-US" sz="1600" dirty="0" err="1">
                <a:solidFill>
                  <a:schemeClr val="tx1"/>
                </a:solidFill>
              </a:rPr>
              <a:t>jasa</a:t>
            </a:r>
            <a:r>
              <a:rPr lang="en-US" sz="1600" dirty="0">
                <a:solidFill>
                  <a:schemeClr val="tx1"/>
                </a:solidFill>
              </a:rPr>
              <a:t> yang </a:t>
            </a:r>
            <a:r>
              <a:rPr lang="en-US" sz="1600" dirty="0" err="1">
                <a:solidFill>
                  <a:schemeClr val="tx1"/>
                </a:solidFill>
              </a:rPr>
              <a:t>memperlakukan</a:t>
            </a:r>
            <a:r>
              <a:rPr lang="en-US" sz="1600" dirty="0">
                <a:solidFill>
                  <a:schemeClr val="tx1"/>
                </a:solidFill>
              </a:rPr>
              <a:t> </a:t>
            </a:r>
            <a:r>
              <a:rPr lang="en-US" sz="1600" dirty="0" err="1">
                <a:solidFill>
                  <a:schemeClr val="tx1"/>
                </a:solidFill>
              </a:rPr>
              <a:t>setiap</a:t>
            </a:r>
            <a:r>
              <a:rPr lang="en-US" sz="1600" dirty="0">
                <a:solidFill>
                  <a:schemeClr val="tx1"/>
                </a:solidFill>
              </a:rPr>
              <a:t> </a:t>
            </a:r>
            <a:r>
              <a:rPr lang="en-US" sz="1600" dirty="0" err="1">
                <a:solidFill>
                  <a:schemeClr val="tx1"/>
                </a:solidFill>
              </a:rPr>
              <a:t>pesanan</a:t>
            </a:r>
            <a:r>
              <a:rPr lang="en-US" sz="1600" dirty="0">
                <a:solidFill>
                  <a:schemeClr val="tx1"/>
                </a:solidFill>
              </a:rPr>
              <a:t> </a:t>
            </a:r>
            <a:r>
              <a:rPr lang="en-US" sz="1600" dirty="0" err="1">
                <a:solidFill>
                  <a:schemeClr val="tx1"/>
                </a:solidFill>
              </a:rPr>
              <a:t>sebagai</a:t>
            </a:r>
            <a:r>
              <a:rPr lang="en-US" sz="1600" dirty="0">
                <a:solidFill>
                  <a:schemeClr val="tx1"/>
                </a:solidFill>
              </a:rPr>
              <a:t> </a:t>
            </a:r>
            <a:r>
              <a:rPr lang="en-US" sz="1600" dirty="0" err="1">
                <a:solidFill>
                  <a:schemeClr val="tx1"/>
                </a:solidFill>
              </a:rPr>
              <a:t>suatu</a:t>
            </a:r>
            <a:r>
              <a:rPr lang="en-US" sz="1600" dirty="0">
                <a:solidFill>
                  <a:schemeClr val="tx1"/>
                </a:solidFill>
              </a:rPr>
              <a:t> unit </a:t>
            </a:r>
            <a:r>
              <a:rPr lang="en-US" sz="1600" dirty="0" err="1">
                <a:solidFill>
                  <a:schemeClr val="tx1"/>
                </a:solidFill>
              </a:rPr>
              <a:t>keluaran</a:t>
            </a:r>
            <a:r>
              <a:rPr lang="en-US" sz="1600" dirty="0">
                <a:solidFill>
                  <a:schemeClr val="tx1"/>
                </a:solidFill>
              </a:rPr>
              <a:t> yang </a:t>
            </a:r>
            <a:r>
              <a:rPr lang="en-US" sz="1600" dirty="0" err="1">
                <a:solidFill>
                  <a:schemeClr val="tx1"/>
                </a:solidFill>
              </a:rPr>
              <a:t>unik</a:t>
            </a:r>
            <a:r>
              <a:rPr lang="en-US" sz="1600" dirty="0">
                <a:solidFill>
                  <a:schemeClr val="tx1"/>
                </a:solidFill>
              </a:rPr>
              <a:t> dan </a:t>
            </a:r>
            <a:r>
              <a:rPr lang="en-US" sz="1600" dirty="0" err="1">
                <a:solidFill>
                  <a:schemeClr val="tx1"/>
                </a:solidFill>
              </a:rPr>
              <a:t>membebankan</a:t>
            </a:r>
            <a:r>
              <a:rPr lang="en-US" sz="1600" dirty="0">
                <a:solidFill>
                  <a:schemeClr val="tx1"/>
                </a:solidFill>
              </a:rPr>
              <a:t> activity cost </a:t>
            </a:r>
            <a:r>
              <a:rPr lang="en-US" sz="1600" dirty="0" err="1">
                <a:solidFill>
                  <a:schemeClr val="tx1"/>
                </a:solidFill>
              </a:rPr>
              <a:t>ke</a:t>
            </a:r>
            <a:r>
              <a:rPr lang="en-US" sz="1600" dirty="0">
                <a:solidFill>
                  <a:schemeClr val="tx1"/>
                </a:solidFill>
              </a:rPr>
              <a:t> </a:t>
            </a:r>
            <a:r>
              <a:rPr lang="en-US" sz="1600" dirty="0" err="1">
                <a:solidFill>
                  <a:schemeClr val="tx1"/>
                </a:solidFill>
              </a:rPr>
              <a:t>setiap</a:t>
            </a:r>
            <a:r>
              <a:rPr lang="en-US" sz="1600" dirty="0">
                <a:solidFill>
                  <a:schemeClr val="tx1"/>
                </a:solidFill>
              </a:rPr>
              <a:t> </a:t>
            </a:r>
            <a:r>
              <a:rPr lang="en-US" sz="1600" dirty="0" err="1">
                <a:solidFill>
                  <a:schemeClr val="tx1"/>
                </a:solidFill>
              </a:rPr>
              <a:t>pesanan</a:t>
            </a:r>
            <a:r>
              <a:rPr lang="en-US" sz="1600" dirty="0">
                <a:solidFill>
                  <a:schemeClr val="tx1"/>
                </a:solidFill>
              </a:rPr>
              <a:t> yang </a:t>
            </a:r>
            <a:r>
              <a:rPr lang="en-US" sz="1600" dirty="0" err="1">
                <a:solidFill>
                  <a:schemeClr val="tx1"/>
                </a:solidFill>
              </a:rPr>
              <a:t>mengkonsumsi</a:t>
            </a:r>
            <a:r>
              <a:rPr lang="en-US" sz="1600" dirty="0">
                <a:solidFill>
                  <a:schemeClr val="tx1"/>
                </a:solidFill>
              </a:rPr>
              <a:t> </a:t>
            </a:r>
            <a:r>
              <a:rPr lang="en-US" sz="1600" dirty="0" err="1">
                <a:solidFill>
                  <a:schemeClr val="tx1"/>
                </a:solidFill>
              </a:rPr>
              <a:t>aktivitas</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jenis</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diterapkan</a:t>
            </a:r>
            <a:r>
              <a:rPr lang="en-US" sz="1600" dirty="0">
                <a:solidFill>
                  <a:schemeClr val="tx1"/>
                </a:solidFill>
              </a:rPr>
              <a:t> pada </a:t>
            </a:r>
            <a:r>
              <a:rPr lang="en-US" sz="1600" dirty="0" err="1">
                <a:solidFill>
                  <a:schemeClr val="tx1"/>
                </a:solidFill>
              </a:rPr>
              <a:t>perusahaan</a:t>
            </a:r>
            <a:r>
              <a:rPr lang="en-US" sz="1600" dirty="0">
                <a:solidFill>
                  <a:schemeClr val="tx1"/>
                </a:solidFill>
              </a:rPr>
              <a:t> yang </a:t>
            </a:r>
            <a:r>
              <a:rPr lang="en-US" sz="1600" dirty="0" err="1">
                <a:solidFill>
                  <a:schemeClr val="tx1"/>
                </a:solidFill>
              </a:rPr>
              <a:t>dimana</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produksinya</a:t>
            </a:r>
            <a:r>
              <a:rPr lang="en-US" sz="1600" dirty="0">
                <a:solidFill>
                  <a:schemeClr val="tx1"/>
                </a:solidFill>
              </a:rPr>
              <a:t> </a:t>
            </a:r>
            <a:r>
              <a:rPr lang="en-US" sz="1600" dirty="0" err="1">
                <a:solidFill>
                  <a:schemeClr val="tx1"/>
                </a:solidFill>
              </a:rPr>
              <a:t>terdapat</a:t>
            </a:r>
            <a:r>
              <a:rPr lang="en-US" sz="1600" dirty="0">
                <a:solidFill>
                  <a:schemeClr val="tx1"/>
                </a:solidFill>
              </a:rPr>
              <a:t> </a:t>
            </a:r>
            <a:r>
              <a:rPr lang="en-US" sz="1600" dirty="0" err="1">
                <a:solidFill>
                  <a:schemeClr val="tx1"/>
                </a:solidFill>
              </a:rPr>
              <a:t>permintaan</a:t>
            </a:r>
            <a:r>
              <a:rPr lang="en-US" sz="1600" dirty="0">
                <a:solidFill>
                  <a:schemeClr val="tx1"/>
                </a:solidFill>
              </a:rPr>
              <a:t> </a:t>
            </a:r>
            <a:r>
              <a:rPr lang="en-US" sz="1600" dirty="0" err="1">
                <a:solidFill>
                  <a:schemeClr val="tx1"/>
                </a:solidFill>
              </a:rPr>
              <a:t>produk</a:t>
            </a:r>
            <a:r>
              <a:rPr lang="en-US" sz="1600" dirty="0">
                <a:solidFill>
                  <a:schemeClr val="tx1"/>
                </a:solidFill>
              </a:rPr>
              <a:t> dan </a:t>
            </a:r>
            <a:r>
              <a:rPr lang="en-US" sz="1600" dirty="0" err="1">
                <a:solidFill>
                  <a:schemeClr val="tx1"/>
                </a:solidFill>
              </a:rPr>
              <a:t>pemesanan</a:t>
            </a:r>
            <a:r>
              <a:rPr lang="en-US" sz="1600" dirty="0">
                <a:solidFill>
                  <a:schemeClr val="tx1"/>
                </a:solidFill>
              </a:rPr>
              <a:t> yang </a:t>
            </a:r>
            <a:r>
              <a:rPr lang="en-US" sz="1600" dirty="0" err="1">
                <a:solidFill>
                  <a:schemeClr val="tx1"/>
                </a:solidFill>
              </a:rPr>
              <a:t>berbeda</a:t>
            </a:r>
            <a:r>
              <a:rPr lang="en-US" sz="1600" dirty="0">
                <a:solidFill>
                  <a:schemeClr val="tx1"/>
                </a:solidFill>
              </a:rPr>
              <a:t> </a:t>
            </a:r>
            <a:r>
              <a:rPr lang="en-US" sz="1600" dirty="0" err="1">
                <a:solidFill>
                  <a:schemeClr val="tx1"/>
                </a:solidFill>
              </a:rPr>
              <a:t>sesuai</a:t>
            </a:r>
            <a:r>
              <a:rPr lang="en-US" sz="1600" dirty="0">
                <a:solidFill>
                  <a:schemeClr val="tx1"/>
                </a:solidFill>
              </a:rPr>
              <a:t> </a:t>
            </a:r>
            <a:r>
              <a:rPr lang="en-US" sz="1600" dirty="0" err="1">
                <a:solidFill>
                  <a:schemeClr val="tx1"/>
                </a:solidFill>
              </a:rPr>
              <a:t>dengan</a:t>
            </a:r>
            <a:r>
              <a:rPr lang="en-US" sz="1600" dirty="0">
                <a:solidFill>
                  <a:schemeClr val="tx1"/>
                </a:solidFill>
              </a:rPr>
              <a:t> </a:t>
            </a:r>
            <a:r>
              <a:rPr lang="en-US" sz="1600" dirty="0" err="1">
                <a:solidFill>
                  <a:schemeClr val="tx1"/>
                </a:solidFill>
              </a:rPr>
              <a:t>keinginan</a:t>
            </a:r>
            <a:r>
              <a:rPr lang="en-US" sz="1600" dirty="0">
                <a:solidFill>
                  <a:schemeClr val="tx1"/>
                </a:solidFill>
              </a:rPr>
              <a:t> </a:t>
            </a:r>
            <a:r>
              <a:rPr lang="en-US" sz="1600" dirty="0" err="1">
                <a:solidFill>
                  <a:schemeClr val="tx1"/>
                </a:solidFill>
              </a:rPr>
              <a:t>konsumen</a:t>
            </a:r>
            <a:r>
              <a:rPr lang="en-US" sz="1600" dirty="0">
                <a:solidFill>
                  <a:schemeClr val="tx1"/>
                </a:solidFill>
              </a:rPr>
              <a:t>.</a:t>
            </a:r>
          </a:p>
          <a:p>
            <a:pPr marL="114300" indent="0">
              <a:buNone/>
            </a:pPr>
            <a:r>
              <a:rPr lang="en-US" sz="1600" dirty="0" err="1">
                <a:solidFill>
                  <a:schemeClr val="tx1"/>
                </a:solidFill>
              </a:rPr>
              <a:t>Dalam</a:t>
            </a:r>
            <a:r>
              <a:rPr lang="en-US" sz="1600" dirty="0">
                <a:solidFill>
                  <a:schemeClr val="tx1"/>
                </a:solidFill>
              </a:rPr>
              <a:t> </a:t>
            </a:r>
            <a:r>
              <a:rPr lang="en-US" sz="1600" dirty="0" err="1">
                <a:solidFill>
                  <a:schemeClr val="tx1"/>
                </a:solidFill>
              </a:rPr>
              <a:t>penggunaan</a:t>
            </a:r>
            <a:r>
              <a:rPr lang="en-US" sz="1600" dirty="0">
                <a:solidFill>
                  <a:schemeClr val="tx1"/>
                </a:solidFill>
              </a:rPr>
              <a:t> </a:t>
            </a:r>
            <a:r>
              <a:rPr lang="en-US" sz="1600" dirty="0" err="1">
                <a:solidFill>
                  <a:schemeClr val="tx1"/>
                </a:solidFill>
              </a:rPr>
              <a:t>metode</a:t>
            </a:r>
            <a:r>
              <a:rPr lang="en-US" sz="1600" dirty="0">
                <a:solidFill>
                  <a:schemeClr val="tx1"/>
                </a:solidFill>
              </a:rPr>
              <a:t> job order costing </a:t>
            </a:r>
            <a:r>
              <a:rPr lang="en-US" sz="1600" dirty="0" err="1">
                <a:solidFill>
                  <a:schemeClr val="tx1"/>
                </a:solidFill>
              </a:rPr>
              <a:t>terdapat</a:t>
            </a:r>
            <a:r>
              <a:rPr lang="en-US" sz="1600" dirty="0">
                <a:solidFill>
                  <a:schemeClr val="tx1"/>
                </a:solidFill>
              </a:rPr>
              <a:t> </a:t>
            </a:r>
            <a:r>
              <a:rPr lang="en-US" sz="1600" dirty="0" err="1">
                <a:solidFill>
                  <a:schemeClr val="tx1"/>
                </a:solidFill>
              </a:rPr>
              <a:t>syarat-syarat</a:t>
            </a:r>
            <a:r>
              <a:rPr lang="en-US" sz="1600" dirty="0">
                <a:solidFill>
                  <a:schemeClr val="tx1"/>
                </a:solidFill>
              </a:rPr>
              <a:t> yang </a:t>
            </a:r>
            <a:r>
              <a:rPr lang="en-US" sz="1600" dirty="0" err="1">
                <a:solidFill>
                  <a:schemeClr val="tx1"/>
                </a:solidFill>
              </a:rPr>
              <a:t>harus</a:t>
            </a:r>
            <a:r>
              <a:rPr lang="en-US" sz="1600" dirty="0">
                <a:solidFill>
                  <a:schemeClr val="tx1"/>
                </a:solidFill>
              </a:rPr>
              <a:t> </a:t>
            </a:r>
            <a:r>
              <a:rPr lang="en-US" sz="1600" dirty="0" err="1">
                <a:solidFill>
                  <a:schemeClr val="tx1"/>
                </a:solidFill>
              </a:rPr>
              <a:t>dipenuhi</a:t>
            </a:r>
            <a:r>
              <a:rPr lang="en-US" sz="1600" dirty="0">
                <a:solidFill>
                  <a:schemeClr val="tx1"/>
                </a:solidFill>
              </a:rPr>
              <a:t>, </a:t>
            </a:r>
            <a:r>
              <a:rPr lang="en-US" sz="1600" dirty="0" err="1">
                <a:solidFill>
                  <a:schemeClr val="tx1"/>
                </a:solidFill>
              </a:rPr>
              <a:t>yaitu</a:t>
            </a:r>
            <a:r>
              <a:rPr lang="en-US" sz="1600" dirty="0">
                <a:solidFill>
                  <a:schemeClr val="tx1"/>
                </a:solidFill>
              </a:rPr>
              <a:t>: </a:t>
            </a:r>
          </a:p>
          <a:p>
            <a:pPr marL="114300" indent="0">
              <a:buNone/>
            </a:pPr>
            <a:r>
              <a:rPr lang="en-US" sz="1600" dirty="0">
                <a:solidFill>
                  <a:schemeClr val="tx1"/>
                </a:solidFill>
              </a:rPr>
              <a:t>1.Bahwa </a:t>
            </a:r>
            <a:r>
              <a:rPr lang="en-US" sz="1600" dirty="0" err="1">
                <a:solidFill>
                  <a:schemeClr val="tx1"/>
                </a:solidFill>
              </a:rPr>
              <a:t>masing-masing</a:t>
            </a:r>
            <a:r>
              <a:rPr lang="en-US" sz="1600" dirty="0">
                <a:solidFill>
                  <a:schemeClr val="tx1"/>
                </a:solidFill>
              </a:rPr>
              <a:t> </a:t>
            </a:r>
            <a:r>
              <a:rPr lang="en-US" sz="1600" dirty="0" err="1">
                <a:solidFill>
                  <a:schemeClr val="tx1"/>
                </a:solidFill>
              </a:rPr>
              <a:t>pesanan</a:t>
            </a:r>
            <a:r>
              <a:rPr lang="en-US" sz="1600" dirty="0">
                <a:solidFill>
                  <a:schemeClr val="tx1"/>
                </a:solidFill>
              </a:rPr>
              <a:t> </a:t>
            </a:r>
            <a:r>
              <a:rPr lang="en-US" sz="1600" dirty="0" err="1">
                <a:solidFill>
                  <a:schemeClr val="tx1"/>
                </a:solidFill>
              </a:rPr>
              <a:t>pekerjaan</a:t>
            </a:r>
            <a:r>
              <a:rPr lang="en-US" sz="1600" dirty="0">
                <a:solidFill>
                  <a:schemeClr val="tx1"/>
                </a:solidFill>
              </a:rPr>
              <a:t> </a:t>
            </a:r>
            <a:r>
              <a:rPr lang="en-US" sz="1600" dirty="0" err="1">
                <a:solidFill>
                  <a:schemeClr val="tx1"/>
                </a:solidFill>
              </a:rPr>
              <a:t>atau</a:t>
            </a:r>
            <a:r>
              <a:rPr lang="en-US" sz="1600" dirty="0">
                <a:solidFill>
                  <a:schemeClr val="tx1"/>
                </a:solidFill>
              </a:rPr>
              <a:t> </a:t>
            </a:r>
            <a:r>
              <a:rPr lang="en-US" sz="1600" dirty="0" err="1">
                <a:solidFill>
                  <a:schemeClr val="tx1"/>
                </a:solidFill>
              </a:rPr>
              <a:t>produk</a:t>
            </a:r>
            <a:r>
              <a:rPr lang="en-US" sz="1600" dirty="0">
                <a:solidFill>
                  <a:schemeClr val="tx1"/>
                </a:solidFill>
              </a:rPr>
              <a:t> </a:t>
            </a:r>
            <a:r>
              <a:rPr lang="en-US" sz="1600" dirty="0" err="1">
                <a:solidFill>
                  <a:schemeClr val="tx1"/>
                </a:solidFill>
              </a:rPr>
              <a:t>dapat</a:t>
            </a:r>
            <a:r>
              <a:rPr lang="en-US" sz="1600" dirty="0">
                <a:solidFill>
                  <a:schemeClr val="tx1"/>
                </a:solidFill>
              </a:rPr>
              <a:t> </a:t>
            </a:r>
            <a:r>
              <a:rPr lang="en-US" sz="1600" dirty="0" err="1">
                <a:solidFill>
                  <a:schemeClr val="tx1"/>
                </a:solidFill>
              </a:rPr>
              <a:t>dipisahkan</a:t>
            </a:r>
            <a:r>
              <a:rPr lang="en-US" sz="1600" dirty="0">
                <a:solidFill>
                  <a:schemeClr val="tx1"/>
                </a:solidFill>
              </a:rPr>
              <a:t> </a:t>
            </a:r>
            <a:r>
              <a:rPr lang="en-US" sz="1600" dirty="0" err="1">
                <a:solidFill>
                  <a:schemeClr val="tx1"/>
                </a:solidFill>
              </a:rPr>
              <a:t>identitasnya</a:t>
            </a:r>
            <a:r>
              <a:rPr lang="en-US" sz="1600" dirty="0">
                <a:solidFill>
                  <a:schemeClr val="tx1"/>
                </a:solidFill>
              </a:rPr>
              <a:t> </a:t>
            </a:r>
            <a:r>
              <a:rPr lang="en-US" sz="1600" dirty="0" err="1">
                <a:solidFill>
                  <a:schemeClr val="tx1"/>
                </a:solidFill>
              </a:rPr>
              <a:t>secara</a:t>
            </a:r>
            <a:r>
              <a:rPr lang="en-US" sz="1600" dirty="0">
                <a:solidFill>
                  <a:schemeClr val="tx1"/>
                </a:solidFill>
              </a:rPr>
              <a:t> </a:t>
            </a:r>
            <a:r>
              <a:rPr lang="en-US" sz="1600" dirty="0" err="1">
                <a:solidFill>
                  <a:schemeClr val="tx1"/>
                </a:solidFill>
              </a:rPr>
              <a:t>jelas</a:t>
            </a:r>
            <a:r>
              <a:rPr lang="en-US" sz="1600" dirty="0">
                <a:solidFill>
                  <a:schemeClr val="tx1"/>
                </a:solidFill>
              </a:rPr>
              <a:t> dan </a:t>
            </a:r>
            <a:r>
              <a:rPr lang="en-US" sz="1600" dirty="0" err="1">
                <a:solidFill>
                  <a:schemeClr val="tx1"/>
                </a:solidFill>
              </a:rPr>
              <a:t>perlu</a:t>
            </a:r>
            <a:r>
              <a:rPr lang="en-US" sz="1600" dirty="0">
                <a:solidFill>
                  <a:schemeClr val="tx1"/>
                </a:solidFill>
              </a:rPr>
              <a:t> </a:t>
            </a:r>
            <a:r>
              <a:rPr lang="en-US" sz="1600" dirty="0" err="1">
                <a:solidFill>
                  <a:schemeClr val="tx1"/>
                </a:solidFill>
              </a:rPr>
              <a:t>dilakukan</a:t>
            </a:r>
            <a:r>
              <a:rPr lang="en-US" sz="1600" dirty="0">
                <a:solidFill>
                  <a:schemeClr val="tx1"/>
                </a:solidFill>
              </a:rPr>
              <a:t> </a:t>
            </a:r>
            <a:r>
              <a:rPr lang="en-US" sz="1600" dirty="0" err="1">
                <a:solidFill>
                  <a:schemeClr val="tx1"/>
                </a:solidFill>
              </a:rPr>
              <a:t>penentuan</a:t>
            </a:r>
            <a:r>
              <a:rPr lang="en-US" sz="1600" dirty="0">
                <a:solidFill>
                  <a:schemeClr val="tx1"/>
                </a:solidFill>
              </a:rPr>
              <a:t> </a:t>
            </a:r>
            <a:r>
              <a:rPr lang="en-US" sz="1600" dirty="0" err="1">
                <a:solidFill>
                  <a:schemeClr val="tx1"/>
                </a:solidFill>
              </a:rPr>
              <a:t>harga</a:t>
            </a:r>
            <a:r>
              <a:rPr lang="en-US" sz="1600" dirty="0">
                <a:solidFill>
                  <a:schemeClr val="tx1"/>
                </a:solidFill>
              </a:rPr>
              <a:t> </a:t>
            </a:r>
            <a:r>
              <a:rPr lang="en-US" sz="1600" dirty="0" err="1">
                <a:solidFill>
                  <a:schemeClr val="tx1"/>
                </a:solidFill>
              </a:rPr>
              <a:t>pokok</a:t>
            </a:r>
            <a:r>
              <a:rPr lang="en-US" sz="1600" dirty="0">
                <a:solidFill>
                  <a:schemeClr val="tx1"/>
                </a:solidFill>
              </a:rPr>
              <a:t> </a:t>
            </a:r>
            <a:r>
              <a:rPr lang="en-US" sz="1600" dirty="0" err="1">
                <a:solidFill>
                  <a:schemeClr val="tx1"/>
                </a:solidFill>
              </a:rPr>
              <a:t>pesanan</a:t>
            </a:r>
            <a:r>
              <a:rPr lang="en-US" sz="1600" dirty="0">
                <a:solidFill>
                  <a:schemeClr val="tx1"/>
                </a:solidFill>
              </a:rPr>
              <a:t> </a:t>
            </a:r>
            <a:r>
              <a:rPr lang="en-US" sz="1600" dirty="0" err="1">
                <a:solidFill>
                  <a:schemeClr val="tx1"/>
                </a:solidFill>
              </a:rPr>
              <a:t>secara</a:t>
            </a:r>
            <a:r>
              <a:rPr lang="en-US" sz="1600" dirty="0">
                <a:solidFill>
                  <a:schemeClr val="tx1"/>
                </a:solidFill>
              </a:rPr>
              <a:t> individual. </a:t>
            </a:r>
          </a:p>
          <a:p>
            <a:pPr marL="114300" indent="0">
              <a:buNone/>
            </a:pPr>
            <a:r>
              <a:rPr lang="en-US" sz="1600" dirty="0">
                <a:solidFill>
                  <a:schemeClr val="tx1"/>
                </a:solidFill>
              </a:rPr>
              <a:t>2.Bahwa </a:t>
            </a:r>
            <a:r>
              <a:rPr lang="en-US" sz="1600" dirty="0" err="1">
                <a:solidFill>
                  <a:schemeClr val="tx1"/>
                </a:solidFill>
              </a:rPr>
              <a:t>biaya</a:t>
            </a:r>
            <a:r>
              <a:rPr lang="en-US" sz="1600" dirty="0">
                <a:solidFill>
                  <a:schemeClr val="tx1"/>
                </a:solidFill>
              </a:rPr>
              <a:t> </a:t>
            </a:r>
            <a:r>
              <a:rPr lang="en-US" sz="1600" dirty="0" err="1">
                <a:solidFill>
                  <a:schemeClr val="tx1"/>
                </a:solidFill>
              </a:rPr>
              <a:t>produksi</a:t>
            </a:r>
            <a:r>
              <a:rPr lang="en-US" sz="1600" dirty="0">
                <a:solidFill>
                  <a:schemeClr val="tx1"/>
                </a:solidFill>
              </a:rPr>
              <a:t> </a:t>
            </a:r>
            <a:r>
              <a:rPr lang="en-US" sz="1600" dirty="0" err="1">
                <a:solidFill>
                  <a:schemeClr val="tx1"/>
                </a:solidFill>
              </a:rPr>
              <a:t>dibagi</a:t>
            </a:r>
            <a:r>
              <a:rPr lang="en-US" sz="1600" dirty="0">
                <a:solidFill>
                  <a:schemeClr val="tx1"/>
                </a:solidFill>
              </a:rPr>
              <a:t> </a:t>
            </a:r>
            <a:r>
              <a:rPr lang="en-US" sz="1600" dirty="0" err="1">
                <a:solidFill>
                  <a:schemeClr val="tx1"/>
                </a:solidFill>
              </a:rPr>
              <a:t>menjadi</a:t>
            </a:r>
            <a:r>
              <a:rPr lang="en-US" sz="1600" dirty="0">
                <a:solidFill>
                  <a:schemeClr val="tx1"/>
                </a:solidFill>
              </a:rPr>
              <a:t> </a:t>
            </a:r>
            <a:r>
              <a:rPr lang="en-US" sz="1600" dirty="0" err="1">
                <a:solidFill>
                  <a:schemeClr val="tx1"/>
                </a:solidFill>
              </a:rPr>
              <a:t>dua</a:t>
            </a:r>
            <a:r>
              <a:rPr lang="en-US" sz="1600" dirty="0">
                <a:solidFill>
                  <a:schemeClr val="tx1"/>
                </a:solidFill>
              </a:rPr>
              <a:t> </a:t>
            </a:r>
            <a:r>
              <a:rPr lang="en-US" sz="1600" dirty="0" err="1">
                <a:solidFill>
                  <a:schemeClr val="tx1"/>
                </a:solidFill>
              </a:rPr>
              <a:t>golongan</a:t>
            </a:r>
            <a:r>
              <a:rPr lang="en-US" sz="1600" dirty="0">
                <a:solidFill>
                  <a:schemeClr val="tx1"/>
                </a:solidFill>
              </a:rPr>
              <a:t> </a:t>
            </a:r>
            <a:r>
              <a:rPr lang="en-US" sz="1600" dirty="0" err="1">
                <a:solidFill>
                  <a:schemeClr val="tx1"/>
                </a:solidFill>
              </a:rPr>
              <a:t>yaitu</a:t>
            </a:r>
            <a:r>
              <a:rPr lang="en-US" sz="1600" dirty="0">
                <a:solidFill>
                  <a:schemeClr val="tx1"/>
                </a:solidFill>
              </a:rPr>
              <a:t> </a:t>
            </a:r>
            <a:r>
              <a:rPr lang="en-US" sz="1600" dirty="0" err="1">
                <a:solidFill>
                  <a:schemeClr val="tx1"/>
                </a:solidFill>
              </a:rPr>
              <a:t>biaya</a:t>
            </a:r>
            <a:r>
              <a:rPr lang="en-US" sz="1600" dirty="0">
                <a:solidFill>
                  <a:schemeClr val="tx1"/>
                </a:solidFill>
              </a:rPr>
              <a:t> </a:t>
            </a:r>
            <a:r>
              <a:rPr lang="en-US" sz="1600" dirty="0" err="1">
                <a:solidFill>
                  <a:schemeClr val="tx1"/>
                </a:solidFill>
              </a:rPr>
              <a:t>produksi</a:t>
            </a:r>
            <a:r>
              <a:rPr lang="en-US" sz="1600" dirty="0">
                <a:solidFill>
                  <a:schemeClr val="tx1"/>
                </a:solidFill>
              </a:rPr>
              <a:t> </a:t>
            </a:r>
            <a:r>
              <a:rPr lang="en-US" sz="1600" dirty="0" err="1">
                <a:solidFill>
                  <a:schemeClr val="tx1"/>
                </a:solidFill>
              </a:rPr>
              <a:t>langsung</a:t>
            </a:r>
            <a:r>
              <a:rPr lang="en-US" sz="1600" dirty="0">
                <a:solidFill>
                  <a:schemeClr val="tx1"/>
                </a:solidFill>
              </a:rPr>
              <a:t> dan </a:t>
            </a:r>
            <a:r>
              <a:rPr lang="en-US" sz="1600" dirty="0" err="1">
                <a:solidFill>
                  <a:schemeClr val="tx1"/>
                </a:solidFill>
              </a:rPr>
              <a:t>biaya</a:t>
            </a:r>
            <a:r>
              <a:rPr lang="en-US" sz="1600" dirty="0">
                <a:solidFill>
                  <a:schemeClr val="tx1"/>
                </a:solidFill>
              </a:rPr>
              <a:t> </a:t>
            </a:r>
            <a:r>
              <a:rPr lang="en-US" sz="1600" dirty="0" err="1">
                <a:solidFill>
                  <a:schemeClr val="tx1"/>
                </a:solidFill>
              </a:rPr>
              <a:t>produksi</a:t>
            </a:r>
            <a:r>
              <a:rPr lang="en-US" sz="1600" dirty="0">
                <a:solidFill>
                  <a:schemeClr val="tx1"/>
                </a:solidFill>
              </a:rPr>
              <a:t> </a:t>
            </a:r>
            <a:r>
              <a:rPr lang="en-US" sz="1600" dirty="0" err="1">
                <a:solidFill>
                  <a:schemeClr val="tx1"/>
                </a:solidFill>
              </a:rPr>
              <a:t>tidak</a:t>
            </a:r>
            <a:r>
              <a:rPr lang="en-US" sz="1600" dirty="0">
                <a:solidFill>
                  <a:schemeClr val="tx1"/>
                </a:solidFill>
              </a:rPr>
              <a:t> </a:t>
            </a:r>
            <a:r>
              <a:rPr lang="en-US" sz="1600" dirty="0" err="1">
                <a:solidFill>
                  <a:schemeClr val="tx1"/>
                </a:solidFill>
              </a:rPr>
              <a:t>langsung</a:t>
            </a:r>
            <a:r>
              <a:rPr lang="en-US" sz="1600" dirty="0">
                <a:solidFill>
                  <a:schemeClr val="tx1"/>
                </a:solidFill>
              </a:rPr>
              <a:t>. </a:t>
            </a:r>
            <a:r>
              <a:rPr lang="en-US" sz="1600" dirty="0" err="1">
                <a:solidFill>
                  <a:schemeClr val="tx1"/>
                </a:solidFill>
              </a:rPr>
              <a:t>Biaya</a:t>
            </a:r>
            <a:r>
              <a:rPr lang="en-US" sz="1600" dirty="0">
                <a:solidFill>
                  <a:schemeClr val="tx1"/>
                </a:solidFill>
              </a:rPr>
              <a:t> </a:t>
            </a:r>
            <a:r>
              <a:rPr lang="en-US" sz="1600" dirty="0" err="1">
                <a:solidFill>
                  <a:schemeClr val="tx1"/>
                </a:solidFill>
              </a:rPr>
              <a:t>produksi</a:t>
            </a:r>
            <a:r>
              <a:rPr lang="en-US" sz="1600" dirty="0">
                <a:solidFill>
                  <a:schemeClr val="tx1"/>
                </a:solidFill>
              </a:rPr>
              <a:t> </a:t>
            </a:r>
            <a:r>
              <a:rPr lang="en-US" sz="1600" dirty="0" err="1">
                <a:solidFill>
                  <a:schemeClr val="tx1"/>
                </a:solidFill>
              </a:rPr>
              <a:t>langsung</a:t>
            </a:r>
            <a:r>
              <a:rPr lang="en-US" sz="1600" dirty="0">
                <a:solidFill>
                  <a:schemeClr val="tx1"/>
                </a:solidFill>
              </a:rPr>
              <a:t> </a:t>
            </a:r>
            <a:r>
              <a:rPr lang="en-US" sz="1600" dirty="0" err="1">
                <a:solidFill>
                  <a:schemeClr val="tx1"/>
                </a:solidFill>
              </a:rPr>
              <a:t>terdiri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biaya</a:t>
            </a:r>
            <a:r>
              <a:rPr lang="en-US" sz="1600" dirty="0">
                <a:solidFill>
                  <a:schemeClr val="tx1"/>
                </a:solidFill>
              </a:rPr>
              <a:t> </a:t>
            </a:r>
            <a:r>
              <a:rPr lang="en-US" sz="1600" dirty="0" err="1">
                <a:solidFill>
                  <a:schemeClr val="tx1"/>
                </a:solidFill>
              </a:rPr>
              <a:t>bahan</a:t>
            </a:r>
            <a:r>
              <a:rPr lang="en-US" sz="1600" dirty="0">
                <a:solidFill>
                  <a:schemeClr val="tx1"/>
                </a:solidFill>
              </a:rPr>
              <a:t> </a:t>
            </a:r>
            <a:r>
              <a:rPr lang="en-US" sz="1600" dirty="0" err="1">
                <a:solidFill>
                  <a:schemeClr val="tx1"/>
                </a:solidFill>
              </a:rPr>
              <a:t>baku</a:t>
            </a:r>
            <a:r>
              <a:rPr lang="en-US" sz="1600" dirty="0">
                <a:solidFill>
                  <a:schemeClr val="tx1"/>
                </a:solidFill>
              </a:rPr>
              <a:t> dan </a:t>
            </a:r>
            <a:r>
              <a:rPr lang="en-US" sz="1600" dirty="0" err="1">
                <a:solidFill>
                  <a:schemeClr val="tx1"/>
                </a:solidFill>
              </a:rPr>
              <a:t>biaya</a:t>
            </a:r>
            <a:r>
              <a:rPr lang="en-US" sz="1600" dirty="0">
                <a:solidFill>
                  <a:schemeClr val="tx1"/>
                </a:solidFill>
              </a:rPr>
              <a:t> </a:t>
            </a:r>
            <a:r>
              <a:rPr lang="en-US" sz="1600" dirty="0" err="1">
                <a:solidFill>
                  <a:schemeClr val="tx1"/>
                </a:solidFill>
              </a:rPr>
              <a:t>tenaga</a:t>
            </a:r>
            <a:r>
              <a:rPr lang="en-US" sz="1600" dirty="0">
                <a:solidFill>
                  <a:schemeClr val="tx1"/>
                </a:solidFill>
              </a:rPr>
              <a:t> </a:t>
            </a:r>
            <a:r>
              <a:rPr lang="en-US" sz="1600" dirty="0" err="1">
                <a:solidFill>
                  <a:schemeClr val="tx1"/>
                </a:solidFill>
              </a:rPr>
              <a:t>kerja</a:t>
            </a:r>
            <a:r>
              <a:rPr lang="en-US" sz="1600" dirty="0">
                <a:solidFill>
                  <a:schemeClr val="tx1"/>
                </a:solidFill>
              </a:rPr>
              <a:t> </a:t>
            </a:r>
            <a:r>
              <a:rPr lang="en-US" sz="1600" dirty="0" err="1">
                <a:solidFill>
                  <a:schemeClr val="tx1"/>
                </a:solidFill>
              </a:rPr>
              <a:t>langsung</a:t>
            </a:r>
            <a:r>
              <a:rPr lang="en-US" sz="1600" dirty="0">
                <a:solidFill>
                  <a:schemeClr val="tx1"/>
                </a:solidFill>
              </a:rPr>
              <a:t>, </a:t>
            </a:r>
            <a:r>
              <a:rPr lang="en-US" sz="1600" dirty="0" err="1">
                <a:solidFill>
                  <a:schemeClr val="tx1"/>
                </a:solidFill>
              </a:rPr>
              <a:t>sedangkan</a:t>
            </a:r>
            <a:r>
              <a:rPr lang="en-US" sz="1600" dirty="0">
                <a:solidFill>
                  <a:schemeClr val="tx1"/>
                </a:solidFill>
              </a:rPr>
              <a:t> </a:t>
            </a:r>
            <a:r>
              <a:rPr lang="en-US" sz="1600" dirty="0" err="1">
                <a:solidFill>
                  <a:schemeClr val="tx1"/>
                </a:solidFill>
              </a:rPr>
              <a:t>biaya</a:t>
            </a:r>
            <a:r>
              <a:rPr lang="en-US" sz="1600" dirty="0">
                <a:solidFill>
                  <a:schemeClr val="tx1"/>
                </a:solidFill>
              </a:rPr>
              <a:t> </a:t>
            </a:r>
            <a:r>
              <a:rPr lang="en-US" sz="1600" dirty="0" err="1">
                <a:solidFill>
                  <a:schemeClr val="tx1"/>
                </a:solidFill>
              </a:rPr>
              <a:t>tidak</a:t>
            </a:r>
            <a:r>
              <a:rPr lang="en-US" sz="1600" dirty="0">
                <a:solidFill>
                  <a:schemeClr val="tx1"/>
                </a:solidFill>
              </a:rPr>
              <a:t> </a:t>
            </a:r>
            <a:r>
              <a:rPr lang="en-US" sz="1600" dirty="0" err="1">
                <a:solidFill>
                  <a:schemeClr val="tx1"/>
                </a:solidFill>
              </a:rPr>
              <a:t>langsung</a:t>
            </a:r>
            <a:r>
              <a:rPr lang="en-US" sz="1600" dirty="0">
                <a:solidFill>
                  <a:schemeClr val="tx1"/>
                </a:solidFill>
              </a:rPr>
              <a:t> </a:t>
            </a:r>
            <a:r>
              <a:rPr lang="en-US" sz="1600" dirty="0" err="1">
                <a:solidFill>
                  <a:schemeClr val="tx1"/>
                </a:solidFill>
              </a:rPr>
              <a:t>terdiri</a:t>
            </a:r>
            <a:r>
              <a:rPr lang="en-US" sz="1600" dirty="0">
                <a:solidFill>
                  <a:schemeClr val="tx1"/>
                </a:solidFill>
              </a:rPr>
              <a:t> </a:t>
            </a:r>
            <a:r>
              <a:rPr lang="en-US" sz="1600" dirty="0" err="1">
                <a:solidFill>
                  <a:schemeClr val="tx1"/>
                </a:solidFill>
              </a:rPr>
              <a:t>dari</a:t>
            </a:r>
            <a:r>
              <a:rPr lang="en-US" sz="1600" dirty="0">
                <a:solidFill>
                  <a:schemeClr val="tx1"/>
                </a:solidFill>
              </a:rPr>
              <a:t> </a:t>
            </a:r>
            <a:r>
              <a:rPr lang="en-US" sz="1600" dirty="0" err="1">
                <a:solidFill>
                  <a:schemeClr val="tx1"/>
                </a:solidFill>
              </a:rPr>
              <a:t>biaya</a:t>
            </a:r>
            <a:r>
              <a:rPr lang="en-US" sz="1600" dirty="0">
                <a:solidFill>
                  <a:schemeClr val="tx1"/>
                </a:solidFill>
              </a:rPr>
              <a:t> </a:t>
            </a:r>
            <a:r>
              <a:rPr lang="en-US" sz="1600" dirty="0" err="1">
                <a:solidFill>
                  <a:schemeClr val="tx1"/>
                </a:solidFill>
              </a:rPr>
              <a:t>biaya</a:t>
            </a:r>
            <a:r>
              <a:rPr lang="en-US" sz="1600" dirty="0">
                <a:solidFill>
                  <a:schemeClr val="tx1"/>
                </a:solidFill>
              </a:rPr>
              <a:t> overhead </a:t>
            </a:r>
            <a:r>
              <a:rPr lang="en-US" sz="1600" dirty="0" err="1">
                <a:solidFill>
                  <a:schemeClr val="tx1"/>
                </a:solidFill>
              </a:rPr>
              <a:t>tetap</a:t>
            </a:r>
            <a:r>
              <a:rPr lang="en-US" sz="1600" dirty="0">
                <a:solidFill>
                  <a:schemeClr val="tx1"/>
                </a:solidFill>
              </a:rPr>
              <a:t> dan </a:t>
            </a:r>
            <a:r>
              <a:rPr lang="en-US" sz="1600" dirty="0" err="1">
                <a:solidFill>
                  <a:schemeClr val="tx1"/>
                </a:solidFill>
              </a:rPr>
              <a:t>biaya</a:t>
            </a:r>
            <a:r>
              <a:rPr lang="en-US" sz="1600" dirty="0">
                <a:solidFill>
                  <a:schemeClr val="tx1"/>
                </a:solidFill>
              </a:rPr>
              <a:t> overhead variable.</a:t>
            </a:r>
          </a:p>
        </p:txBody>
      </p:sp>
    </p:spTree>
    <p:extLst>
      <p:ext uri="{BB962C8B-B14F-4D97-AF65-F5344CB8AC3E}">
        <p14:creationId xmlns:p14="http://schemas.microsoft.com/office/powerpoint/2010/main" val="377220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Full Costing </a:t>
            </a:r>
          </a:p>
        </p:txBody>
      </p:sp>
      <p:sp>
        <p:nvSpPr>
          <p:cNvPr id="3" name="Subtitle 2"/>
          <p:cNvSpPr>
            <a:spLocks noGrp="1"/>
          </p:cNvSpPr>
          <p:nvPr>
            <p:ph type="subTitle" idx="1"/>
          </p:nvPr>
        </p:nvSpPr>
        <p:spPr/>
        <p:txBody>
          <a:bodyPr/>
          <a:lstStyle/>
          <a:p>
            <a:pPr marL="114300" indent="0">
              <a:buNone/>
            </a:pPr>
            <a:r>
              <a:rPr lang="en-US" sz="1800" dirty="0" err="1">
                <a:solidFill>
                  <a:schemeClr val="tx1"/>
                </a:solidFill>
              </a:rPr>
              <a:t>Menurut</a:t>
            </a:r>
            <a:r>
              <a:rPr lang="en-US" sz="1800" dirty="0">
                <a:solidFill>
                  <a:schemeClr val="tx1"/>
                </a:solidFill>
              </a:rPr>
              <a:t> </a:t>
            </a:r>
            <a:r>
              <a:rPr lang="en-US" sz="1800" dirty="0" err="1">
                <a:solidFill>
                  <a:schemeClr val="tx1"/>
                </a:solidFill>
              </a:rPr>
              <a:t>Widilestariningtyas</a:t>
            </a:r>
            <a:r>
              <a:rPr lang="en-US" sz="1800" dirty="0">
                <a:solidFill>
                  <a:schemeClr val="tx1"/>
                </a:solidFill>
              </a:rPr>
              <a:t> et al. (2012) Full costing </a:t>
            </a:r>
            <a:r>
              <a:rPr lang="en-US" sz="1800" dirty="0" err="1">
                <a:solidFill>
                  <a:schemeClr val="tx1"/>
                </a:solidFill>
              </a:rPr>
              <a:t>merupakan</a:t>
            </a:r>
            <a:r>
              <a:rPr lang="en-US" sz="1800" dirty="0">
                <a:solidFill>
                  <a:schemeClr val="tx1"/>
                </a:solidFill>
              </a:rPr>
              <a:t> </a:t>
            </a:r>
            <a:r>
              <a:rPr lang="en-US" sz="1800" dirty="0" err="1">
                <a:solidFill>
                  <a:schemeClr val="tx1"/>
                </a:solidFill>
              </a:rPr>
              <a:t>metode</a:t>
            </a:r>
            <a:r>
              <a:rPr lang="en-US" sz="1800" dirty="0">
                <a:solidFill>
                  <a:schemeClr val="tx1"/>
                </a:solidFill>
              </a:rPr>
              <a:t> </a:t>
            </a:r>
            <a:r>
              <a:rPr lang="en-US" sz="1800" dirty="0" err="1">
                <a:solidFill>
                  <a:schemeClr val="tx1"/>
                </a:solidFill>
              </a:rPr>
              <a:t>penentuan</a:t>
            </a:r>
            <a:r>
              <a:rPr lang="en-US" sz="1800" dirty="0">
                <a:solidFill>
                  <a:schemeClr val="tx1"/>
                </a:solidFill>
              </a:rPr>
              <a:t> </a:t>
            </a:r>
            <a:r>
              <a:rPr lang="en-US" sz="1800" dirty="0" err="1">
                <a:solidFill>
                  <a:schemeClr val="tx1"/>
                </a:solidFill>
              </a:rPr>
              <a:t>harga</a:t>
            </a:r>
            <a:r>
              <a:rPr lang="en-US" sz="1800" dirty="0">
                <a:solidFill>
                  <a:schemeClr val="tx1"/>
                </a:solidFill>
              </a:rPr>
              <a:t> </a:t>
            </a:r>
            <a:r>
              <a:rPr lang="en-US" sz="1800" dirty="0" err="1">
                <a:solidFill>
                  <a:schemeClr val="tx1"/>
                </a:solidFill>
              </a:rPr>
              <a:t>pokok</a:t>
            </a:r>
            <a:r>
              <a:rPr lang="en-US" sz="1800" dirty="0">
                <a:solidFill>
                  <a:schemeClr val="tx1"/>
                </a:solidFill>
              </a:rPr>
              <a:t> </a:t>
            </a:r>
            <a:r>
              <a:rPr lang="en-US" sz="1800" dirty="0" err="1">
                <a:solidFill>
                  <a:schemeClr val="tx1"/>
                </a:solidFill>
              </a:rPr>
              <a:t>produksi</a:t>
            </a:r>
            <a:r>
              <a:rPr lang="en-US" sz="1800" dirty="0">
                <a:solidFill>
                  <a:schemeClr val="tx1"/>
                </a:solidFill>
              </a:rPr>
              <a:t> yang </a:t>
            </a:r>
            <a:r>
              <a:rPr lang="en-US" sz="1800" dirty="0" err="1">
                <a:solidFill>
                  <a:schemeClr val="tx1"/>
                </a:solidFill>
              </a:rPr>
              <a:t>memperhitungkan</a:t>
            </a:r>
            <a:r>
              <a:rPr lang="en-US" sz="1800" dirty="0">
                <a:solidFill>
                  <a:schemeClr val="tx1"/>
                </a:solidFill>
              </a:rPr>
              <a:t> </a:t>
            </a:r>
            <a:r>
              <a:rPr lang="en-US" sz="1800" dirty="0" err="1">
                <a:solidFill>
                  <a:schemeClr val="tx1"/>
                </a:solidFill>
              </a:rPr>
              <a:t>semua</a:t>
            </a:r>
            <a:r>
              <a:rPr lang="en-US" sz="1800" dirty="0">
                <a:solidFill>
                  <a:schemeClr val="tx1"/>
                </a:solidFill>
              </a:rPr>
              <a:t> </a:t>
            </a:r>
            <a:r>
              <a:rPr lang="en-US" sz="1800" dirty="0" err="1">
                <a:solidFill>
                  <a:schemeClr val="tx1"/>
                </a:solidFill>
              </a:rPr>
              <a:t>unsur</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produksi</a:t>
            </a:r>
            <a:r>
              <a:rPr lang="en-US" sz="1800" dirty="0">
                <a:solidFill>
                  <a:schemeClr val="tx1"/>
                </a:solidFill>
              </a:rPr>
              <a:t>, yang </a:t>
            </a:r>
            <a:r>
              <a:rPr lang="en-US" sz="1800" dirty="0" err="1">
                <a:solidFill>
                  <a:schemeClr val="tx1"/>
                </a:solidFill>
              </a:rPr>
              <a:t>terdiri</a:t>
            </a:r>
            <a:r>
              <a:rPr lang="en-US" sz="1800" dirty="0">
                <a:solidFill>
                  <a:schemeClr val="tx1"/>
                </a:solidFill>
              </a:rPr>
              <a:t> </a:t>
            </a:r>
            <a:r>
              <a:rPr lang="en-US" sz="1800" dirty="0" err="1">
                <a:solidFill>
                  <a:schemeClr val="tx1"/>
                </a:solidFill>
              </a:rPr>
              <a:t>dari</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bahan</a:t>
            </a:r>
            <a:r>
              <a:rPr lang="en-US" sz="1800" dirty="0">
                <a:solidFill>
                  <a:schemeClr val="tx1"/>
                </a:solidFill>
              </a:rPr>
              <a:t> </a:t>
            </a:r>
            <a:r>
              <a:rPr lang="en-US" sz="1800" dirty="0" err="1">
                <a:solidFill>
                  <a:schemeClr val="tx1"/>
                </a:solidFill>
              </a:rPr>
              <a:t>baku</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tenaga</a:t>
            </a:r>
            <a:r>
              <a:rPr lang="en-US" sz="1800" dirty="0">
                <a:solidFill>
                  <a:schemeClr val="tx1"/>
                </a:solidFill>
              </a:rPr>
              <a:t> </a:t>
            </a:r>
            <a:r>
              <a:rPr lang="en-US" sz="1800" dirty="0" err="1">
                <a:solidFill>
                  <a:schemeClr val="tx1"/>
                </a:solidFill>
              </a:rPr>
              <a:t>kerja</a:t>
            </a:r>
            <a:r>
              <a:rPr lang="en-US" sz="1800" dirty="0">
                <a:solidFill>
                  <a:schemeClr val="tx1"/>
                </a:solidFill>
              </a:rPr>
              <a:t> </a:t>
            </a:r>
            <a:r>
              <a:rPr lang="en-US" sz="1800" dirty="0" err="1">
                <a:solidFill>
                  <a:schemeClr val="tx1"/>
                </a:solidFill>
              </a:rPr>
              <a:t>langsung</a:t>
            </a:r>
            <a:r>
              <a:rPr lang="en-US" sz="1800" dirty="0">
                <a:solidFill>
                  <a:schemeClr val="tx1"/>
                </a:solidFill>
              </a:rPr>
              <a:t>, dan </a:t>
            </a:r>
            <a:r>
              <a:rPr lang="en-US" sz="1800" dirty="0" err="1">
                <a:solidFill>
                  <a:schemeClr val="tx1"/>
                </a:solidFill>
              </a:rPr>
              <a:t>biaya</a:t>
            </a:r>
            <a:r>
              <a:rPr lang="en-US" sz="1800" dirty="0">
                <a:solidFill>
                  <a:schemeClr val="tx1"/>
                </a:solidFill>
              </a:rPr>
              <a:t> overhead </a:t>
            </a:r>
            <a:r>
              <a:rPr lang="en-US" sz="1800" dirty="0" err="1">
                <a:solidFill>
                  <a:schemeClr val="tx1"/>
                </a:solidFill>
              </a:rPr>
              <a:t>pabrik</a:t>
            </a:r>
            <a:r>
              <a:rPr lang="en-US" sz="1800" dirty="0">
                <a:solidFill>
                  <a:schemeClr val="tx1"/>
                </a:solidFill>
              </a:rPr>
              <a:t>, </a:t>
            </a:r>
            <a:r>
              <a:rPr lang="en-US" sz="1800" dirty="0" err="1">
                <a:solidFill>
                  <a:schemeClr val="tx1"/>
                </a:solidFill>
              </a:rPr>
              <a:t>baik</a:t>
            </a:r>
            <a:r>
              <a:rPr lang="en-US" sz="1800" dirty="0">
                <a:solidFill>
                  <a:schemeClr val="tx1"/>
                </a:solidFill>
              </a:rPr>
              <a:t> </a:t>
            </a:r>
            <a:r>
              <a:rPr lang="en-US" sz="1800" dirty="0" err="1">
                <a:solidFill>
                  <a:schemeClr val="tx1"/>
                </a:solidFill>
              </a:rPr>
              <a:t>variabel</a:t>
            </a:r>
            <a:r>
              <a:rPr lang="en-US" sz="1800" dirty="0">
                <a:solidFill>
                  <a:schemeClr val="tx1"/>
                </a:solidFill>
              </a:rPr>
              <a:t> </a:t>
            </a:r>
            <a:r>
              <a:rPr lang="en-US" sz="1800" dirty="0" err="1">
                <a:solidFill>
                  <a:schemeClr val="tx1"/>
                </a:solidFill>
              </a:rPr>
              <a:t>maupun</a:t>
            </a:r>
            <a:r>
              <a:rPr lang="en-US" sz="1800" dirty="0">
                <a:solidFill>
                  <a:schemeClr val="tx1"/>
                </a:solidFill>
              </a:rPr>
              <a:t> </a:t>
            </a:r>
            <a:r>
              <a:rPr lang="en-US" sz="1800" dirty="0" err="1">
                <a:solidFill>
                  <a:schemeClr val="tx1"/>
                </a:solidFill>
              </a:rPr>
              <a:t>tetap</a:t>
            </a:r>
            <a:r>
              <a:rPr lang="en-US" sz="1800" dirty="0">
                <a:solidFill>
                  <a:schemeClr val="tx1"/>
                </a:solidFill>
              </a:rPr>
              <a:t> </a:t>
            </a:r>
            <a:r>
              <a:rPr lang="en-US" sz="1800" dirty="0" err="1">
                <a:solidFill>
                  <a:schemeClr val="tx1"/>
                </a:solidFill>
              </a:rPr>
              <a:t>ditambah</a:t>
            </a:r>
            <a:r>
              <a:rPr lang="en-US" sz="1800" dirty="0">
                <a:solidFill>
                  <a:schemeClr val="tx1"/>
                </a:solidFill>
              </a:rPr>
              <a:t> </a:t>
            </a:r>
            <a:r>
              <a:rPr lang="en-US" sz="1800" dirty="0" err="1">
                <a:solidFill>
                  <a:schemeClr val="tx1"/>
                </a:solidFill>
              </a:rPr>
              <a:t>dengan</a:t>
            </a:r>
            <a:r>
              <a:rPr lang="en-US" sz="1800" dirty="0">
                <a:solidFill>
                  <a:schemeClr val="tx1"/>
                </a:solidFill>
              </a:rPr>
              <a:t> </a:t>
            </a:r>
            <a:r>
              <a:rPr lang="en-US" sz="1800" dirty="0" err="1">
                <a:solidFill>
                  <a:schemeClr val="tx1"/>
                </a:solidFill>
              </a:rPr>
              <a:t>biaya</a:t>
            </a:r>
            <a:r>
              <a:rPr lang="en-US" sz="1800" dirty="0">
                <a:solidFill>
                  <a:schemeClr val="tx1"/>
                </a:solidFill>
              </a:rPr>
              <a:t> non-</a:t>
            </a:r>
            <a:r>
              <a:rPr lang="en-US" sz="1800" dirty="0" err="1">
                <a:solidFill>
                  <a:schemeClr val="tx1"/>
                </a:solidFill>
              </a:rPr>
              <a:t>produksi</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pemasaran</a:t>
            </a:r>
            <a:r>
              <a:rPr lang="en-US" sz="1800" dirty="0">
                <a:solidFill>
                  <a:schemeClr val="tx1"/>
                </a:solidFill>
              </a:rPr>
              <a:t>, </a:t>
            </a:r>
            <a:r>
              <a:rPr lang="en-US" sz="1800" dirty="0" err="1">
                <a:solidFill>
                  <a:schemeClr val="tx1"/>
                </a:solidFill>
              </a:rPr>
              <a:t>biaya</a:t>
            </a:r>
            <a:r>
              <a:rPr lang="en-US" sz="1800" dirty="0">
                <a:solidFill>
                  <a:schemeClr val="tx1"/>
                </a:solidFill>
              </a:rPr>
              <a:t> </a:t>
            </a:r>
            <a:r>
              <a:rPr lang="en-US" sz="1800" dirty="0" err="1">
                <a:solidFill>
                  <a:schemeClr val="tx1"/>
                </a:solidFill>
              </a:rPr>
              <a:t>administrasi</a:t>
            </a:r>
            <a:r>
              <a:rPr lang="en-US" sz="1800" dirty="0">
                <a:solidFill>
                  <a:schemeClr val="tx1"/>
                </a:solidFill>
              </a:rPr>
              <a:t> dan </a:t>
            </a:r>
            <a:r>
              <a:rPr lang="en-US" sz="1800" dirty="0" err="1">
                <a:solidFill>
                  <a:schemeClr val="tx1"/>
                </a:solidFill>
              </a:rPr>
              <a:t>umum</a:t>
            </a:r>
            <a:r>
              <a:rPr lang="en-US" sz="1800" dirty="0">
                <a:solidFill>
                  <a:schemeClr val="tx1"/>
                </a:solidFill>
              </a:rPr>
              <a:t>).</a:t>
            </a:r>
          </a:p>
        </p:txBody>
      </p:sp>
    </p:spTree>
    <p:extLst>
      <p:ext uri="{BB962C8B-B14F-4D97-AF65-F5344CB8AC3E}">
        <p14:creationId xmlns:p14="http://schemas.microsoft.com/office/powerpoint/2010/main" val="110772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FB14B85-7B6E-4F5F-AE32-018B402B7217}"/>
              </a:ext>
            </a:extLst>
          </p:cNvPr>
          <p:cNvSpPr/>
          <p:nvPr/>
        </p:nvSpPr>
        <p:spPr>
          <a:xfrm>
            <a:off x="1255350" y="1737360"/>
            <a:ext cx="2973750" cy="254508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5F14803B-1AF7-4C9D-BA26-6CC7449E7EC6}"/>
              </a:ext>
            </a:extLst>
          </p:cNvPr>
          <p:cNvSpPr>
            <a:spLocks noGrp="1"/>
          </p:cNvSpPr>
          <p:nvPr>
            <p:ph type="ctrTitle"/>
          </p:nvPr>
        </p:nvSpPr>
        <p:spPr/>
        <p:txBody>
          <a:bodyPr/>
          <a:lstStyle/>
          <a:p>
            <a:pPr algn="l"/>
            <a:r>
              <a:rPr lang="en-US" dirty="0" err="1"/>
              <a:t>Kartu</a:t>
            </a:r>
            <a:r>
              <a:rPr lang="en-US" dirty="0"/>
              <a:t> </a:t>
            </a:r>
            <a:r>
              <a:rPr lang="en-US" dirty="0" err="1"/>
              <a:t>Harga</a:t>
            </a:r>
            <a:r>
              <a:rPr lang="en-US" dirty="0"/>
              <a:t> </a:t>
            </a:r>
            <a:r>
              <a:rPr lang="en-US" dirty="0" err="1"/>
              <a:t>Pokok</a:t>
            </a:r>
            <a:r>
              <a:rPr lang="en-US" dirty="0"/>
              <a:t> (Job Order Cost Sheet)</a:t>
            </a:r>
            <a:endParaRPr lang="en-ID" dirty="0"/>
          </a:p>
        </p:txBody>
      </p:sp>
      <p:sp>
        <p:nvSpPr>
          <p:cNvPr id="3" name="Subtitle 2">
            <a:extLst>
              <a:ext uri="{FF2B5EF4-FFF2-40B4-BE49-F238E27FC236}">
                <a16:creationId xmlns:a16="http://schemas.microsoft.com/office/drawing/2014/main" id="{46BA4C61-A9DD-4D57-A7E2-A86BFE198230}"/>
              </a:ext>
            </a:extLst>
          </p:cNvPr>
          <p:cNvSpPr>
            <a:spLocks noGrp="1"/>
          </p:cNvSpPr>
          <p:nvPr>
            <p:ph type="subTitle" idx="1"/>
          </p:nvPr>
        </p:nvSpPr>
        <p:spPr>
          <a:xfrm>
            <a:off x="1255350" y="1454625"/>
            <a:ext cx="2813730" cy="3170715"/>
          </a:xfrm>
        </p:spPr>
        <p:txBody>
          <a:bodyPr/>
          <a:lstStyle/>
          <a:p>
            <a:pPr marL="114300" indent="0">
              <a:buNone/>
            </a:pPr>
            <a:r>
              <a:rPr lang="en-ID" dirty="0" err="1"/>
              <a:t>Untuk</a:t>
            </a:r>
            <a:r>
              <a:rPr lang="en-ID" dirty="0"/>
              <a:t> </a:t>
            </a:r>
            <a:r>
              <a:rPr lang="en-ID" dirty="0" err="1"/>
              <a:t>mengumpulkan</a:t>
            </a:r>
            <a:r>
              <a:rPr lang="en-ID" dirty="0"/>
              <a:t> </a:t>
            </a:r>
            <a:r>
              <a:rPr lang="en-ID" dirty="0" err="1"/>
              <a:t>biaya</a:t>
            </a:r>
            <a:r>
              <a:rPr lang="en-ID" dirty="0"/>
              <a:t> </a:t>
            </a:r>
            <a:r>
              <a:rPr lang="en-ID" dirty="0" err="1"/>
              <a:t>produksi</a:t>
            </a:r>
            <a:r>
              <a:rPr lang="en-ID" dirty="0"/>
              <a:t> </a:t>
            </a:r>
            <a:r>
              <a:rPr lang="en-ID" dirty="0" err="1"/>
              <a:t>tiap-tiap</a:t>
            </a:r>
            <a:r>
              <a:rPr lang="en-ID" dirty="0"/>
              <a:t> </a:t>
            </a:r>
            <a:r>
              <a:rPr lang="en-ID" dirty="0" err="1"/>
              <a:t>pesanan</a:t>
            </a:r>
            <a:r>
              <a:rPr lang="en-ID" dirty="0"/>
              <a:t> </a:t>
            </a:r>
            <a:r>
              <a:rPr lang="en-ID" dirty="0" err="1"/>
              <a:t>dipergunakan</a:t>
            </a:r>
            <a:r>
              <a:rPr lang="en-ID" dirty="0"/>
              <a:t> </a:t>
            </a:r>
            <a:r>
              <a:rPr lang="en-ID" dirty="0" err="1"/>
              <a:t>sebuah</a:t>
            </a:r>
            <a:r>
              <a:rPr lang="en-ID" dirty="0"/>
              <a:t> </a:t>
            </a:r>
            <a:r>
              <a:rPr lang="en-ID" dirty="0" err="1"/>
              <a:t>kartu</a:t>
            </a:r>
            <a:r>
              <a:rPr lang="en-ID" dirty="0"/>
              <a:t> </a:t>
            </a:r>
            <a:r>
              <a:rPr lang="en-ID" dirty="0" err="1"/>
              <a:t>harga</a:t>
            </a:r>
            <a:r>
              <a:rPr lang="en-ID" dirty="0"/>
              <a:t> </a:t>
            </a:r>
            <a:r>
              <a:rPr lang="en-ID" dirty="0" err="1"/>
              <a:t>pokok</a:t>
            </a:r>
            <a:r>
              <a:rPr lang="en-ID" dirty="0"/>
              <a:t> (job order cost sheet). </a:t>
            </a:r>
            <a:r>
              <a:rPr lang="en-ID" dirty="0" err="1"/>
              <a:t>Banyaknya</a:t>
            </a:r>
            <a:r>
              <a:rPr lang="en-ID" dirty="0"/>
              <a:t> </a:t>
            </a:r>
            <a:r>
              <a:rPr lang="en-ID" dirty="0" err="1"/>
              <a:t>kartu</a:t>
            </a:r>
            <a:r>
              <a:rPr lang="en-ID" dirty="0"/>
              <a:t> </a:t>
            </a:r>
            <a:r>
              <a:rPr lang="en-ID" dirty="0" err="1"/>
              <a:t>harga</a:t>
            </a:r>
            <a:r>
              <a:rPr lang="en-ID" dirty="0"/>
              <a:t> </a:t>
            </a:r>
            <a:r>
              <a:rPr lang="en-ID" dirty="0" err="1"/>
              <a:t>pokok</a:t>
            </a:r>
            <a:r>
              <a:rPr lang="en-ID" dirty="0"/>
              <a:t> yang </a:t>
            </a:r>
            <a:r>
              <a:rPr lang="en-ID" dirty="0" err="1"/>
              <a:t>dibuat</a:t>
            </a:r>
            <a:r>
              <a:rPr lang="en-ID" dirty="0"/>
              <a:t> </a:t>
            </a:r>
            <a:r>
              <a:rPr lang="en-ID" dirty="0" err="1"/>
              <a:t>sebanyak</a:t>
            </a:r>
            <a:r>
              <a:rPr lang="en-ID" dirty="0"/>
              <a:t> </a:t>
            </a:r>
            <a:r>
              <a:rPr lang="en-ID" dirty="0" err="1"/>
              <a:t>pesanan</a:t>
            </a:r>
            <a:r>
              <a:rPr lang="en-ID" dirty="0"/>
              <a:t> yang </a:t>
            </a:r>
            <a:r>
              <a:rPr lang="en-ID" dirty="0" err="1"/>
              <a:t>dikerjakan</a:t>
            </a:r>
            <a:r>
              <a:rPr lang="en-ID" dirty="0"/>
              <a:t>. </a:t>
            </a:r>
            <a:r>
              <a:rPr lang="en-ID" dirty="0" err="1"/>
              <a:t>Kartu</a:t>
            </a:r>
            <a:r>
              <a:rPr lang="en-ID" dirty="0"/>
              <a:t> </a:t>
            </a:r>
            <a:r>
              <a:rPr lang="en-ID" dirty="0" err="1"/>
              <a:t>harga</a:t>
            </a:r>
            <a:r>
              <a:rPr lang="en-ID" dirty="0"/>
              <a:t> </a:t>
            </a:r>
            <a:r>
              <a:rPr lang="en-ID" dirty="0" err="1"/>
              <a:t>pokok</a:t>
            </a:r>
            <a:r>
              <a:rPr lang="en-ID" dirty="0"/>
              <a:t> </a:t>
            </a:r>
            <a:r>
              <a:rPr lang="en-ID" dirty="0" err="1"/>
              <a:t>dibuat</a:t>
            </a:r>
            <a:r>
              <a:rPr lang="en-ID" dirty="0"/>
              <a:t> </a:t>
            </a:r>
            <a:r>
              <a:rPr lang="en-ID" dirty="0" err="1"/>
              <a:t>bernomor</a:t>
            </a:r>
            <a:r>
              <a:rPr lang="en-ID" dirty="0"/>
              <a:t> </a:t>
            </a:r>
            <a:r>
              <a:rPr lang="en-ID" dirty="0" err="1"/>
              <a:t>urut</a:t>
            </a:r>
            <a:r>
              <a:rPr lang="en-ID" dirty="0"/>
              <a:t>. </a:t>
            </a:r>
            <a:r>
              <a:rPr lang="en-ID" dirty="0" err="1"/>
              <a:t>Kartu</a:t>
            </a:r>
            <a:r>
              <a:rPr lang="en-ID" dirty="0"/>
              <a:t> </a:t>
            </a:r>
            <a:r>
              <a:rPr lang="en-ID" dirty="0" err="1"/>
              <a:t>harga</a:t>
            </a:r>
            <a:r>
              <a:rPr lang="en-ID" dirty="0"/>
              <a:t> </a:t>
            </a:r>
            <a:r>
              <a:rPr lang="en-ID" dirty="0" err="1"/>
              <a:t>pokok</a:t>
            </a:r>
            <a:r>
              <a:rPr lang="en-ID" dirty="0"/>
              <a:t> di </a:t>
            </a:r>
            <a:r>
              <a:rPr lang="en-ID" dirty="0" err="1"/>
              <a:t>samping</a:t>
            </a:r>
            <a:r>
              <a:rPr lang="en-ID" dirty="0"/>
              <a:t> </a:t>
            </a:r>
            <a:r>
              <a:rPr lang="en-ID" dirty="0" err="1"/>
              <a:t>dipergunakan</a:t>
            </a:r>
            <a:r>
              <a:rPr lang="en-ID" dirty="0"/>
              <a:t> </a:t>
            </a:r>
            <a:r>
              <a:rPr lang="en-ID" dirty="0" err="1"/>
              <a:t>untuk</a:t>
            </a:r>
            <a:r>
              <a:rPr lang="en-ID" dirty="0"/>
              <a:t> </a:t>
            </a:r>
            <a:r>
              <a:rPr lang="en-ID" dirty="0" err="1"/>
              <a:t>menghitung</a:t>
            </a:r>
            <a:r>
              <a:rPr lang="en-ID" dirty="0"/>
              <a:t> </a:t>
            </a:r>
            <a:r>
              <a:rPr lang="en-ID" dirty="0" err="1"/>
              <a:t>harga</a:t>
            </a:r>
            <a:r>
              <a:rPr lang="en-ID" dirty="0"/>
              <a:t> </a:t>
            </a:r>
            <a:r>
              <a:rPr lang="en-ID" dirty="0" err="1"/>
              <a:t>pokok</a:t>
            </a:r>
            <a:r>
              <a:rPr lang="en-ID" dirty="0"/>
              <a:t> </a:t>
            </a:r>
            <a:r>
              <a:rPr lang="en-ID" dirty="0" err="1"/>
              <a:t>suatu</a:t>
            </a:r>
            <a:r>
              <a:rPr lang="en-ID" dirty="0"/>
              <a:t> </a:t>
            </a:r>
            <a:r>
              <a:rPr lang="en-ID" dirty="0" err="1"/>
              <a:t>pesanan</a:t>
            </a:r>
            <a:r>
              <a:rPr lang="en-ID" dirty="0"/>
              <a:t> juga </a:t>
            </a:r>
            <a:r>
              <a:rPr lang="en-ID" dirty="0" err="1"/>
              <a:t>berfungsi</a:t>
            </a:r>
            <a:r>
              <a:rPr lang="en-ID" dirty="0"/>
              <a:t> </a:t>
            </a:r>
            <a:r>
              <a:rPr lang="en-ID" dirty="0" err="1"/>
              <a:t>sebagi</a:t>
            </a:r>
            <a:r>
              <a:rPr lang="en-ID" dirty="0"/>
              <a:t> </a:t>
            </a:r>
            <a:r>
              <a:rPr lang="en-ID" dirty="0" err="1"/>
              <a:t>rekening</a:t>
            </a:r>
            <a:r>
              <a:rPr lang="en-ID" dirty="0"/>
              <a:t> </a:t>
            </a:r>
            <a:r>
              <a:rPr lang="en-ID" dirty="0" err="1"/>
              <a:t>pembantu</a:t>
            </a:r>
            <a:r>
              <a:rPr lang="en-ID" dirty="0"/>
              <a:t> (subsidiary account) </a:t>
            </a:r>
            <a:r>
              <a:rPr lang="en-ID" dirty="0" err="1"/>
              <a:t>dari</a:t>
            </a:r>
            <a:r>
              <a:rPr lang="en-ID" dirty="0"/>
              <a:t> </a:t>
            </a:r>
            <a:r>
              <a:rPr lang="en-ID" dirty="0" err="1"/>
              <a:t>rekening</a:t>
            </a:r>
            <a:r>
              <a:rPr lang="en-ID" dirty="0"/>
              <a:t> control.</a:t>
            </a:r>
          </a:p>
        </p:txBody>
      </p:sp>
      <p:pic>
        <p:nvPicPr>
          <p:cNvPr id="5" name="Picture 4">
            <a:extLst>
              <a:ext uri="{FF2B5EF4-FFF2-40B4-BE49-F238E27FC236}">
                <a16:creationId xmlns:a16="http://schemas.microsoft.com/office/drawing/2014/main" id="{639D401F-D74E-4813-BEE8-B91E63172E18}"/>
              </a:ext>
            </a:extLst>
          </p:cNvPr>
          <p:cNvPicPr>
            <a:picLocks noChangeAspect="1"/>
          </p:cNvPicPr>
          <p:nvPr/>
        </p:nvPicPr>
        <p:blipFill>
          <a:blip r:embed="rId2"/>
          <a:stretch>
            <a:fillRect/>
          </a:stretch>
        </p:blipFill>
        <p:spPr>
          <a:xfrm>
            <a:off x="5361682" y="1319219"/>
            <a:ext cx="2526968" cy="3508833"/>
          </a:xfrm>
          <a:prstGeom prst="rect">
            <a:avLst/>
          </a:prstGeom>
        </p:spPr>
      </p:pic>
    </p:spTree>
    <p:extLst>
      <p:ext uri="{BB962C8B-B14F-4D97-AF65-F5344CB8AC3E}">
        <p14:creationId xmlns:p14="http://schemas.microsoft.com/office/powerpoint/2010/main" val="385731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A8CB-85DE-41C2-8EA2-9C62F4983A5B}"/>
              </a:ext>
            </a:extLst>
          </p:cNvPr>
          <p:cNvSpPr>
            <a:spLocks noGrp="1"/>
          </p:cNvSpPr>
          <p:nvPr>
            <p:ph type="ctrTitle"/>
          </p:nvPr>
        </p:nvSpPr>
        <p:spPr>
          <a:xfrm flipH="1">
            <a:off x="479700" y="963185"/>
            <a:ext cx="8184600" cy="670500"/>
          </a:xfrm>
        </p:spPr>
        <p:txBody>
          <a:bodyPr/>
          <a:lstStyle/>
          <a:p>
            <a:pPr algn="l"/>
            <a:r>
              <a:rPr lang="en-US" sz="3200" dirty="0" err="1"/>
              <a:t>Penetapan</a:t>
            </a:r>
            <a:r>
              <a:rPr lang="en-US" sz="3200" dirty="0"/>
              <a:t> </a:t>
            </a:r>
            <a:r>
              <a:rPr lang="en-US" sz="3200" dirty="0" err="1"/>
              <a:t>Harga</a:t>
            </a:r>
            <a:r>
              <a:rPr lang="en-US" sz="3200" dirty="0"/>
              <a:t> </a:t>
            </a:r>
            <a:r>
              <a:rPr lang="en-US" sz="3200" dirty="0" err="1"/>
              <a:t>Biaya</a:t>
            </a:r>
            <a:r>
              <a:rPr lang="en-US" sz="3200" dirty="0"/>
              <a:t> Plus (Cost‐Plus Pricing Method)</a:t>
            </a:r>
            <a:br>
              <a:rPr lang="en-US" dirty="0"/>
            </a:br>
            <a:endParaRPr lang="en-ID" dirty="0"/>
          </a:p>
        </p:txBody>
      </p:sp>
      <p:sp>
        <p:nvSpPr>
          <p:cNvPr id="3" name="Subtitle 2">
            <a:extLst>
              <a:ext uri="{FF2B5EF4-FFF2-40B4-BE49-F238E27FC236}">
                <a16:creationId xmlns:a16="http://schemas.microsoft.com/office/drawing/2014/main" id="{36D011A8-84DE-4DA9-A0A3-4C1622411967}"/>
              </a:ext>
            </a:extLst>
          </p:cNvPr>
          <p:cNvSpPr>
            <a:spLocks noGrp="1"/>
          </p:cNvSpPr>
          <p:nvPr>
            <p:ph type="subTitle" idx="1"/>
          </p:nvPr>
        </p:nvSpPr>
        <p:spPr/>
        <p:txBody>
          <a:bodyPr/>
          <a:lstStyle/>
          <a:p>
            <a:pPr marL="114300" indent="0">
              <a:buNone/>
            </a:pPr>
            <a:r>
              <a:rPr lang="en-ID" sz="1600" dirty="0" err="1"/>
              <a:t>Metode</a:t>
            </a:r>
            <a:r>
              <a:rPr lang="en-ID" sz="1600" dirty="0"/>
              <a:t> </a:t>
            </a:r>
            <a:r>
              <a:rPr lang="en-ID" sz="1600" dirty="0" err="1"/>
              <a:t>ini</a:t>
            </a:r>
            <a:r>
              <a:rPr lang="en-ID" sz="1600" dirty="0"/>
              <a:t> </a:t>
            </a:r>
            <a:r>
              <a:rPr lang="en-ID" sz="1600" dirty="0" err="1"/>
              <a:t>adalah</a:t>
            </a:r>
            <a:r>
              <a:rPr lang="en-ID" sz="1600" dirty="0"/>
              <a:t> </a:t>
            </a:r>
            <a:r>
              <a:rPr lang="en-ID" sz="1600" dirty="0" err="1"/>
              <a:t>menentukan</a:t>
            </a:r>
            <a:r>
              <a:rPr lang="en-ID" sz="1600" dirty="0"/>
              <a:t> </a:t>
            </a:r>
            <a:r>
              <a:rPr lang="en-ID" sz="1600" dirty="0" err="1"/>
              <a:t>harga</a:t>
            </a:r>
            <a:r>
              <a:rPr lang="en-ID" sz="1600" dirty="0"/>
              <a:t> </a:t>
            </a:r>
            <a:r>
              <a:rPr lang="en-ID" sz="1600" dirty="0" err="1"/>
              <a:t>jual</a:t>
            </a:r>
            <a:r>
              <a:rPr lang="en-ID" sz="1600" dirty="0"/>
              <a:t> per unit </a:t>
            </a:r>
            <a:r>
              <a:rPr lang="en-ID" sz="1600" dirty="0" err="1"/>
              <a:t>produk</a:t>
            </a:r>
            <a:r>
              <a:rPr lang="en-ID" sz="1600" dirty="0"/>
              <a:t> </a:t>
            </a:r>
            <a:r>
              <a:rPr lang="en-ID" sz="1600" dirty="0" err="1"/>
              <a:t>dengan</a:t>
            </a:r>
            <a:r>
              <a:rPr lang="en-ID" sz="1600" dirty="0"/>
              <a:t> </a:t>
            </a:r>
            <a:r>
              <a:rPr lang="en-ID" sz="1600" dirty="0" err="1"/>
              <a:t>menghitung</a:t>
            </a:r>
            <a:r>
              <a:rPr lang="en-ID" sz="1600" dirty="0"/>
              <a:t> </a:t>
            </a:r>
            <a:r>
              <a:rPr lang="en-ID" sz="1600" dirty="0" err="1"/>
              <a:t>jumlah</a:t>
            </a:r>
            <a:r>
              <a:rPr lang="en-ID" sz="1600" dirty="0"/>
              <a:t> </a:t>
            </a:r>
            <a:r>
              <a:rPr lang="en-ID" sz="1600" dirty="0" err="1"/>
              <a:t>seluruh</a:t>
            </a:r>
            <a:r>
              <a:rPr lang="en-ID" sz="1600" dirty="0"/>
              <a:t> </a:t>
            </a:r>
            <a:r>
              <a:rPr lang="en-ID" sz="1600" dirty="0" err="1"/>
              <a:t>biaya</a:t>
            </a:r>
            <a:r>
              <a:rPr lang="en-ID" sz="1600" dirty="0"/>
              <a:t> per unit </a:t>
            </a:r>
            <a:r>
              <a:rPr lang="en-ID" sz="1600" dirty="0" err="1"/>
              <a:t>ditambah</a:t>
            </a:r>
            <a:r>
              <a:rPr lang="en-ID" sz="1600" dirty="0"/>
              <a:t> </a:t>
            </a:r>
            <a:r>
              <a:rPr lang="en-ID" sz="1600" dirty="0" err="1"/>
              <a:t>jumlah</a:t>
            </a:r>
            <a:r>
              <a:rPr lang="en-ID" sz="1600" dirty="0"/>
              <a:t> </a:t>
            </a:r>
            <a:r>
              <a:rPr lang="en-ID" sz="1600" dirty="0" err="1"/>
              <a:t>tertentu</a:t>
            </a:r>
            <a:r>
              <a:rPr lang="en-ID" sz="1600" dirty="0"/>
              <a:t> </a:t>
            </a:r>
            <a:r>
              <a:rPr lang="en-ID" sz="1600" dirty="0" err="1"/>
              <a:t>untuk</a:t>
            </a:r>
            <a:r>
              <a:rPr lang="en-ID" sz="1600" dirty="0"/>
              <a:t> </a:t>
            </a:r>
            <a:r>
              <a:rPr lang="en-ID" sz="1600" dirty="0" err="1"/>
              <a:t>menutup</a:t>
            </a:r>
            <a:r>
              <a:rPr lang="en-ID" sz="1600" dirty="0"/>
              <a:t> </a:t>
            </a:r>
            <a:r>
              <a:rPr lang="en-ID" sz="1600" dirty="0" err="1"/>
              <a:t>laba</a:t>
            </a:r>
            <a:r>
              <a:rPr lang="en-ID" sz="1600" dirty="0"/>
              <a:t> yang </a:t>
            </a:r>
            <a:r>
              <a:rPr lang="en-ID" sz="1600" dirty="0" err="1"/>
              <a:t>anda</a:t>
            </a:r>
            <a:r>
              <a:rPr lang="en-ID" sz="1600" dirty="0"/>
              <a:t> </a:t>
            </a:r>
            <a:r>
              <a:rPr lang="en-ID" sz="1600" dirty="0" err="1"/>
              <a:t>kehendaki</a:t>
            </a:r>
            <a:r>
              <a:rPr lang="en-ID" sz="1600" dirty="0"/>
              <a:t> pada unit </a:t>
            </a:r>
            <a:r>
              <a:rPr lang="en-ID" sz="1600" dirty="0" err="1"/>
              <a:t>tersebut</a:t>
            </a:r>
            <a:r>
              <a:rPr lang="en-ID" sz="1600" dirty="0"/>
              <a:t>, </a:t>
            </a:r>
            <a:r>
              <a:rPr lang="en-ID" sz="1600" dirty="0" err="1"/>
              <a:t>atau</a:t>
            </a:r>
            <a:r>
              <a:rPr lang="en-ID" sz="1600" dirty="0"/>
              <a:t> </a:t>
            </a:r>
            <a:r>
              <a:rPr lang="en-ID" sz="1600" dirty="0" err="1"/>
              <a:t>disebut</a:t>
            </a:r>
            <a:r>
              <a:rPr lang="en-ID" sz="1600" dirty="0"/>
              <a:t> </a:t>
            </a:r>
            <a:r>
              <a:rPr lang="en-ID" sz="1600" dirty="0" err="1"/>
              <a:t>marjin</a:t>
            </a:r>
            <a:r>
              <a:rPr lang="en-ID" sz="1600" dirty="0"/>
              <a:t>.</a:t>
            </a:r>
          </a:p>
          <a:p>
            <a:pPr marL="114300" indent="0">
              <a:buNone/>
            </a:pPr>
            <a:r>
              <a:rPr lang="en-ID" sz="1600" dirty="0" err="1"/>
              <a:t>Harga</a:t>
            </a:r>
            <a:r>
              <a:rPr lang="en-ID" sz="1600" dirty="0"/>
              <a:t> </a:t>
            </a:r>
            <a:r>
              <a:rPr lang="en-ID" sz="1600" dirty="0" err="1"/>
              <a:t>Jual</a:t>
            </a:r>
            <a:r>
              <a:rPr lang="en-ID" sz="1600" dirty="0"/>
              <a:t> = </a:t>
            </a:r>
            <a:r>
              <a:rPr lang="en-ID" sz="1600" dirty="0" err="1"/>
              <a:t>Biaya</a:t>
            </a:r>
            <a:r>
              <a:rPr lang="en-ID" sz="1600" dirty="0"/>
              <a:t> Total + </a:t>
            </a:r>
            <a:r>
              <a:rPr lang="en-ID" sz="1600" dirty="0" err="1"/>
              <a:t>Marjin</a:t>
            </a:r>
            <a:r>
              <a:rPr lang="en-ID" sz="1600" dirty="0"/>
              <a:t> = </a:t>
            </a:r>
            <a:r>
              <a:rPr lang="en-ID" sz="1600" dirty="0" err="1"/>
              <a:t>Harga</a:t>
            </a:r>
            <a:r>
              <a:rPr lang="en-ID" sz="1600" dirty="0"/>
              <a:t> </a:t>
            </a:r>
            <a:r>
              <a:rPr lang="en-ID" sz="1600" dirty="0" err="1"/>
              <a:t>Jual</a:t>
            </a:r>
            <a:r>
              <a:rPr lang="en-ID" sz="1600" dirty="0"/>
              <a:t> </a:t>
            </a:r>
          </a:p>
          <a:p>
            <a:pPr marL="114300" indent="0">
              <a:buNone/>
            </a:pPr>
            <a:endParaRPr lang="en-ID" dirty="0"/>
          </a:p>
        </p:txBody>
      </p:sp>
    </p:spTree>
    <p:extLst>
      <p:ext uri="{BB962C8B-B14F-4D97-AF65-F5344CB8AC3E}">
        <p14:creationId xmlns:p14="http://schemas.microsoft.com/office/powerpoint/2010/main" val="563518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a:t>Metode</a:t>
            </a:r>
            <a:r>
              <a:rPr lang="en-US" dirty="0"/>
              <a:t> </a:t>
            </a:r>
            <a:r>
              <a:rPr lang="en-US" dirty="0" err="1"/>
              <a:t>Pengembangan</a:t>
            </a:r>
            <a:r>
              <a:rPr lang="en-US" dirty="0"/>
              <a:t> </a:t>
            </a:r>
            <a:r>
              <a:rPr lang="en-US" dirty="0" err="1"/>
              <a:t>Aplikasi</a:t>
            </a:r>
            <a:endParaRPr lang="en-US" dirty="0"/>
          </a:p>
        </p:txBody>
      </p:sp>
      <p:sp>
        <p:nvSpPr>
          <p:cNvPr id="3" name="Subtitle 2"/>
          <p:cNvSpPr>
            <a:spLocks noGrp="1"/>
          </p:cNvSpPr>
          <p:nvPr>
            <p:ph type="subTitle" idx="1"/>
          </p:nvPr>
        </p:nvSpPr>
        <p:spPr/>
        <p:txBody>
          <a:bodyPr/>
          <a:lstStyle/>
          <a:p>
            <a:pPr marL="114300" indent="0">
              <a:buNone/>
            </a:pPr>
            <a:r>
              <a:rPr lang="en-US" dirty="0"/>
              <a:t>System Development Life Cycle </a:t>
            </a:r>
            <a:r>
              <a:rPr lang="en-US" dirty="0" err="1"/>
              <a:t>atau</a:t>
            </a:r>
            <a:r>
              <a:rPr lang="en-US" dirty="0"/>
              <a:t> (SDLC) yang </a:t>
            </a:r>
            <a:r>
              <a:rPr lang="en-US" dirty="0" err="1"/>
              <a:t>dapat</a:t>
            </a:r>
            <a:r>
              <a:rPr lang="en-US" dirty="0"/>
              <a:t> </a:t>
            </a:r>
            <a:r>
              <a:rPr lang="en-US" dirty="0" err="1"/>
              <a:t>disebut</a:t>
            </a:r>
            <a:r>
              <a:rPr lang="en-US" dirty="0"/>
              <a:t> </a:t>
            </a:r>
            <a:r>
              <a:rPr lang="en-US" dirty="0" err="1"/>
              <a:t>juga</a:t>
            </a:r>
            <a:r>
              <a:rPr lang="en-US" dirty="0"/>
              <a:t> </a:t>
            </a:r>
            <a:r>
              <a:rPr lang="en-US" dirty="0" err="1"/>
              <a:t>dengan</a:t>
            </a:r>
            <a:r>
              <a:rPr lang="en-US" dirty="0"/>
              <a:t> model waterfall yang </a:t>
            </a:r>
            <a:r>
              <a:rPr lang="en-US" dirty="0" err="1"/>
              <a:t>merupakan</a:t>
            </a:r>
            <a:r>
              <a:rPr lang="en-US" dirty="0"/>
              <a:t> Model Air </a:t>
            </a:r>
            <a:r>
              <a:rPr lang="en-US" dirty="0" err="1"/>
              <a:t>Terjun</a:t>
            </a:r>
            <a:r>
              <a:rPr lang="en-US" dirty="0"/>
              <a:t> </a:t>
            </a:r>
            <a:r>
              <a:rPr lang="en-US" dirty="0" err="1"/>
              <a:t>kadang</a:t>
            </a:r>
            <a:r>
              <a:rPr lang="en-US" dirty="0"/>
              <a:t> </a:t>
            </a:r>
            <a:r>
              <a:rPr lang="en-US" dirty="0" err="1"/>
              <a:t>dinamakan</a:t>
            </a:r>
            <a:r>
              <a:rPr lang="en-US" dirty="0"/>
              <a:t> </a:t>
            </a:r>
            <a:r>
              <a:rPr lang="en-US" dirty="0" err="1"/>
              <a:t>siklus</a:t>
            </a:r>
            <a:r>
              <a:rPr lang="en-US" dirty="0"/>
              <a:t> </a:t>
            </a:r>
            <a:r>
              <a:rPr lang="en-US" dirty="0" err="1"/>
              <a:t>hidup</a:t>
            </a:r>
            <a:r>
              <a:rPr lang="en-US" dirty="0"/>
              <a:t> </a:t>
            </a:r>
            <a:r>
              <a:rPr lang="en-US" dirty="0" err="1"/>
              <a:t>klasik</a:t>
            </a:r>
            <a:r>
              <a:rPr lang="en-US" dirty="0"/>
              <a:t> (classic life cycle), </a:t>
            </a:r>
            <a:r>
              <a:rPr lang="en-US" dirty="0" err="1"/>
              <a:t>hal</a:t>
            </a:r>
            <a:r>
              <a:rPr lang="en-US" dirty="0"/>
              <a:t> </a:t>
            </a:r>
            <a:r>
              <a:rPr lang="en-US" dirty="0" err="1"/>
              <a:t>ini</a:t>
            </a:r>
            <a:r>
              <a:rPr lang="en-US" dirty="0"/>
              <a:t> </a:t>
            </a:r>
            <a:r>
              <a:rPr lang="en-US" dirty="0" err="1"/>
              <a:t>menyampaikan</a:t>
            </a:r>
            <a:r>
              <a:rPr lang="en-US" dirty="0"/>
              <a:t> </a:t>
            </a:r>
            <a:r>
              <a:rPr lang="en-US" dirty="0" err="1"/>
              <a:t>pendekatan</a:t>
            </a:r>
            <a:r>
              <a:rPr lang="en-US" dirty="0"/>
              <a:t> yang </a:t>
            </a:r>
            <a:r>
              <a:rPr lang="en-US" dirty="0" err="1"/>
              <a:t>sistematis</a:t>
            </a:r>
            <a:r>
              <a:rPr lang="en-US" dirty="0"/>
              <a:t> </a:t>
            </a:r>
            <a:r>
              <a:rPr lang="en-US" dirty="0" err="1"/>
              <a:t>dan</a:t>
            </a:r>
            <a:r>
              <a:rPr lang="en-US" dirty="0"/>
              <a:t> </a:t>
            </a:r>
            <a:r>
              <a:rPr lang="en-US" dirty="0" err="1"/>
              <a:t>berurutan</a:t>
            </a:r>
            <a:r>
              <a:rPr lang="en-US" dirty="0"/>
              <a:t> (</a:t>
            </a:r>
            <a:r>
              <a:rPr lang="en-US" dirty="0" err="1"/>
              <a:t>sekuensial</a:t>
            </a:r>
            <a:r>
              <a:rPr lang="en-US" dirty="0"/>
              <a:t>) </a:t>
            </a:r>
            <a:r>
              <a:rPr lang="en-US" dirty="0" err="1"/>
              <a:t>pada</a:t>
            </a:r>
            <a:r>
              <a:rPr lang="en-US" dirty="0"/>
              <a:t> </a:t>
            </a:r>
            <a:r>
              <a:rPr lang="en-US" dirty="0" err="1"/>
              <a:t>pengembangan</a:t>
            </a:r>
            <a:r>
              <a:rPr lang="en-US" dirty="0"/>
              <a:t> </a:t>
            </a:r>
            <a:r>
              <a:rPr lang="en-US" dirty="0" err="1"/>
              <a:t>perangkat</a:t>
            </a:r>
            <a:r>
              <a:rPr lang="en-US" dirty="0"/>
              <a:t> </a:t>
            </a:r>
            <a:r>
              <a:rPr lang="en-US" dirty="0" err="1"/>
              <a:t>lunak</a:t>
            </a:r>
            <a:endParaRPr lang="en-US" dirty="0"/>
          </a:p>
          <a:p>
            <a:pPr marL="114300" indent="0">
              <a:buNone/>
            </a:pPr>
            <a:endParaRPr lang="en-US" dirty="0"/>
          </a:p>
        </p:txBody>
      </p:sp>
      <p:pic>
        <p:nvPicPr>
          <p:cNvPr id="4" name="Picture 3"/>
          <p:cNvPicPr>
            <a:picLocks noChangeAspect="1"/>
          </p:cNvPicPr>
          <p:nvPr/>
        </p:nvPicPr>
        <p:blipFill>
          <a:blip r:embed="rId2"/>
          <a:stretch>
            <a:fillRect/>
          </a:stretch>
        </p:blipFill>
        <p:spPr>
          <a:xfrm>
            <a:off x="2071687" y="3454438"/>
            <a:ext cx="5000625" cy="1000125"/>
          </a:xfrm>
          <a:prstGeom prst="rect">
            <a:avLst/>
          </a:prstGeom>
        </p:spPr>
      </p:pic>
    </p:spTree>
    <p:extLst>
      <p:ext uri="{BB962C8B-B14F-4D97-AF65-F5344CB8AC3E}">
        <p14:creationId xmlns:p14="http://schemas.microsoft.com/office/powerpoint/2010/main" val="412833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61D8DB-9F60-449D-A683-556CD3A6D0C0}"/>
              </a:ext>
            </a:extLst>
          </p:cNvPr>
          <p:cNvPicPr>
            <a:picLocks noChangeAspect="1"/>
          </p:cNvPicPr>
          <p:nvPr/>
        </p:nvPicPr>
        <p:blipFill>
          <a:blip r:embed="rId2"/>
          <a:stretch>
            <a:fillRect/>
          </a:stretch>
        </p:blipFill>
        <p:spPr>
          <a:xfrm>
            <a:off x="1410554" y="929640"/>
            <a:ext cx="5673215" cy="2946767"/>
          </a:xfrm>
          <a:prstGeom prst="rect">
            <a:avLst/>
          </a:prstGeom>
        </p:spPr>
      </p:pic>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pPr marL="114300" indent="0">
              <a:buNone/>
            </a:pPr>
            <a:endParaRPr lang="en-US" dirty="0"/>
          </a:p>
        </p:txBody>
      </p:sp>
    </p:spTree>
    <p:extLst>
      <p:ext uri="{BB962C8B-B14F-4D97-AF65-F5344CB8AC3E}">
        <p14:creationId xmlns:p14="http://schemas.microsoft.com/office/powerpoint/2010/main" val="432801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2690-5FE5-4030-8F5E-BEF71E4FC047}"/>
              </a:ext>
            </a:extLst>
          </p:cNvPr>
          <p:cNvSpPr>
            <a:spLocks noGrp="1"/>
          </p:cNvSpPr>
          <p:nvPr>
            <p:ph type="ctrTitle"/>
          </p:nvPr>
        </p:nvSpPr>
        <p:spPr/>
        <p:txBody>
          <a:bodyPr/>
          <a:lstStyle/>
          <a:p>
            <a:pPr algn="l"/>
            <a:r>
              <a:rPr lang="en-US" dirty="0"/>
              <a:t>Proses </a:t>
            </a:r>
            <a:r>
              <a:rPr lang="en-US" dirty="0" err="1"/>
              <a:t>Bisnis</a:t>
            </a:r>
            <a:endParaRPr lang="en-ID" dirty="0"/>
          </a:p>
        </p:txBody>
      </p:sp>
      <p:sp>
        <p:nvSpPr>
          <p:cNvPr id="3" name="Subtitle 2">
            <a:extLst>
              <a:ext uri="{FF2B5EF4-FFF2-40B4-BE49-F238E27FC236}">
                <a16:creationId xmlns:a16="http://schemas.microsoft.com/office/drawing/2014/main" id="{9148EC22-81B8-43D8-A32E-DAB175F00737}"/>
              </a:ext>
            </a:extLst>
          </p:cNvPr>
          <p:cNvSpPr>
            <a:spLocks noGrp="1"/>
          </p:cNvSpPr>
          <p:nvPr>
            <p:ph type="subTitle" idx="1"/>
          </p:nvPr>
        </p:nvSpPr>
        <p:spPr/>
        <p:txBody>
          <a:bodyPr/>
          <a:lstStyle/>
          <a:p>
            <a:pPr marL="114300" indent="0">
              <a:buNone/>
            </a:pPr>
            <a:endParaRPr lang="en-ID" dirty="0"/>
          </a:p>
        </p:txBody>
      </p:sp>
      <p:pic>
        <p:nvPicPr>
          <p:cNvPr id="4" name="Picture 3">
            <a:extLst>
              <a:ext uri="{FF2B5EF4-FFF2-40B4-BE49-F238E27FC236}">
                <a16:creationId xmlns:a16="http://schemas.microsoft.com/office/drawing/2014/main" id="{F50F58A3-26F5-496C-8B43-9E24CADE9C4A}"/>
              </a:ext>
            </a:extLst>
          </p:cNvPr>
          <p:cNvPicPr/>
          <p:nvPr/>
        </p:nvPicPr>
        <p:blipFill>
          <a:blip r:embed="rId2">
            <a:extLst>
              <a:ext uri="{28A0092B-C50C-407E-A947-70E740481C1C}">
                <a14:useLocalDpi xmlns:a14="http://schemas.microsoft.com/office/drawing/2010/main" val="0"/>
              </a:ext>
            </a:extLst>
          </a:blip>
          <a:stretch>
            <a:fillRect/>
          </a:stretch>
        </p:blipFill>
        <p:spPr>
          <a:xfrm>
            <a:off x="2943486" y="1021080"/>
            <a:ext cx="3257028" cy="3779520"/>
          </a:xfrm>
          <a:prstGeom prst="rect">
            <a:avLst/>
          </a:prstGeom>
        </p:spPr>
      </p:pic>
    </p:spTree>
    <p:extLst>
      <p:ext uri="{BB962C8B-B14F-4D97-AF65-F5344CB8AC3E}">
        <p14:creationId xmlns:p14="http://schemas.microsoft.com/office/powerpoint/2010/main" val="2593880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21B3BB-634A-4313-95A6-DE7CDDBA871C}"/>
              </a:ext>
            </a:extLst>
          </p:cNvPr>
          <p:cNvSpPr/>
          <p:nvPr/>
        </p:nvSpPr>
        <p:spPr>
          <a:xfrm>
            <a:off x="1005840" y="1115525"/>
            <a:ext cx="4274820" cy="35250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 name="Title 1"/>
          <p:cNvSpPr>
            <a:spLocks noGrp="1"/>
          </p:cNvSpPr>
          <p:nvPr>
            <p:ph type="ctrTitle"/>
          </p:nvPr>
        </p:nvSpPr>
        <p:spPr>
          <a:xfrm flipH="1">
            <a:off x="502200" y="445025"/>
            <a:ext cx="4587960" cy="670500"/>
          </a:xfrm>
        </p:spPr>
        <p:txBody>
          <a:bodyPr/>
          <a:lstStyle/>
          <a:p>
            <a:pPr algn="ctr"/>
            <a:r>
              <a:rPr lang="en-US" dirty="0"/>
              <a:t>Input Proses Output</a:t>
            </a:r>
          </a:p>
        </p:txBody>
      </p:sp>
      <p:pic>
        <p:nvPicPr>
          <p:cNvPr id="4" name="Picture 3">
            <a:extLst>
              <a:ext uri="{FF2B5EF4-FFF2-40B4-BE49-F238E27FC236}">
                <a16:creationId xmlns:a16="http://schemas.microsoft.com/office/drawing/2014/main" id="{2636747D-4988-4E32-81B6-AEE5DA41B793}"/>
              </a:ext>
            </a:extLst>
          </p:cNvPr>
          <p:cNvPicPr>
            <a:picLocks noChangeAspect="1"/>
          </p:cNvPicPr>
          <p:nvPr/>
        </p:nvPicPr>
        <p:blipFill>
          <a:blip r:embed="rId2"/>
          <a:stretch>
            <a:fillRect/>
          </a:stretch>
        </p:blipFill>
        <p:spPr>
          <a:xfrm>
            <a:off x="5440665" y="130874"/>
            <a:ext cx="3268995" cy="4881752"/>
          </a:xfrm>
          <a:prstGeom prst="rect">
            <a:avLst/>
          </a:prstGeom>
        </p:spPr>
      </p:pic>
      <p:sp>
        <p:nvSpPr>
          <p:cNvPr id="5" name="Rectangle 4">
            <a:extLst>
              <a:ext uri="{FF2B5EF4-FFF2-40B4-BE49-F238E27FC236}">
                <a16:creationId xmlns:a16="http://schemas.microsoft.com/office/drawing/2014/main" id="{5226EE41-9A42-4579-9562-479A70A88CFE}"/>
              </a:ext>
            </a:extLst>
          </p:cNvPr>
          <p:cNvSpPr/>
          <p:nvPr/>
        </p:nvSpPr>
        <p:spPr>
          <a:xfrm>
            <a:off x="1005840" y="1042308"/>
            <a:ext cx="4274820" cy="3539430"/>
          </a:xfrm>
          <a:prstGeom prst="rect">
            <a:avLst/>
          </a:prstGeom>
        </p:spPr>
        <p:txBody>
          <a:bodyPr wrap="square">
            <a:spAutoFit/>
          </a:bodyPr>
          <a:lstStyle/>
          <a:p>
            <a:pPr marL="342900" indent="-342900">
              <a:buFont typeface="+mj-lt"/>
              <a:buAutoNum type="arabicPeriod"/>
            </a:pPr>
            <a:r>
              <a:rPr lang="en-ID" dirty="0" err="1"/>
              <a:t>Biaya</a:t>
            </a:r>
            <a:r>
              <a:rPr lang="en-ID" dirty="0"/>
              <a:t> </a:t>
            </a:r>
            <a:r>
              <a:rPr lang="en-ID" dirty="0" err="1"/>
              <a:t>Bahan</a:t>
            </a:r>
            <a:r>
              <a:rPr lang="en-ID" dirty="0"/>
              <a:t> Baku </a:t>
            </a:r>
            <a:r>
              <a:rPr lang="en-ID" dirty="0" err="1"/>
              <a:t>Aktual</a:t>
            </a:r>
            <a:r>
              <a:rPr lang="en-ID" dirty="0"/>
              <a:t> </a:t>
            </a:r>
            <a:r>
              <a:rPr lang="en-ID" dirty="0" err="1"/>
              <a:t>diperoleh</a:t>
            </a:r>
            <a:r>
              <a:rPr lang="en-ID" dirty="0"/>
              <a:t> </a:t>
            </a:r>
            <a:r>
              <a:rPr lang="en-ID" dirty="0" err="1"/>
              <a:t>dari</a:t>
            </a:r>
            <a:r>
              <a:rPr lang="en-ID" dirty="0"/>
              <a:t> nota </a:t>
            </a:r>
            <a:r>
              <a:rPr lang="en-ID" dirty="0" err="1"/>
              <a:t>catatan</a:t>
            </a:r>
            <a:r>
              <a:rPr lang="en-ID" dirty="0"/>
              <a:t> </a:t>
            </a:r>
            <a:r>
              <a:rPr lang="en-ID" dirty="0" err="1"/>
              <a:t>pembelian</a:t>
            </a:r>
            <a:r>
              <a:rPr lang="en-ID" dirty="0"/>
              <a:t>.</a:t>
            </a:r>
          </a:p>
          <a:p>
            <a:pPr marL="342900" indent="-342900">
              <a:buFont typeface="+mj-lt"/>
              <a:buAutoNum type="arabicPeriod"/>
            </a:pPr>
            <a:r>
              <a:rPr lang="en-ID" dirty="0" err="1"/>
              <a:t>Biaya</a:t>
            </a:r>
            <a:r>
              <a:rPr lang="en-ID" dirty="0"/>
              <a:t> Tenaga </a:t>
            </a:r>
            <a:r>
              <a:rPr lang="en-ID" dirty="0" err="1"/>
              <a:t>Kerja</a:t>
            </a:r>
            <a:r>
              <a:rPr lang="en-ID" dirty="0"/>
              <a:t> </a:t>
            </a:r>
            <a:r>
              <a:rPr lang="en-ID" dirty="0" err="1"/>
              <a:t>Langsung</a:t>
            </a:r>
            <a:r>
              <a:rPr lang="en-ID" dirty="0"/>
              <a:t> </a:t>
            </a:r>
            <a:r>
              <a:rPr lang="en-ID" dirty="0" err="1"/>
              <a:t>Aktual</a:t>
            </a:r>
            <a:r>
              <a:rPr lang="en-ID" dirty="0"/>
              <a:t> </a:t>
            </a:r>
            <a:r>
              <a:rPr lang="en-ID" dirty="0" err="1"/>
              <a:t>diperoleh</a:t>
            </a:r>
            <a:r>
              <a:rPr lang="en-ID" dirty="0"/>
              <a:t> </a:t>
            </a:r>
            <a:r>
              <a:rPr lang="en-ID" dirty="0" err="1"/>
              <a:t>dengan</a:t>
            </a:r>
            <a:r>
              <a:rPr lang="en-ID" dirty="0"/>
              <a:t> </a:t>
            </a:r>
            <a:r>
              <a:rPr lang="en-ID" dirty="0" err="1"/>
              <a:t>rumus</a:t>
            </a:r>
            <a:r>
              <a:rPr lang="en-ID" b="1" dirty="0"/>
              <a:t>:  BTKL = </a:t>
            </a:r>
            <a:r>
              <a:rPr lang="en-ID" b="1" dirty="0" err="1"/>
              <a:t>pegawai</a:t>
            </a:r>
            <a:r>
              <a:rPr lang="en-ID" b="1" dirty="0"/>
              <a:t> x jam </a:t>
            </a:r>
            <a:r>
              <a:rPr lang="en-ID" b="1" dirty="0" err="1"/>
              <a:t>kerja</a:t>
            </a:r>
            <a:r>
              <a:rPr lang="en-ID" b="1" dirty="0"/>
              <a:t> x tariff </a:t>
            </a:r>
            <a:r>
              <a:rPr lang="en-ID" b="1" dirty="0" err="1"/>
              <a:t>pegawai</a:t>
            </a:r>
            <a:r>
              <a:rPr lang="en-ID" b="1" dirty="0"/>
              <a:t>.</a:t>
            </a:r>
          </a:p>
          <a:p>
            <a:pPr marL="342900" indent="-342900">
              <a:buFont typeface="+mj-lt"/>
              <a:buAutoNum type="arabicPeriod"/>
            </a:pPr>
            <a:r>
              <a:rPr lang="en-ID" dirty="0" err="1"/>
              <a:t>Biaya</a:t>
            </a:r>
            <a:r>
              <a:rPr lang="en-ID" dirty="0"/>
              <a:t> Overhead </a:t>
            </a:r>
            <a:r>
              <a:rPr lang="en-ID" dirty="0" err="1"/>
              <a:t>Pabrik</a:t>
            </a:r>
            <a:r>
              <a:rPr lang="en-ID" dirty="0"/>
              <a:t> </a:t>
            </a:r>
            <a:r>
              <a:rPr lang="en-ID" dirty="0" err="1"/>
              <a:t>Aktual</a:t>
            </a:r>
            <a:r>
              <a:rPr lang="en-ID" dirty="0"/>
              <a:t> </a:t>
            </a:r>
            <a:r>
              <a:rPr lang="en-ID" dirty="0" err="1"/>
              <a:t>diperoleh</a:t>
            </a:r>
            <a:r>
              <a:rPr lang="en-ID" dirty="0"/>
              <a:t> </a:t>
            </a:r>
            <a:r>
              <a:rPr lang="en-ID" dirty="0" err="1"/>
              <a:t>dari</a:t>
            </a:r>
            <a:r>
              <a:rPr lang="en-ID" dirty="0"/>
              <a:t>:</a:t>
            </a:r>
          </a:p>
          <a:p>
            <a:pPr marL="285750" indent="-285750">
              <a:buFont typeface="Arial" panose="020B0604020202020204" pitchFamily="34" charset="0"/>
              <a:buChar char="•"/>
            </a:pPr>
            <a:r>
              <a:rPr lang="en-ID" dirty="0" err="1"/>
              <a:t>Asuransi</a:t>
            </a:r>
            <a:r>
              <a:rPr lang="en-ID" dirty="0"/>
              <a:t> </a:t>
            </a:r>
            <a:r>
              <a:rPr lang="en-ID" dirty="0" err="1"/>
              <a:t>Kerusakan</a:t>
            </a:r>
            <a:r>
              <a:rPr lang="en-ID" dirty="0"/>
              <a:t> </a:t>
            </a:r>
            <a:r>
              <a:rPr lang="en-ID" dirty="0" err="1"/>
              <a:t>Barang</a:t>
            </a:r>
            <a:r>
              <a:rPr lang="en-ID" dirty="0"/>
              <a:t> = </a:t>
            </a:r>
            <a:r>
              <a:rPr lang="en-ID" b="1" dirty="0"/>
              <a:t>modal per </a:t>
            </a:r>
            <a:r>
              <a:rPr lang="en-ID" b="1" dirty="0" err="1"/>
              <a:t>produk</a:t>
            </a:r>
            <a:r>
              <a:rPr lang="en-ID" b="1" dirty="0"/>
              <a:t> / 10. </a:t>
            </a:r>
          </a:p>
          <a:p>
            <a:pPr marL="285750" indent="-285750">
              <a:buFont typeface="Arial" panose="020B0604020202020204" pitchFamily="34" charset="0"/>
              <a:buChar char="•"/>
            </a:pPr>
            <a:r>
              <a:rPr lang="en-ID" dirty="0" err="1"/>
              <a:t>Biaya</a:t>
            </a:r>
            <a:r>
              <a:rPr lang="en-ID" dirty="0"/>
              <a:t> </a:t>
            </a:r>
            <a:r>
              <a:rPr lang="en-ID" dirty="0" err="1"/>
              <a:t>Depresiasi</a:t>
            </a:r>
            <a:r>
              <a:rPr lang="en-ID" dirty="0"/>
              <a:t> dan </a:t>
            </a:r>
            <a:r>
              <a:rPr lang="en-ID" dirty="0" err="1"/>
              <a:t>servis</a:t>
            </a:r>
            <a:r>
              <a:rPr lang="en-ID" dirty="0"/>
              <a:t>= </a:t>
            </a:r>
            <a:r>
              <a:rPr lang="en-ID" b="1" dirty="0"/>
              <a:t>(</a:t>
            </a:r>
            <a:r>
              <a:rPr lang="en-ID" b="1" dirty="0" err="1"/>
              <a:t>Biaya</a:t>
            </a:r>
            <a:r>
              <a:rPr lang="en-ID" b="1" dirty="0"/>
              <a:t> </a:t>
            </a:r>
            <a:r>
              <a:rPr lang="en-ID" b="1" dirty="0" err="1"/>
              <a:t>Perolehan</a:t>
            </a:r>
            <a:r>
              <a:rPr lang="en-ID" b="1" dirty="0"/>
              <a:t> </a:t>
            </a:r>
            <a:r>
              <a:rPr lang="en-ID" b="1" dirty="0" err="1"/>
              <a:t>Aset</a:t>
            </a:r>
            <a:r>
              <a:rPr lang="en-ID" b="1" dirty="0"/>
              <a:t> – Nilai </a:t>
            </a:r>
            <a:r>
              <a:rPr lang="en-ID" b="1" dirty="0" err="1"/>
              <a:t>Buku</a:t>
            </a:r>
            <a:r>
              <a:rPr lang="en-ID" b="1" dirty="0"/>
              <a:t>) / (Masa </a:t>
            </a:r>
            <a:r>
              <a:rPr lang="en-ID" b="1" dirty="0" err="1"/>
              <a:t>Manfaat</a:t>
            </a:r>
            <a:r>
              <a:rPr lang="en-ID" b="1" dirty="0"/>
              <a:t> </a:t>
            </a:r>
            <a:r>
              <a:rPr lang="en-ID" b="1" dirty="0" err="1"/>
              <a:t>Aset</a:t>
            </a:r>
            <a:r>
              <a:rPr lang="en-ID" b="1" dirty="0"/>
              <a:t>).</a:t>
            </a:r>
          </a:p>
          <a:p>
            <a:pPr marL="285750" indent="-285750">
              <a:buFont typeface="Arial" panose="020B0604020202020204" pitchFamily="34" charset="0"/>
              <a:buChar char="•"/>
            </a:pPr>
            <a:r>
              <a:rPr lang="en-ID" dirty="0" err="1"/>
              <a:t>Biaya</a:t>
            </a:r>
            <a:r>
              <a:rPr lang="en-ID" dirty="0"/>
              <a:t> Listrik = </a:t>
            </a:r>
            <a:r>
              <a:rPr lang="en-ID" b="1" dirty="0"/>
              <a:t>(unit x watt x lama</a:t>
            </a:r>
            <a:r>
              <a:rPr lang="en-ID" dirty="0"/>
              <a:t> </a:t>
            </a:r>
            <a:r>
              <a:rPr lang="en-ID" b="1" dirty="0" err="1"/>
              <a:t>penggunaan</a:t>
            </a:r>
            <a:r>
              <a:rPr lang="en-ID" b="1" dirty="0"/>
              <a:t>)/1000 x tariff/kwh.</a:t>
            </a:r>
          </a:p>
          <a:p>
            <a:pPr marL="285750" indent="-285750">
              <a:buFont typeface="Arial" panose="020B0604020202020204" pitchFamily="34" charset="0"/>
              <a:buChar char="•"/>
            </a:pPr>
            <a:r>
              <a:rPr lang="en-ID" dirty="0" err="1"/>
              <a:t>Piso</a:t>
            </a:r>
            <a:r>
              <a:rPr lang="en-ID" dirty="0"/>
              <a:t> </a:t>
            </a:r>
            <a:r>
              <a:rPr lang="en-ID" dirty="0" err="1"/>
              <a:t>Potong</a:t>
            </a:r>
            <a:r>
              <a:rPr lang="en-ID" dirty="0"/>
              <a:t> dan Poles = </a:t>
            </a:r>
            <a:r>
              <a:rPr lang="en-ID" b="1" dirty="0" err="1"/>
              <a:t>Biaya</a:t>
            </a:r>
            <a:r>
              <a:rPr lang="en-ID" b="1" dirty="0"/>
              <a:t> </a:t>
            </a:r>
            <a:r>
              <a:rPr lang="en-ID" b="1" dirty="0" err="1"/>
              <a:t>Perolehan</a:t>
            </a:r>
            <a:r>
              <a:rPr lang="en-ID" b="1" dirty="0"/>
              <a:t> </a:t>
            </a:r>
            <a:r>
              <a:rPr lang="en-ID" b="1" dirty="0" err="1"/>
              <a:t>Aset</a:t>
            </a:r>
            <a:r>
              <a:rPr lang="en-ID" b="1" dirty="0"/>
              <a:t> / </a:t>
            </a:r>
            <a:r>
              <a:rPr lang="en-ID" b="1" dirty="0" err="1"/>
              <a:t>Daya</a:t>
            </a:r>
            <a:r>
              <a:rPr lang="en-ID" b="1" dirty="0"/>
              <a:t> </a:t>
            </a:r>
            <a:r>
              <a:rPr lang="en-ID" b="1" dirty="0" err="1"/>
              <a:t>Tahan</a:t>
            </a:r>
            <a:r>
              <a:rPr lang="en-ID" b="1" dirty="0"/>
              <a:t> </a:t>
            </a:r>
            <a:r>
              <a:rPr lang="en-ID" b="1" dirty="0" err="1"/>
              <a:t>Aset</a:t>
            </a:r>
            <a:r>
              <a:rPr lang="en-ID" b="1" dirty="0"/>
              <a:t>.</a:t>
            </a:r>
          </a:p>
          <a:p>
            <a:pPr marL="285750" indent="-285750">
              <a:buFont typeface="Arial" panose="020B0604020202020204" pitchFamily="34" charset="0"/>
              <a:buChar char="•"/>
            </a:pPr>
            <a:r>
              <a:rPr lang="en-ID" dirty="0"/>
              <a:t>Packing (</a:t>
            </a:r>
            <a:r>
              <a:rPr lang="en-ID" dirty="0" err="1"/>
              <a:t>paku</a:t>
            </a:r>
            <a:r>
              <a:rPr lang="en-ID" dirty="0"/>
              <a:t> dan </a:t>
            </a:r>
            <a:r>
              <a:rPr lang="en-ID" dirty="0" err="1"/>
              <a:t>kayu</a:t>
            </a:r>
            <a:r>
              <a:rPr lang="en-ID" dirty="0"/>
              <a:t>) = </a:t>
            </a:r>
            <a:r>
              <a:rPr lang="en-ID" b="1" dirty="0" err="1"/>
              <a:t>biaya</a:t>
            </a:r>
            <a:r>
              <a:rPr lang="en-ID" b="1" dirty="0"/>
              <a:t> </a:t>
            </a:r>
            <a:r>
              <a:rPr lang="en-ID" b="1" dirty="0" err="1"/>
              <a:t>pembelian</a:t>
            </a:r>
            <a:r>
              <a:rPr lang="en-ID" b="1" dirty="0"/>
              <a:t> per </a:t>
            </a:r>
            <a:r>
              <a:rPr lang="en-ID" b="1" dirty="0" err="1"/>
              <a:t>satuan</a:t>
            </a:r>
            <a:r>
              <a:rPr lang="en-ID" b="1" dirty="0"/>
              <a:t> / </a:t>
            </a:r>
            <a:r>
              <a:rPr lang="en-ID" b="1" dirty="0" err="1"/>
              <a:t>jumlah</a:t>
            </a:r>
            <a:r>
              <a:rPr lang="en-ID" b="1" dirty="0"/>
              <a:t> </a:t>
            </a:r>
            <a:r>
              <a:rPr lang="en-ID" b="1" dirty="0" err="1"/>
              <a:t>kebutuhan</a:t>
            </a:r>
            <a:r>
              <a:rPr lang="en-ID" b="1" dirty="0"/>
              <a:t>.</a:t>
            </a:r>
          </a:p>
        </p:txBody>
      </p:sp>
    </p:spTree>
    <p:extLst>
      <p:ext uri="{BB962C8B-B14F-4D97-AF65-F5344CB8AC3E}">
        <p14:creationId xmlns:p14="http://schemas.microsoft.com/office/powerpoint/2010/main" val="371453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1"/>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PROFIL PERUSAHAAN</a:t>
            </a:r>
            <a:endParaRPr dirty="0"/>
          </a:p>
        </p:txBody>
      </p:sp>
      <p:sp>
        <p:nvSpPr>
          <p:cNvPr id="449" name="Google Shape;449;p61"/>
          <p:cNvSpPr txBox="1">
            <a:spLocks noGrp="1"/>
          </p:cNvSpPr>
          <p:nvPr>
            <p:ph type="subTitle" idx="1"/>
          </p:nvPr>
        </p:nvSpPr>
        <p:spPr>
          <a:xfrm>
            <a:off x="1004687" y="597425"/>
            <a:ext cx="7179626" cy="3891416"/>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sz="2000" dirty="0"/>
              <a:t>CV </a:t>
            </a:r>
            <a:r>
              <a:rPr lang="en-US" sz="2000" dirty="0" err="1"/>
              <a:t>Wira</a:t>
            </a:r>
            <a:r>
              <a:rPr lang="en-US" sz="2000" dirty="0"/>
              <a:t> </a:t>
            </a:r>
            <a:r>
              <a:rPr lang="en-US" sz="2000" dirty="0" err="1"/>
              <a:t>Djadi</a:t>
            </a:r>
            <a:r>
              <a:rPr lang="en-US" sz="2000" dirty="0"/>
              <a:t> </a:t>
            </a:r>
            <a:r>
              <a:rPr lang="en-US" sz="2000" dirty="0" err="1"/>
              <a:t>Naturalstone</a:t>
            </a:r>
            <a:r>
              <a:rPr lang="en-US" sz="2000" dirty="0"/>
              <a:t> </a:t>
            </a:r>
            <a:r>
              <a:rPr lang="en-US" sz="2000" dirty="0" err="1"/>
              <a:t>adalah</a:t>
            </a:r>
            <a:r>
              <a:rPr lang="en-US" sz="2000" dirty="0"/>
              <a:t> </a:t>
            </a:r>
            <a:r>
              <a:rPr lang="en-US" sz="2000" dirty="0" err="1"/>
              <a:t>perusahaan</a:t>
            </a:r>
            <a:r>
              <a:rPr lang="en-US" sz="2000" dirty="0"/>
              <a:t> yang </a:t>
            </a:r>
            <a:r>
              <a:rPr lang="en-US" sz="2000" dirty="0" err="1"/>
              <a:t>bergerak</a:t>
            </a:r>
            <a:r>
              <a:rPr lang="en-US" sz="2000" dirty="0"/>
              <a:t> </a:t>
            </a:r>
            <a:r>
              <a:rPr lang="en-US" sz="2000" dirty="0" err="1"/>
              <a:t>dibidang</a:t>
            </a:r>
            <a:r>
              <a:rPr lang="en-US" sz="2000" dirty="0"/>
              <a:t> </a:t>
            </a:r>
            <a:r>
              <a:rPr lang="en-US" sz="2000" dirty="0" err="1"/>
              <a:t>produsen</a:t>
            </a:r>
            <a:r>
              <a:rPr lang="en-US" sz="2000" dirty="0"/>
              <a:t> dan </a:t>
            </a:r>
            <a:r>
              <a:rPr lang="en-US" sz="2000" dirty="0" err="1"/>
              <a:t>eksportir</a:t>
            </a:r>
            <a:r>
              <a:rPr lang="en-US" sz="2000" dirty="0"/>
              <a:t> </a:t>
            </a:r>
            <a:r>
              <a:rPr lang="en-US" sz="2000" dirty="0" err="1"/>
              <a:t>kerajinan</a:t>
            </a:r>
            <a:r>
              <a:rPr lang="en-US" sz="2000" dirty="0"/>
              <a:t> </a:t>
            </a:r>
            <a:r>
              <a:rPr lang="en-US" sz="2000" dirty="0" err="1"/>
              <a:t>batu</a:t>
            </a:r>
            <a:r>
              <a:rPr lang="en-US" sz="2000" dirty="0"/>
              <a:t> </a:t>
            </a:r>
            <a:r>
              <a:rPr lang="en-US" sz="2000" dirty="0" err="1"/>
              <a:t>alam</a:t>
            </a:r>
            <a:r>
              <a:rPr lang="en-US" sz="2000" dirty="0"/>
              <a:t>. CV </a:t>
            </a:r>
            <a:r>
              <a:rPr lang="en-US" sz="2000" dirty="0" err="1"/>
              <a:t>Wira</a:t>
            </a:r>
            <a:r>
              <a:rPr lang="en-US" sz="2000" dirty="0"/>
              <a:t> </a:t>
            </a:r>
            <a:r>
              <a:rPr lang="en-US" sz="2000" dirty="0" err="1"/>
              <a:t>Djadi</a:t>
            </a:r>
            <a:r>
              <a:rPr lang="en-US" sz="2000" dirty="0"/>
              <a:t> </a:t>
            </a:r>
            <a:r>
              <a:rPr lang="en-US" sz="2000" dirty="0" err="1"/>
              <a:t>Naturalstone</a:t>
            </a:r>
            <a:r>
              <a:rPr lang="en-US" sz="2000" dirty="0"/>
              <a:t> </a:t>
            </a:r>
            <a:r>
              <a:rPr lang="en-US" sz="2000" dirty="0" err="1"/>
              <a:t>berlokasi</a:t>
            </a:r>
            <a:r>
              <a:rPr lang="en-US" sz="2000" dirty="0"/>
              <a:t> di </a:t>
            </a:r>
            <a:r>
              <a:rPr lang="en-US" sz="2000" dirty="0" err="1"/>
              <a:t>Jawa</a:t>
            </a:r>
            <a:r>
              <a:rPr lang="en-US" sz="2000" dirty="0"/>
              <a:t> Timur, </a:t>
            </a:r>
            <a:r>
              <a:rPr lang="en-US" sz="2000" dirty="0" err="1"/>
              <a:t>tepatnya</a:t>
            </a:r>
            <a:r>
              <a:rPr lang="en-US" sz="2000" dirty="0"/>
              <a:t> di Jl. Raya </a:t>
            </a:r>
            <a:r>
              <a:rPr lang="en-US" sz="2000" dirty="0" err="1"/>
              <a:t>Popoh</a:t>
            </a:r>
            <a:r>
              <a:rPr lang="en-US" sz="2000" dirty="0"/>
              <a:t> Dusun </a:t>
            </a:r>
            <a:r>
              <a:rPr lang="en-US" sz="2000" dirty="0" err="1"/>
              <a:t>Cerme</a:t>
            </a:r>
            <a:r>
              <a:rPr lang="en-US" sz="2000" dirty="0"/>
              <a:t> </a:t>
            </a:r>
            <a:r>
              <a:rPr lang="en-US" sz="2000" dirty="0" err="1"/>
              <a:t>Desa</a:t>
            </a:r>
            <a:r>
              <a:rPr lang="en-US" sz="2000" dirty="0"/>
              <a:t> </a:t>
            </a:r>
            <a:r>
              <a:rPr lang="en-US" sz="2000" dirty="0" err="1"/>
              <a:t>Gamping</a:t>
            </a:r>
            <a:r>
              <a:rPr lang="en-US" sz="2000" dirty="0"/>
              <a:t> </a:t>
            </a:r>
            <a:r>
              <a:rPr lang="en-US" sz="2000" dirty="0" err="1"/>
              <a:t>Kecamatan</a:t>
            </a:r>
            <a:r>
              <a:rPr lang="en-US" sz="2000" dirty="0"/>
              <a:t> </a:t>
            </a:r>
            <a:r>
              <a:rPr lang="en-US" sz="2000" dirty="0" err="1"/>
              <a:t>Campur</a:t>
            </a:r>
            <a:r>
              <a:rPr lang="en-US" sz="2000" dirty="0"/>
              <a:t> </a:t>
            </a:r>
            <a:r>
              <a:rPr lang="en-US" sz="2000" dirty="0" err="1"/>
              <a:t>Darat</a:t>
            </a:r>
            <a:r>
              <a:rPr lang="en-US" sz="2000" dirty="0"/>
              <a:t> </a:t>
            </a:r>
            <a:r>
              <a:rPr lang="en-US" sz="2000" dirty="0" err="1"/>
              <a:t>Kabupaten</a:t>
            </a:r>
            <a:r>
              <a:rPr lang="en-US" sz="2000" dirty="0"/>
              <a:t> </a:t>
            </a:r>
            <a:r>
              <a:rPr lang="en-US" sz="2000" dirty="0" err="1"/>
              <a:t>Tulungagung</a:t>
            </a:r>
            <a:r>
              <a:rPr lang="en-US" sz="2000" dirty="0"/>
              <a:t>. Perusahaan </a:t>
            </a:r>
            <a:r>
              <a:rPr lang="en-US" sz="2000" dirty="0" err="1"/>
              <a:t>ini</a:t>
            </a:r>
            <a:r>
              <a:rPr lang="en-US" sz="2000" dirty="0"/>
              <a:t> </a:t>
            </a:r>
            <a:r>
              <a:rPr lang="en-US" sz="2000" dirty="0" err="1"/>
              <a:t>pertama</a:t>
            </a:r>
            <a:r>
              <a:rPr lang="en-US" sz="2000" dirty="0"/>
              <a:t> kali </a:t>
            </a:r>
            <a:r>
              <a:rPr lang="en-US" sz="2000" dirty="0" err="1"/>
              <a:t>berdiri</a:t>
            </a:r>
            <a:r>
              <a:rPr lang="en-US" sz="2000" dirty="0"/>
              <a:t> </a:t>
            </a:r>
            <a:r>
              <a:rPr lang="en-US" sz="2000" dirty="0" err="1"/>
              <a:t>sekitar</a:t>
            </a:r>
            <a:r>
              <a:rPr lang="en-US" sz="2000" dirty="0"/>
              <a:t> </a:t>
            </a:r>
            <a:r>
              <a:rPr lang="en-US" sz="2000" dirty="0" err="1"/>
              <a:t>tahun</a:t>
            </a:r>
            <a:r>
              <a:rPr lang="en-US" sz="2000" dirty="0"/>
              <a:t> 1988 </a:t>
            </a:r>
            <a:r>
              <a:rPr lang="en-US" sz="2000" dirty="0" err="1"/>
              <a:t>sebagai</a:t>
            </a:r>
            <a:r>
              <a:rPr lang="en-US" sz="2000" dirty="0"/>
              <a:t> </a:t>
            </a:r>
            <a:r>
              <a:rPr lang="en-US" sz="2000" dirty="0" err="1"/>
              <a:t>usaha</a:t>
            </a:r>
            <a:r>
              <a:rPr lang="en-US" sz="2000" dirty="0"/>
              <a:t> yang </a:t>
            </a:r>
            <a:r>
              <a:rPr lang="en-US" sz="2000" dirty="0" err="1"/>
              <a:t>bergerak</a:t>
            </a:r>
            <a:r>
              <a:rPr lang="en-US" sz="2000" dirty="0"/>
              <a:t> </a:t>
            </a:r>
            <a:r>
              <a:rPr lang="en-US" sz="2000" dirty="0" err="1"/>
              <a:t>dibidang</a:t>
            </a:r>
            <a:r>
              <a:rPr lang="en-US" sz="2000" dirty="0"/>
              <a:t> </a:t>
            </a:r>
            <a:r>
              <a:rPr lang="en-US" sz="2000" dirty="0" err="1"/>
              <a:t>bubut</a:t>
            </a:r>
            <a:r>
              <a:rPr lang="en-US" sz="2000" dirty="0"/>
              <a:t> dan pada </a:t>
            </a:r>
            <a:r>
              <a:rPr lang="en-US" sz="2000" dirty="0" err="1"/>
              <a:t>tahun</a:t>
            </a:r>
            <a:r>
              <a:rPr lang="en-US" sz="2000" dirty="0"/>
              <a:t> 2010 </a:t>
            </a:r>
            <a:r>
              <a:rPr lang="en-US" sz="2000" dirty="0" err="1"/>
              <a:t>barulah</a:t>
            </a:r>
            <a:r>
              <a:rPr lang="en-US" sz="2000" dirty="0"/>
              <a:t> </a:t>
            </a:r>
            <a:r>
              <a:rPr lang="en-US" sz="2000" dirty="0" err="1"/>
              <a:t>perusahaan</a:t>
            </a:r>
            <a:r>
              <a:rPr lang="en-US" sz="2000" dirty="0"/>
              <a:t> </a:t>
            </a:r>
            <a:r>
              <a:rPr lang="en-US" sz="2000" dirty="0" err="1"/>
              <a:t>ini</a:t>
            </a:r>
            <a:r>
              <a:rPr lang="en-US" sz="2000" dirty="0"/>
              <a:t> </a:t>
            </a:r>
            <a:r>
              <a:rPr lang="en-US" sz="2000" dirty="0" err="1"/>
              <a:t>mulai</a:t>
            </a:r>
            <a:r>
              <a:rPr lang="en-US" sz="2000" dirty="0"/>
              <a:t> </a:t>
            </a:r>
            <a:r>
              <a:rPr lang="en-US" sz="2000" dirty="0" err="1"/>
              <a:t>menjual</a:t>
            </a:r>
            <a:r>
              <a:rPr lang="en-US" sz="2000" dirty="0"/>
              <a:t> </a:t>
            </a:r>
            <a:r>
              <a:rPr lang="en-US" sz="2000" dirty="0" err="1"/>
              <a:t>produknya</a:t>
            </a:r>
            <a:r>
              <a:rPr lang="en-US" sz="2000" dirty="0"/>
              <a:t> </a:t>
            </a:r>
            <a:r>
              <a:rPr lang="en-US" sz="2000" dirty="0" err="1"/>
              <a:t>sendiri</a:t>
            </a:r>
            <a:r>
              <a:rPr lang="en-US" sz="2000" dirty="0"/>
              <a:t> </a:t>
            </a:r>
            <a:r>
              <a:rPr lang="en-US" sz="2000" dirty="0" err="1"/>
              <a:t>setelah</a:t>
            </a:r>
            <a:r>
              <a:rPr lang="en-US" sz="2000" dirty="0"/>
              <a:t> </a:t>
            </a:r>
            <a:r>
              <a:rPr lang="en-US" sz="2000" dirty="0" err="1"/>
              <a:t>mendapat</a:t>
            </a:r>
            <a:r>
              <a:rPr lang="en-US" sz="2000" dirty="0"/>
              <a:t> </a:t>
            </a:r>
            <a:r>
              <a:rPr lang="en-US" sz="2000" dirty="0" err="1"/>
              <a:t>kontrak</a:t>
            </a:r>
            <a:r>
              <a:rPr lang="en-US" sz="2000" dirty="0"/>
              <a:t> </a:t>
            </a:r>
            <a:r>
              <a:rPr lang="en-US" sz="2000" dirty="0" err="1"/>
              <a:t>kerja</a:t>
            </a:r>
            <a:r>
              <a:rPr lang="en-US" sz="2000" dirty="0"/>
              <a:t> </a:t>
            </a:r>
            <a:r>
              <a:rPr lang="en-US" sz="2000" dirty="0" err="1"/>
              <a:t>dari</a:t>
            </a:r>
            <a:r>
              <a:rPr lang="en-US" sz="2000" dirty="0"/>
              <a:t> </a:t>
            </a:r>
            <a:r>
              <a:rPr lang="en-US" sz="2000" dirty="0" err="1"/>
              <a:t>beberapa</a:t>
            </a:r>
            <a:r>
              <a:rPr lang="en-US" sz="2000" dirty="0"/>
              <a:t> </a:t>
            </a:r>
            <a:r>
              <a:rPr lang="en-US" sz="2000" dirty="0" err="1"/>
              <a:t>pembeli</a:t>
            </a:r>
            <a:r>
              <a:rPr lang="en-US" sz="2000" dirty="0"/>
              <a:t> </a:t>
            </a:r>
            <a:r>
              <a:rPr lang="en-US" sz="2000" dirty="0" err="1"/>
              <a:t>dari</a:t>
            </a:r>
            <a:r>
              <a:rPr lang="en-US" sz="2000" dirty="0"/>
              <a:t> </a:t>
            </a:r>
            <a:r>
              <a:rPr lang="en-US" sz="2000" dirty="0" err="1"/>
              <a:t>luar</a:t>
            </a:r>
            <a:r>
              <a:rPr lang="en-US" sz="2000" dirty="0"/>
              <a:t> negeri.</a:t>
            </a:r>
          </a:p>
          <a:p>
            <a:pPr marL="0" lvl="0" indent="0">
              <a:buClr>
                <a:schemeClr val="dk1"/>
              </a:buClr>
              <a:buSzPts val="1100"/>
              <a:buNone/>
            </a:pPr>
            <a:endParaRPr sz="2000" dirty="0"/>
          </a:p>
        </p:txBody>
      </p:sp>
      <p:sp>
        <p:nvSpPr>
          <p:cNvPr id="2" name="AutoShape 2" descr="blob:https://web.whatsapp.com/42094b99-cf03-4770-b932-588fa49654c7"/>
          <p:cNvSpPr>
            <a:spLocks noChangeAspect="1" noChangeArrowheads="1"/>
          </p:cNvSpPr>
          <p:nvPr/>
        </p:nvSpPr>
        <p:spPr bwMode="auto">
          <a:xfrm>
            <a:off x="261114" y="203938"/>
            <a:ext cx="393486" cy="3934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9B5A4BFE-A625-44D9-ACF5-445DBA64D023}"/>
              </a:ext>
            </a:extLst>
          </p:cNvPr>
          <p:cNvPicPr>
            <a:picLocks noChangeAspect="1"/>
          </p:cNvPicPr>
          <p:nvPr/>
        </p:nvPicPr>
        <p:blipFill>
          <a:blip r:embed="rId3"/>
          <a:stretch>
            <a:fillRect/>
          </a:stretch>
        </p:blipFill>
        <p:spPr>
          <a:xfrm>
            <a:off x="7491469" y="3548202"/>
            <a:ext cx="1385687" cy="138568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DEMO APLIKASI</a:t>
            </a:r>
          </a:p>
        </p:txBody>
      </p:sp>
      <p:sp>
        <p:nvSpPr>
          <p:cNvPr id="3" name="Subtitle 2"/>
          <p:cNvSpPr>
            <a:spLocks noGrp="1"/>
          </p:cNvSpPr>
          <p:nvPr>
            <p:ph type="subTitle" idx="1"/>
          </p:nvPr>
        </p:nvSpPr>
        <p:spPr/>
        <p:txBody>
          <a:bodyPr/>
          <a:lstStyle/>
          <a:p>
            <a:pPr marL="114300" indent="0">
              <a:buNone/>
            </a:pPr>
            <a:endParaRPr lang="en-US" dirty="0"/>
          </a:p>
        </p:txBody>
      </p:sp>
    </p:spTree>
    <p:extLst>
      <p:ext uri="{BB962C8B-B14F-4D97-AF65-F5344CB8AC3E}">
        <p14:creationId xmlns:p14="http://schemas.microsoft.com/office/powerpoint/2010/main" val="113184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5CD2A7B-32F9-4EC7-8845-95503147B645}"/>
              </a:ext>
            </a:extLst>
          </p:cNvPr>
          <p:cNvSpPr/>
          <p:nvPr/>
        </p:nvSpPr>
        <p:spPr>
          <a:xfrm>
            <a:off x="640080" y="1363980"/>
            <a:ext cx="7764780" cy="30556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2" name="Title 1"/>
          <p:cNvSpPr>
            <a:spLocks noGrp="1"/>
          </p:cNvSpPr>
          <p:nvPr>
            <p:ph type="ctrTitle"/>
          </p:nvPr>
        </p:nvSpPr>
        <p:spPr/>
        <p:txBody>
          <a:bodyPr/>
          <a:lstStyle/>
          <a:p>
            <a:pPr algn="ctr"/>
            <a:r>
              <a:rPr lang="en-US" dirty="0"/>
              <a:t>KESIMPULAN</a:t>
            </a:r>
          </a:p>
        </p:txBody>
      </p:sp>
      <p:sp>
        <p:nvSpPr>
          <p:cNvPr id="3" name="Subtitle 2"/>
          <p:cNvSpPr>
            <a:spLocks noGrp="1"/>
          </p:cNvSpPr>
          <p:nvPr>
            <p:ph type="subTitle" idx="1"/>
          </p:nvPr>
        </p:nvSpPr>
        <p:spPr>
          <a:xfrm>
            <a:off x="939735" y="1454575"/>
            <a:ext cx="7309530" cy="3243900"/>
          </a:xfrm>
        </p:spPr>
        <p:txBody>
          <a:bodyPr/>
          <a:lstStyle/>
          <a:p>
            <a:pPr marL="114300" indent="0">
              <a:buNone/>
            </a:pPr>
            <a:r>
              <a:rPr lang="en-US" sz="1400" dirty="0" err="1">
                <a:solidFill>
                  <a:schemeClr val="tx1"/>
                </a:solidFill>
              </a:rPr>
              <a:t>Berdasarkan</a:t>
            </a:r>
            <a:r>
              <a:rPr lang="en-US" sz="1400" dirty="0">
                <a:solidFill>
                  <a:schemeClr val="tx1"/>
                </a:solidFill>
              </a:rPr>
              <a:t> </a:t>
            </a:r>
            <a:r>
              <a:rPr lang="en-US" sz="1400" dirty="0" err="1">
                <a:solidFill>
                  <a:schemeClr val="tx1"/>
                </a:solidFill>
              </a:rPr>
              <a:t>hasil</a:t>
            </a:r>
            <a:r>
              <a:rPr lang="en-US" sz="1400" dirty="0">
                <a:solidFill>
                  <a:schemeClr val="tx1"/>
                </a:solidFill>
              </a:rPr>
              <a:t> uji </a:t>
            </a:r>
            <a:r>
              <a:rPr lang="en-US" sz="1400" dirty="0" err="1">
                <a:solidFill>
                  <a:schemeClr val="tx1"/>
                </a:solidFill>
              </a:rPr>
              <a:t>coba</a:t>
            </a:r>
            <a:r>
              <a:rPr lang="en-US" sz="1400" dirty="0">
                <a:solidFill>
                  <a:schemeClr val="tx1"/>
                </a:solidFill>
              </a:rPr>
              <a:t> dan </a:t>
            </a:r>
            <a:r>
              <a:rPr lang="en-US" sz="1400" dirty="0" err="1">
                <a:solidFill>
                  <a:schemeClr val="tx1"/>
                </a:solidFill>
              </a:rPr>
              <a:t>evaluasi</a:t>
            </a:r>
            <a:r>
              <a:rPr lang="en-US" sz="1400" dirty="0">
                <a:solidFill>
                  <a:schemeClr val="tx1"/>
                </a:solidFill>
              </a:rPr>
              <a:t> </a:t>
            </a:r>
            <a:r>
              <a:rPr lang="en-US" sz="1400" dirty="0" err="1">
                <a:solidFill>
                  <a:schemeClr val="tx1"/>
                </a:solidFill>
              </a:rPr>
              <a:t>sistem</a:t>
            </a:r>
            <a:r>
              <a:rPr lang="en-US" sz="1400" dirty="0">
                <a:solidFill>
                  <a:schemeClr val="tx1"/>
                </a:solidFill>
              </a:rPr>
              <a:t> pada </a:t>
            </a:r>
            <a:r>
              <a:rPr lang="en-US" sz="1400" dirty="0" err="1">
                <a:solidFill>
                  <a:schemeClr val="tx1"/>
                </a:solidFill>
              </a:rPr>
              <a:t>aplikasi</a:t>
            </a:r>
            <a:r>
              <a:rPr lang="en-US" sz="1400" dirty="0">
                <a:solidFill>
                  <a:schemeClr val="tx1"/>
                </a:solidFill>
              </a:rPr>
              <a:t> </a:t>
            </a:r>
            <a:r>
              <a:rPr lang="en-US" sz="1400" dirty="0" err="1">
                <a:solidFill>
                  <a:schemeClr val="tx1"/>
                </a:solidFill>
              </a:rPr>
              <a:t>perhitungan</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standar</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menentukan</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jual</a:t>
            </a:r>
            <a:r>
              <a:rPr lang="en-US" sz="1400" dirty="0">
                <a:solidFill>
                  <a:schemeClr val="tx1"/>
                </a:solidFill>
              </a:rPr>
              <a:t> </a:t>
            </a:r>
            <a:r>
              <a:rPr lang="en-US" sz="1400" dirty="0" err="1">
                <a:solidFill>
                  <a:schemeClr val="tx1"/>
                </a:solidFill>
              </a:rPr>
              <a:t>produk</a:t>
            </a:r>
            <a:r>
              <a:rPr lang="en-US" sz="1400" dirty="0">
                <a:solidFill>
                  <a:schemeClr val="tx1"/>
                </a:solidFill>
              </a:rPr>
              <a:t> custom pada CV </a:t>
            </a:r>
            <a:r>
              <a:rPr lang="en-US" sz="1400" dirty="0" err="1">
                <a:solidFill>
                  <a:schemeClr val="tx1"/>
                </a:solidFill>
              </a:rPr>
              <a:t>Wira</a:t>
            </a:r>
            <a:r>
              <a:rPr lang="en-US" sz="1400" dirty="0">
                <a:solidFill>
                  <a:schemeClr val="tx1"/>
                </a:solidFill>
              </a:rPr>
              <a:t> </a:t>
            </a:r>
            <a:r>
              <a:rPr lang="en-US" sz="1400" dirty="0" err="1">
                <a:solidFill>
                  <a:schemeClr val="tx1"/>
                </a:solidFill>
              </a:rPr>
              <a:t>Djadi</a:t>
            </a:r>
            <a:r>
              <a:rPr lang="en-US" sz="1400" dirty="0">
                <a:solidFill>
                  <a:schemeClr val="tx1"/>
                </a:solidFill>
              </a:rPr>
              <a:t> </a:t>
            </a:r>
            <a:r>
              <a:rPr lang="en-US" sz="1400" dirty="0" err="1">
                <a:solidFill>
                  <a:schemeClr val="tx1"/>
                </a:solidFill>
              </a:rPr>
              <a:t>Naturalstone</a:t>
            </a:r>
            <a:r>
              <a:rPr lang="en-US" sz="1400" dirty="0">
                <a:solidFill>
                  <a:schemeClr val="tx1"/>
                </a:solidFill>
              </a:rPr>
              <a:t> </a:t>
            </a:r>
            <a:r>
              <a:rPr lang="en-US" sz="1400" dirty="0" err="1">
                <a:solidFill>
                  <a:schemeClr val="tx1"/>
                </a:solidFill>
              </a:rPr>
              <a:t>dapat</a:t>
            </a:r>
            <a:r>
              <a:rPr lang="en-US" sz="1400" dirty="0">
                <a:solidFill>
                  <a:schemeClr val="tx1"/>
                </a:solidFill>
              </a:rPr>
              <a:t> </a:t>
            </a:r>
            <a:r>
              <a:rPr lang="en-US" sz="1400" dirty="0" err="1">
                <a:solidFill>
                  <a:schemeClr val="tx1"/>
                </a:solidFill>
              </a:rPr>
              <a:t>disimpulkan</a:t>
            </a:r>
            <a:r>
              <a:rPr lang="en-US" sz="1400" dirty="0">
                <a:solidFill>
                  <a:schemeClr val="tx1"/>
                </a:solidFill>
              </a:rPr>
              <a:t> </a:t>
            </a:r>
            <a:r>
              <a:rPr lang="en-US" sz="1400" dirty="0" err="1">
                <a:solidFill>
                  <a:schemeClr val="tx1"/>
                </a:solidFill>
              </a:rPr>
              <a:t>bahwa</a:t>
            </a:r>
            <a:r>
              <a:rPr lang="en-US" sz="1400" dirty="0">
                <a:solidFill>
                  <a:schemeClr val="tx1"/>
                </a:solidFill>
              </a:rPr>
              <a:t> </a:t>
            </a:r>
            <a:r>
              <a:rPr lang="en-US" sz="1400" dirty="0" err="1">
                <a:solidFill>
                  <a:schemeClr val="tx1"/>
                </a:solidFill>
              </a:rPr>
              <a:t>aplikasi</a:t>
            </a:r>
            <a:r>
              <a:rPr lang="en-US" sz="1400" dirty="0">
                <a:solidFill>
                  <a:schemeClr val="tx1"/>
                </a:solidFill>
              </a:rPr>
              <a:t> </a:t>
            </a:r>
            <a:r>
              <a:rPr lang="en-US" sz="1400" dirty="0" err="1">
                <a:solidFill>
                  <a:schemeClr val="tx1"/>
                </a:solidFill>
              </a:rPr>
              <a:t>ini</a:t>
            </a:r>
            <a:r>
              <a:rPr lang="en-US" sz="1400" dirty="0">
                <a:solidFill>
                  <a:schemeClr val="tx1"/>
                </a:solidFill>
              </a:rPr>
              <a:t> </a:t>
            </a:r>
            <a:r>
              <a:rPr lang="en-US" sz="1400" dirty="0" err="1">
                <a:solidFill>
                  <a:schemeClr val="tx1"/>
                </a:solidFill>
              </a:rPr>
              <a:t>telah</a:t>
            </a:r>
            <a:r>
              <a:rPr lang="en-US" sz="1400" dirty="0">
                <a:solidFill>
                  <a:schemeClr val="tx1"/>
                </a:solidFill>
              </a:rPr>
              <a:t> </a:t>
            </a:r>
            <a:r>
              <a:rPr lang="en-US" sz="1400" dirty="0" err="1">
                <a:solidFill>
                  <a:schemeClr val="tx1"/>
                </a:solidFill>
              </a:rPr>
              <a:t>menghasilkan</a:t>
            </a:r>
            <a:r>
              <a:rPr lang="en-US" sz="1400" dirty="0">
                <a:solidFill>
                  <a:schemeClr val="tx1"/>
                </a:solidFill>
              </a:rPr>
              <a:t>:</a:t>
            </a:r>
          </a:p>
          <a:p>
            <a:r>
              <a:rPr lang="en-US" sz="1400" dirty="0" err="1">
                <a:solidFill>
                  <a:schemeClr val="tx1"/>
                </a:solidFill>
              </a:rPr>
              <a:t>Pengklasifikasian</a:t>
            </a:r>
            <a:r>
              <a:rPr lang="en-US" sz="1400" dirty="0">
                <a:solidFill>
                  <a:schemeClr val="tx1"/>
                </a:solidFill>
              </a:rPr>
              <a:t> </a:t>
            </a:r>
            <a:r>
              <a:rPr lang="en-US" sz="1400" dirty="0" err="1">
                <a:solidFill>
                  <a:schemeClr val="tx1"/>
                </a:solidFill>
              </a:rPr>
              <a:t>pesanan</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serangkaian</a:t>
            </a:r>
            <a:r>
              <a:rPr lang="en-US" sz="1400" dirty="0">
                <a:solidFill>
                  <a:schemeClr val="tx1"/>
                </a:solidFill>
              </a:rPr>
              <a:t> </a:t>
            </a:r>
            <a:r>
              <a:rPr lang="en-US" sz="1400" dirty="0" err="1">
                <a:solidFill>
                  <a:schemeClr val="tx1"/>
                </a:solidFill>
              </a:rPr>
              <a:t>kode</a:t>
            </a:r>
            <a:r>
              <a:rPr lang="en-US" sz="1400" dirty="0">
                <a:solidFill>
                  <a:schemeClr val="tx1"/>
                </a:solidFill>
              </a:rPr>
              <a:t> </a:t>
            </a:r>
            <a:r>
              <a:rPr lang="en-US" sz="1400" dirty="0" err="1">
                <a:solidFill>
                  <a:schemeClr val="tx1"/>
                </a:solidFill>
              </a:rPr>
              <a:t>unik</a:t>
            </a:r>
            <a:r>
              <a:rPr lang="en-US" sz="1400" dirty="0">
                <a:solidFill>
                  <a:schemeClr val="tx1"/>
                </a:solidFill>
              </a:rPr>
              <a:t> </a:t>
            </a:r>
            <a:r>
              <a:rPr lang="en-US" sz="1400" dirty="0" err="1">
                <a:solidFill>
                  <a:schemeClr val="tx1"/>
                </a:solidFill>
              </a:rPr>
              <a:t>untuk</a:t>
            </a:r>
            <a:r>
              <a:rPr lang="en-US" sz="1400" dirty="0">
                <a:solidFill>
                  <a:schemeClr val="tx1"/>
                </a:solidFill>
              </a:rPr>
              <a:t> </a:t>
            </a:r>
            <a:r>
              <a:rPr lang="en-US" sz="1400" dirty="0" err="1">
                <a:solidFill>
                  <a:schemeClr val="tx1"/>
                </a:solidFill>
              </a:rPr>
              <a:t>setiap</a:t>
            </a:r>
            <a:r>
              <a:rPr lang="en-US" sz="1400" dirty="0">
                <a:solidFill>
                  <a:schemeClr val="tx1"/>
                </a:solidFill>
              </a:rPr>
              <a:t> </a:t>
            </a:r>
            <a:r>
              <a:rPr lang="en-US" sz="1400" dirty="0" err="1">
                <a:solidFill>
                  <a:schemeClr val="tx1"/>
                </a:solidFill>
              </a:rPr>
              <a:t>pesanan</a:t>
            </a:r>
            <a:r>
              <a:rPr lang="en-US" sz="1400" dirty="0">
                <a:solidFill>
                  <a:schemeClr val="tx1"/>
                </a:solidFill>
              </a:rPr>
              <a:t> </a:t>
            </a:r>
            <a:r>
              <a:rPr lang="en-US" sz="1400" dirty="0" err="1">
                <a:solidFill>
                  <a:schemeClr val="tx1"/>
                </a:solidFill>
              </a:rPr>
              <a:t>menggunakan</a:t>
            </a:r>
            <a:r>
              <a:rPr lang="en-US" sz="1400" dirty="0">
                <a:solidFill>
                  <a:schemeClr val="tx1"/>
                </a:solidFill>
              </a:rPr>
              <a:t> </a:t>
            </a:r>
            <a:r>
              <a:rPr lang="en-US" sz="1400" dirty="0" err="1">
                <a:solidFill>
                  <a:schemeClr val="tx1"/>
                </a:solidFill>
              </a:rPr>
              <a:t>metode</a:t>
            </a:r>
            <a:r>
              <a:rPr lang="en-US" sz="1400" dirty="0">
                <a:solidFill>
                  <a:schemeClr val="tx1"/>
                </a:solidFill>
              </a:rPr>
              <a:t> Job Order Costing.</a:t>
            </a:r>
          </a:p>
          <a:p>
            <a:r>
              <a:rPr lang="en-US" sz="1400" dirty="0" err="1">
                <a:solidFill>
                  <a:schemeClr val="tx1"/>
                </a:solidFill>
              </a:rPr>
              <a:t>Klasifikasi</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menjadi</a:t>
            </a:r>
            <a:r>
              <a:rPr lang="en-US" sz="1400" dirty="0">
                <a:solidFill>
                  <a:schemeClr val="tx1"/>
                </a:solidFill>
              </a:rPr>
              <a:t> </a:t>
            </a:r>
            <a:r>
              <a:rPr lang="en-US" sz="1400" dirty="0" err="1">
                <a:solidFill>
                  <a:schemeClr val="tx1"/>
                </a:solidFill>
              </a:rPr>
              <a:t>biaya</a:t>
            </a:r>
            <a:r>
              <a:rPr lang="en-US" sz="1400" dirty="0">
                <a:solidFill>
                  <a:schemeClr val="tx1"/>
                </a:solidFill>
              </a:rPr>
              <a:t> </a:t>
            </a:r>
            <a:r>
              <a:rPr lang="en-US" sz="1400" dirty="0" err="1">
                <a:solidFill>
                  <a:schemeClr val="tx1"/>
                </a:solidFill>
              </a:rPr>
              <a:t>bahan</a:t>
            </a:r>
            <a:r>
              <a:rPr lang="en-US" sz="1400" dirty="0">
                <a:solidFill>
                  <a:schemeClr val="tx1"/>
                </a:solidFill>
              </a:rPr>
              <a:t> </a:t>
            </a:r>
            <a:r>
              <a:rPr lang="en-US" sz="1400" dirty="0" err="1">
                <a:solidFill>
                  <a:schemeClr val="tx1"/>
                </a:solidFill>
              </a:rPr>
              <a:t>baku</a:t>
            </a:r>
            <a:r>
              <a:rPr lang="en-US" sz="1400" dirty="0">
                <a:solidFill>
                  <a:schemeClr val="tx1"/>
                </a:solidFill>
              </a:rPr>
              <a:t> dan </a:t>
            </a:r>
            <a:r>
              <a:rPr lang="en-US" sz="1400" dirty="0" err="1">
                <a:solidFill>
                  <a:schemeClr val="tx1"/>
                </a:solidFill>
              </a:rPr>
              <a:t>biaya</a:t>
            </a:r>
            <a:r>
              <a:rPr lang="en-US" sz="1400" dirty="0">
                <a:solidFill>
                  <a:schemeClr val="tx1"/>
                </a:solidFill>
              </a:rPr>
              <a:t> </a:t>
            </a:r>
            <a:r>
              <a:rPr lang="en-US" sz="1400" dirty="0" err="1">
                <a:solidFill>
                  <a:schemeClr val="tx1"/>
                </a:solidFill>
              </a:rPr>
              <a:t>tenaga</a:t>
            </a:r>
            <a:r>
              <a:rPr lang="en-US" sz="1400" dirty="0">
                <a:solidFill>
                  <a:schemeClr val="tx1"/>
                </a:solidFill>
              </a:rPr>
              <a:t> </a:t>
            </a:r>
            <a:r>
              <a:rPr lang="en-US" sz="1400" dirty="0" err="1">
                <a:solidFill>
                  <a:schemeClr val="tx1"/>
                </a:solidFill>
              </a:rPr>
              <a:t>kerja</a:t>
            </a:r>
            <a:r>
              <a:rPr lang="en-US" sz="1400" dirty="0">
                <a:solidFill>
                  <a:schemeClr val="tx1"/>
                </a:solidFill>
              </a:rPr>
              <a:t> </a:t>
            </a:r>
            <a:r>
              <a:rPr lang="en-US" sz="1400" dirty="0" err="1">
                <a:solidFill>
                  <a:schemeClr val="tx1"/>
                </a:solidFill>
              </a:rPr>
              <a:t>langsung</a:t>
            </a:r>
            <a:r>
              <a:rPr lang="en-US" sz="1400" dirty="0">
                <a:solidFill>
                  <a:schemeClr val="tx1"/>
                </a:solidFill>
              </a:rPr>
              <a:t>, </a:t>
            </a:r>
            <a:r>
              <a:rPr lang="en-US" sz="1400" dirty="0" err="1">
                <a:solidFill>
                  <a:schemeClr val="tx1"/>
                </a:solidFill>
              </a:rPr>
              <a:t>biaya</a:t>
            </a:r>
            <a:r>
              <a:rPr lang="en-US" sz="1400" dirty="0">
                <a:solidFill>
                  <a:schemeClr val="tx1"/>
                </a:solidFill>
              </a:rPr>
              <a:t> overhead </a:t>
            </a:r>
            <a:r>
              <a:rPr lang="en-US" sz="1400" dirty="0" err="1">
                <a:solidFill>
                  <a:schemeClr val="tx1"/>
                </a:solidFill>
              </a:rPr>
              <a:t>tetap</a:t>
            </a:r>
            <a:r>
              <a:rPr lang="en-US" sz="1400" dirty="0">
                <a:solidFill>
                  <a:schemeClr val="tx1"/>
                </a:solidFill>
              </a:rPr>
              <a:t> dan </a:t>
            </a:r>
            <a:r>
              <a:rPr lang="en-US" sz="1400" dirty="0" err="1">
                <a:solidFill>
                  <a:schemeClr val="tx1"/>
                </a:solidFill>
              </a:rPr>
              <a:t>biaya</a:t>
            </a:r>
            <a:r>
              <a:rPr lang="en-US" sz="1400" dirty="0">
                <a:solidFill>
                  <a:schemeClr val="tx1"/>
                </a:solidFill>
              </a:rPr>
              <a:t> overhead </a:t>
            </a:r>
            <a:r>
              <a:rPr lang="en-US" sz="1400" dirty="0" err="1">
                <a:solidFill>
                  <a:schemeClr val="tx1"/>
                </a:solidFill>
              </a:rPr>
              <a:t>variabel</a:t>
            </a:r>
            <a:r>
              <a:rPr lang="en-US" sz="1400" dirty="0">
                <a:solidFill>
                  <a:schemeClr val="tx1"/>
                </a:solidFill>
              </a:rPr>
              <a:t>, </a:t>
            </a:r>
            <a:r>
              <a:rPr lang="en-US" sz="1400" dirty="0" err="1">
                <a:solidFill>
                  <a:schemeClr val="tx1"/>
                </a:solidFill>
              </a:rPr>
              <a:t>menggunakan</a:t>
            </a:r>
            <a:r>
              <a:rPr lang="en-US" sz="1400" dirty="0">
                <a:solidFill>
                  <a:schemeClr val="tx1"/>
                </a:solidFill>
              </a:rPr>
              <a:t> </a:t>
            </a:r>
            <a:r>
              <a:rPr lang="en-US" sz="1400" dirty="0" err="1">
                <a:solidFill>
                  <a:schemeClr val="tx1"/>
                </a:solidFill>
              </a:rPr>
              <a:t>metode</a:t>
            </a:r>
            <a:r>
              <a:rPr lang="en-US" sz="1400" dirty="0">
                <a:solidFill>
                  <a:schemeClr val="tx1"/>
                </a:solidFill>
              </a:rPr>
              <a:t> Full Costing. </a:t>
            </a:r>
          </a:p>
          <a:p>
            <a:r>
              <a:rPr lang="en-US" sz="1400" dirty="0" err="1">
                <a:solidFill>
                  <a:schemeClr val="tx1"/>
                </a:solidFill>
              </a:rPr>
              <a:t>Menghasilkan</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jual</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metode</a:t>
            </a:r>
            <a:r>
              <a:rPr lang="en-US" sz="1400" dirty="0">
                <a:solidFill>
                  <a:schemeClr val="tx1"/>
                </a:solidFill>
              </a:rPr>
              <a:t> Cost Plus Pricing </a:t>
            </a:r>
            <a:r>
              <a:rPr lang="en-US" sz="1400" dirty="0" err="1">
                <a:solidFill>
                  <a:schemeClr val="tx1"/>
                </a:solidFill>
              </a:rPr>
              <a:t>dengan</a:t>
            </a:r>
            <a:r>
              <a:rPr lang="en-US" sz="1400" dirty="0">
                <a:solidFill>
                  <a:schemeClr val="tx1"/>
                </a:solidFill>
              </a:rPr>
              <a:t> </a:t>
            </a:r>
            <a:r>
              <a:rPr lang="en-US" sz="1400" dirty="0" err="1">
                <a:solidFill>
                  <a:schemeClr val="tx1"/>
                </a:solidFill>
              </a:rPr>
              <a:t>menambahkan</a:t>
            </a:r>
            <a:r>
              <a:rPr lang="en-US" sz="1400" dirty="0">
                <a:solidFill>
                  <a:schemeClr val="tx1"/>
                </a:solidFill>
              </a:rPr>
              <a:t> </a:t>
            </a:r>
            <a:r>
              <a:rPr lang="en-US" sz="1400" dirty="0" err="1">
                <a:solidFill>
                  <a:schemeClr val="tx1"/>
                </a:solidFill>
              </a:rPr>
              <a:t>biaya</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standar</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sejumlah</a:t>
            </a:r>
            <a:r>
              <a:rPr lang="en-US" sz="1400" dirty="0">
                <a:solidFill>
                  <a:schemeClr val="tx1"/>
                </a:solidFill>
              </a:rPr>
              <a:t> </a:t>
            </a:r>
            <a:r>
              <a:rPr lang="en-US" sz="1400" dirty="0" err="1">
                <a:solidFill>
                  <a:schemeClr val="tx1"/>
                </a:solidFill>
              </a:rPr>
              <a:t>laba</a:t>
            </a:r>
            <a:r>
              <a:rPr lang="en-US" sz="1400" dirty="0">
                <a:solidFill>
                  <a:schemeClr val="tx1"/>
                </a:solidFill>
              </a:rPr>
              <a:t> yang </a:t>
            </a:r>
            <a:r>
              <a:rPr lang="en-US" sz="1400" dirty="0" err="1">
                <a:solidFill>
                  <a:schemeClr val="tx1"/>
                </a:solidFill>
              </a:rPr>
              <a:t>diharapkan</a:t>
            </a:r>
            <a:r>
              <a:rPr lang="en-US" sz="1400" dirty="0">
                <a:solidFill>
                  <a:schemeClr val="tx1"/>
                </a:solidFill>
              </a:rPr>
              <a:t>.</a:t>
            </a:r>
          </a:p>
          <a:p>
            <a:r>
              <a:rPr lang="en-US" sz="1400" dirty="0" err="1">
                <a:solidFill>
                  <a:schemeClr val="tx1"/>
                </a:solidFill>
              </a:rPr>
              <a:t>Mengidentifikasi</a:t>
            </a:r>
            <a:r>
              <a:rPr lang="en-US" sz="1400" dirty="0">
                <a:solidFill>
                  <a:schemeClr val="tx1"/>
                </a:solidFill>
              </a:rPr>
              <a:t> </a:t>
            </a:r>
            <a:r>
              <a:rPr lang="en-US" sz="1400" dirty="0" err="1">
                <a:solidFill>
                  <a:schemeClr val="tx1"/>
                </a:solidFill>
              </a:rPr>
              <a:t>biaya</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aktual</a:t>
            </a:r>
            <a:r>
              <a:rPr lang="en-US" sz="1400" dirty="0">
                <a:solidFill>
                  <a:schemeClr val="tx1"/>
                </a:solidFill>
              </a:rPr>
              <a:t>.</a:t>
            </a:r>
          </a:p>
          <a:p>
            <a:r>
              <a:rPr lang="en-US" sz="1400" dirty="0" err="1">
                <a:solidFill>
                  <a:schemeClr val="tx1"/>
                </a:solidFill>
              </a:rPr>
              <a:t>Mengevaluasi</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membandingkan</a:t>
            </a:r>
            <a:r>
              <a:rPr lang="en-US" sz="1400" dirty="0">
                <a:solidFill>
                  <a:schemeClr val="tx1"/>
                </a:solidFill>
              </a:rPr>
              <a:t> total </a:t>
            </a:r>
            <a:r>
              <a:rPr lang="en-US" sz="1400" dirty="0" err="1">
                <a:solidFill>
                  <a:schemeClr val="tx1"/>
                </a:solidFill>
              </a:rPr>
              <a:t>keseluruhan</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standar</a:t>
            </a:r>
            <a:r>
              <a:rPr lang="en-US" sz="1400" dirty="0">
                <a:solidFill>
                  <a:schemeClr val="tx1"/>
                </a:solidFill>
              </a:rPr>
              <a:t> </a:t>
            </a:r>
            <a:r>
              <a:rPr lang="en-US" sz="1400" dirty="0" err="1">
                <a:solidFill>
                  <a:schemeClr val="tx1"/>
                </a:solidFill>
              </a:rPr>
              <a:t>dengan</a:t>
            </a:r>
            <a:r>
              <a:rPr lang="en-US" sz="1400" dirty="0">
                <a:solidFill>
                  <a:schemeClr val="tx1"/>
                </a:solidFill>
              </a:rPr>
              <a:t> </a:t>
            </a:r>
            <a:r>
              <a:rPr lang="en-US" sz="1400" dirty="0" err="1">
                <a:solidFill>
                  <a:schemeClr val="tx1"/>
                </a:solidFill>
              </a:rPr>
              <a:t>harga</a:t>
            </a:r>
            <a:r>
              <a:rPr lang="en-US" sz="1400" dirty="0">
                <a:solidFill>
                  <a:schemeClr val="tx1"/>
                </a:solidFill>
              </a:rPr>
              <a:t> </a:t>
            </a:r>
            <a:r>
              <a:rPr lang="en-US" sz="1400" dirty="0" err="1">
                <a:solidFill>
                  <a:schemeClr val="tx1"/>
                </a:solidFill>
              </a:rPr>
              <a:t>pokok</a:t>
            </a:r>
            <a:r>
              <a:rPr lang="en-US" sz="1400" dirty="0">
                <a:solidFill>
                  <a:schemeClr val="tx1"/>
                </a:solidFill>
              </a:rPr>
              <a:t> </a:t>
            </a:r>
            <a:r>
              <a:rPr lang="en-US" sz="1400" dirty="0" err="1">
                <a:solidFill>
                  <a:schemeClr val="tx1"/>
                </a:solidFill>
              </a:rPr>
              <a:t>produk</a:t>
            </a:r>
            <a:r>
              <a:rPr lang="en-US" sz="1400" dirty="0">
                <a:solidFill>
                  <a:schemeClr val="tx1"/>
                </a:solidFill>
              </a:rPr>
              <a:t> </a:t>
            </a:r>
            <a:r>
              <a:rPr lang="en-US" sz="1400" dirty="0" err="1">
                <a:solidFill>
                  <a:schemeClr val="tx1"/>
                </a:solidFill>
              </a:rPr>
              <a:t>aktual</a:t>
            </a:r>
            <a:r>
              <a:rPr lang="en-US" sz="1400" dirty="0">
                <a:solidFill>
                  <a:schemeClr val="tx1"/>
                </a:solidFill>
              </a:rPr>
              <a:t>.</a:t>
            </a:r>
          </a:p>
          <a:p>
            <a:pPr marL="114300" indent="0">
              <a:buNone/>
            </a:pPr>
            <a:endParaRPr lang="en-US" sz="1800" dirty="0">
              <a:solidFill>
                <a:schemeClr val="tx1"/>
              </a:solidFill>
            </a:endParaRPr>
          </a:p>
        </p:txBody>
      </p:sp>
    </p:spTree>
    <p:extLst>
      <p:ext uri="{BB962C8B-B14F-4D97-AF65-F5344CB8AC3E}">
        <p14:creationId xmlns:p14="http://schemas.microsoft.com/office/powerpoint/2010/main" val="130867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A45A522-ADA7-46F5-9F9A-4FF6C7E8F14E}"/>
              </a:ext>
            </a:extLst>
          </p:cNvPr>
          <p:cNvSpPr/>
          <p:nvPr/>
        </p:nvSpPr>
        <p:spPr>
          <a:xfrm>
            <a:off x="1176315" y="1714500"/>
            <a:ext cx="7170420" cy="158496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2" name="Title 1"/>
          <p:cNvSpPr>
            <a:spLocks noGrp="1"/>
          </p:cNvSpPr>
          <p:nvPr>
            <p:ph type="ctrTitle"/>
          </p:nvPr>
        </p:nvSpPr>
        <p:spPr/>
        <p:txBody>
          <a:bodyPr/>
          <a:lstStyle/>
          <a:p>
            <a:pPr algn="ctr"/>
            <a:r>
              <a:rPr lang="en-US" dirty="0"/>
              <a:t>SARAN</a:t>
            </a:r>
          </a:p>
        </p:txBody>
      </p:sp>
      <p:sp>
        <p:nvSpPr>
          <p:cNvPr id="3" name="Subtitle 2"/>
          <p:cNvSpPr>
            <a:spLocks noGrp="1"/>
          </p:cNvSpPr>
          <p:nvPr>
            <p:ph type="subTitle" idx="1"/>
          </p:nvPr>
        </p:nvSpPr>
        <p:spPr>
          <a:xfrm>
            <a:off x="1448685" y="949800"/>
            <a:ext cx="6633300" cy="3243900"/>
          </a:xfrm>
        </p:spPr>
        <p:txBody>
          <a:bodyPr/>
          <a:lstStyle/>
          <a:p>
            <a:pPr marL="114300" indent="0">
              <a:buNone/>
            </a:pPr>
            <a:r>
              <a:rPr lang="en-US" dirty="0" err="1"/>
              <a:t>Dalam</a:t>
            </a:r>
            <a:r>
              <a:rPr lang="en-US" dirty="0"/>
              <a:t> </a:t>
            </a:r>
            <a:r>
              <a:rPr lang="en-US" dirty="0" err="1"/>
              <a:t>pembuatan</a:t>
            </a:r>
            <a:r>
              <a:rPr lang="en-US" dirty="0"/>
              <a:t> </a:t>
            </a:r>
            <a:r>
              <a:rPr lang="en-US" dirty="0" err="1"/>
              <a:t>aplikasi</a:t>
            </a:r>
            <a:r>
              <a:rPr lang="en-US" dirty="0"/>
              <a:t> </a:t>
            </a:r>
            <a:r>
              <a:rPr lang="en-US" dirty="0" err="1"/>
              <a:t>perhitungan</a:t>
            </a:r>
            <a:r>
              <a:rPr lang="en-US" dirty="0"/>
              <a:t> </a:t>
            </a:r>
            <a:r>
              <a:rPr lang="en-US" dirty="0" err="1"/>
              <a:t>harga</a:t>
            </a:r>
            <a:r>
              <a:rPr lang="en-US" dirty="0"/>
              <a:t> </a:t>
            </a:r>
            <a:r>
              <a:rPr lang="en-US" dirty="0" err="1"/>
              <a:t>pokok</a:t>
            </a:r>
            <a:r>
              <a:rPr lang="en-US" dirty="0"/>
              <a:t> </a:t>
            </a:r>
            <a:r>
              <a:rPr lang="en-US" dirty="0" err="1"/>
              <a:t>ini</a:t>
            </a:r>
            <a:r>
              <a:rPr lang="en-US" dirty="0"/>
              <a:t> </a:t>
            </a:r>
            <a:r>
              <a:rPr lang="en-US" dirty="0" err="1"/>
              <a:t>masih</a:t>
            </a:r>
            <a:r>
              <a:rPr lang="en-US" dirty="0"/>
              <a:t> </a:t>
            </a:r>
            <a:r>
              <a:rPr lang="en-US" dirty="0" err="1"/>
              <a:t>memiliki</a:t>
            </a:r>
            <a:r>
              <a:rPr lang="en-US" dirty="0"/>
              <a:t> </a:t>
            </a:r>
            <a:r>
              <a:rPr lang="en-US" dirty="0" err="1"/>
              <a:t>beberapa</a:t>
            </a:r>
            <a:r>
              <a:rPr lang="en-US" dirty="0"/>
              <a:t> </a:t>
            </a:r>
            <a:r>
              <a:rPr lang="en-US" dirty="0" err="1"/>
              <a:t>kekurangan</a:t>
            </a:r>
            <a:r>
              <a:rPr lang="en-US" dirty="0"/>
              <a:t>. Saran </a:t>
            </a:r>
            <a:r>
              <a:rPr lang="en-US" dirty="0" err="1"/>
              <a:t>untuk</a:t>
            </a:r>
            <a:r>
              <a:rPr lang="en-US" dirty="0"/>
              <a:t> </a:t>
            </a:r>
            <a:r>
              <a:rPr lang="en-US" dirty="0" err="1"/>
              <a:t>tahap</a:t>
            </a:r>
            <a:r>
              <a:rPr lang="en-US" dirty="0"/>
              <a:t> </a:t>
            </a:r>
            <a:r>
              <a:rPr lang="en-US" dirty="0" err="1"/>
              <a:t>penelitian</a:t>
            </a:r>
            <a:r>
              <a:rPr lang="en-US" dirty="0"/>
              <a:t> </a:t>
            </a:r>
            <a:r>
              <a:rPr lang="en-US" dirty="0" err="1"/>
              <a:t>berikutnya</a:t>
            </a:r>
            <a:r>
              <a:rPr lang="en-US" dirty="0"/>
              <a:t>:</a:t>
            </a:r>
          </a:p>
          <a:p>
            <a:r>
              <a:rPr lang="en-US" dirty="0" err="1"/>
              <a:t>Dapat</a:t>
            </a:r>
            <a:r>
              <a:rPr lang="en-US" dirty="0"/>
              <a:t> </a:t>
            </a:r>
            <a:r>
              <a:rPr lang="en-US" dirty="0" err="1"/>
              <a:t>dilengkapi</a:t>
            </a:r>
            <a:r>
              <a:rPr lang="en-US" dirty="0"/>
              <a:t> Application Programming Interface (API) </a:t>
            </a:r>
            <a:r>
              <a:rPr lang="en-US" dirty="0" err="1"/>
              <a:t>dikarenakan</a:t>
            </a:r>
            <a:r>
              <a:rPr lang="en-US" dirty="0"/>
              <a:t> data </a:t>
            </a:r>
            <a:r>
              <a:rPr lang="en-US" dirty="0" err="1"/>
              <a:t>aplikasi</a:t>
            </a:r>
            <a:r>
              <a:rPr lang="en-US" dirty="0"/>
              <a:t> </a:t>
            </a:r>
            <a:r>
              <a:rPr lang="en-US" dirty="0" err="1"/>
              <a:t>ini</a:t>
            </a:r>
            <a:r>
              <a:rPr lang="en-US" dirty="0"/>
              <a:t> </a:t>
            </a:r>
            <a:r>
              <a:rPr lang="en-US" dirty="0" err="1"/>
              <a:t>melibatkan</a:t>
            </a:r>
            <a:r>
              <a:rPr lang="en-US" dirty="0"/>
              <a:t> data </a:t>
            </a:r>
            <a:r>
              <a:rPr lang="en-US" dirty="0" err="1"/>
              <a:t>pesanan</a:t>
            </a:r>
            <a:r>
              <a:rPr lang="en-US" dirty="0"/>
              <a:t> dan data </a:t>
            </a:r>
            <a:r>
              <a:rPr lang="en-US" dirty="0" err="1"/>
              <a:t>historis</a:t>
            </a:r>
            <a:r>
              <a:rPr lang="en-US" dirty="0"/>
              <a:t> yang </a:t>
            </a:r>
            <a:r>
              <a:rPr lang="en-US" dirty="0" err="1"/>
              <a:t>bisa</a:t>
            </a:r>
            <a:r>
              <a:rPr lang="en-US" dirty="0"/>
              <a:t> </a:t>
            </a:r>
            <a:r>
              <a:rPr lang="en-US" dirty="0" err="1"/>
              <a:t>ada</a:t>
            </a:r>
            <a:r>
              <a:rPr lang="en-US" dirty="0"/>
              <a:t> pada </a:t>
            </a:r>
            <a:r>
              <a:rPr lang="en-US" dirty="0" err="1"/>
              <a:t>aplikasi</a:t>
            </a:r>
            <a:r>
              <a:rPr lang="en-US" dirty="0"/>
              <a:t> lain.</a:t>
            </a:r>
          </a:p>
          <a:p>
            <a:r>
              <a:rPr lang="en-US" dirty="0" err="1"/>
              <a:t>Menambahkan</a:t>
            </a:r>
            <a:r>
              <a:rPr lang="en-US" dirty="0"/>
              <a:t> </a:t>
            </a:r>
            <a:r>
              <a:rPr lang="en-US" dirty="0" err="1"/>
              <a:t>aplikasi</a:t>
            </a:r>
            <a:r>
              <a:rPr lang="en-US" dirty="0"/>
              <a:t> </a:t>
            </a:r>
            <a:r>
              <a:rPr lang="en-US" dirty="0" err="1"/>
              <a:t>versi</a:t>
            </a:r>
            <a:r>
              <a:rPr lang="en-US" dirty="0"/>
              <a:t> mobile </a:t>
            </a:r>
            <a:r>
              <a:rPr lang="en-US" dirty="0" err="1"/>
              <a:t>untuk</a:t>
            </a:r>
            <a:r>
              <a:rPr lang="en-US" dirty="0"/>
              <a:t> </a:t>
            </a:r>
            <a:r>
              <a:rPr lang="en-US" dirty="0" err="1"/>
              <a:t>pengembangan</a:t>
            </a:r>
            <a:r>
              <a:rPr lang="en-US" dirty="0"/>
              <a:t> </a:t>
            </a:r>
            <a:r>
              <a:rPr lang="en-US" dirty="0" err="1"/>
              <a:t>selanjutnya</a:t>
            </a:r>
            <a:r>
              <a:rPr lang="en-US" dirty="0"/>
              <a:t>.</a:t>
            </a:r>
          </a:p>
          <a:p>
            <a:r>
              <a:rPr lang="en-US" dirty="0" err="1"/>
              <a:t>Mengembangkan</a:t>
            </a:r>
            <a:r>
              <a:rPr lang="en-US" dirty="0"/>
              <a:t> </a:t>
            </a:r>
            <a:r>
              <a:rPr lang="en-US" dirty="0" err="1"/>
              <a:t>tampilan</a:t>
            </a:r>
            <a:r>
              <a:rPr lang="en-US" dirty="0"/>
              <a:t> UI/UX yang </a:t>
            </a:r>
            <a:r>
              <a:rPr lang="en-US" dirty="0" err="1"/>
              <a:t>dapat</a:t>
            </a:r>
            <a:r>
              <a:rPr lang="en-US" dirty="0"/>
              <a:t> </a:t>
            </a:r>
            <a:r>
              <a:rPr lang="en-US" dirty="0" err="1"/>
              <a:t>lebih</a:t>
            </a:r>
            <a:r>
              <a:rPr lang="en-US" dirty="0"/>
              <a:t> </a:t>
            </a:r>
            <a:r>
              <a:rPr lang="en-US" dirty="0" err="1"/>
              <a:t>mudah</a:t>
            </a:r>
            <a:r>
              <a:rPr lang="en-US" dirty="0"/>
              <a:t> </a:t>
            </a:r>
            <a:r>
              <a:rPr lang="en-US" dirty="0" err="1"/>
              <a:t>dipahami</a:t>
            </a:r>
            <a:r>
              <a:rPr lang="en-US" dirty="0"/>
              <a:t> oleh </a:t>
            </a:r>
            <a:r>
              <a:rPr lang="en-US" dirty="0" err="1"/>
              <a:t>pengguna</a:t>
            </a:r>
            <a:r>
              <a:rPr lang="en-US" dirty="0"/>
              <a:t>.</a:t>
            </a:r>
          </a:p>
          <a:p>
            <a:pPr marL="114300" indent="0">
              <a:buNone/>
            </a:pPr>
            <a:endParaRPr lang="en-US" dirty="0"/>
          </a:p>
        </p:txBody>
      </p:sp>
    </p:spTree>
    <p:extLst>
      <p:ext uri="{BB962C8B-B14F-4D97-AF65-F5344CB8AC3E}">
        <p14:creationId xmlns:p14="http://schemas.microsoft.com/office/powerpoint/2010/main" val="293232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2" name="Rectangle 1">
            <a:extLst>
              <a:ext uri="{FF2B5EF4-FFF2-40B4-BE49-F238E27FC236}">
                <a16:creationId xmlns:a16="http://schemas.microsoft.com/office/drawing/2014/main" id="{526A6172-DD5C-41FD-BB69-3D4DCC1BBB70}"/>
              </a:ext>
            </a:extLst>
          </p:cNvPr>
          <p:cNvSpPr/>
          <p:nvPr/>
        </p:nvSpPr>
        <p:spPr>
          <a:xfrm>
            <a:off x="1122278" y="1181100"/>
            <a:ext cx="7434982" cy="33985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462" name="Google Shape;462;p62"/>
          <p:cNvSpPr txBox="1">
            <a:spLocks noGrp="1"/>
          </p:cNvSpPr>
          <p:nvPr>
            <p:ph type="ctrTitle" idx="8"/>
          </p:nvPr>
        </p:nvSpPr>
        <p:spPr>
          <a:xfrm>
            <a:off x="1122278" y="401449"/>
            <a:ext cx="6899400" cy="3858317"/>
          </a:xfrm>
          <a:prstGeom prst="rect">
            <a:avLst/>
          </a:prstGeom>
        </p:spPr>
        <p:txBody>
          <a:bodyPr spcFirstLastPara="1" wrap="square" lIns="91425" tIns="91425" rIns="91425" bIns="91425" anchor="t" anchorCtr="0">
            <a:noAutofit/>
          </a:bodyPr>
          <a:lstStyle/>
          <a:p>
            <a:pPr lvl="0" algn="l">
              <a:buClr>
                <a:schemeClr val="dk1"/>
              </a:buClr>
              <a:buSzPts val="1100"/>
            </a:pPr>
            <a:r>
              <a:rPr lang="en" dirty="0">
                <a:solidFill>
                  <a:schemeClr val="bg1"/>
                </a:solidFill>
              </a:rPr>
              <a:t>Latar Belakang</a:t>
            </a:r>
            <a:br>
              <a:rPr lang="en" sz="1400" dirty="0">
                <a:solidFill>
                  <a:schemeClr val="tx1"/>
                </a:solidFill>
              </a:rPr>
            </a:br>
            <a:br>
              <a:rPr lang="en" sz="1400" dirty="0">
                <a:solidFill>
                  <a:schemeClr val="tx1"/>
                </a:solidFill>
              </a:rPr>
            </a:br>
            <a:r>
              <a:rPr lang="en-US" sz="1400" dirty="0" err="1">
                <a:solidFill>
                  <a:schemeClr val="bg1"/>
                </a:solidFill>
              </a:rPr>
              <a:t>Awalnya</a:t>
            </a:r>
            <a:r>
              <a:rPr lang="en-US" sz="1400" dirty="0">
                <a:solidFill>
                  <a:schemeClr val="bg1"/>
                </a:solidFill>
              </a:rPr>
              <a:t> </a:t>
            </a:r>
            <a:r>
              <a:rPr lang="en-US" sz="1400" dirty="0" err="1">
                <a:solidFill>
                  <a:schemeClr val="bg1"/>
                </a:solidFill>
              </a:rPr>
              <a:t>perusahaan</a:t>
            </a:r>
            <a:r>
              <a:rPr lang="en-US" sz="1400" dirty="0">
                <a:solidFill>
                  <a:schemeClr val="bg1"/>
                </a:solidFill>
              </a:rPr>
              <a:t> </a:t>
            </a:r>
            <a:r>
              <a:rPr lang="en-US" sz="1400" dirty="0" err="1">
                <a:solidFill>
                  <a:schemeClr val="bg1"/>
                </a:solidFill>
              </a:rPr>
              <a:t>hanya</a:t>
            </a:r>
            <a:r>
              <a:rPr lang="en-US" sz="1400" dirty="0">
                <a:solidFill>
                  <a:schemeClr val="bg1"/>
                </a:solidFill>
              </a:rPr>
              <a:t> </a:t>
            </a:r>
            <a:r>
              <a:rPr lang="en-US" sz="1400" dirty="0" err="1">
                <a:solidFill>
                  <a:schemeClr val="bg1"/>
                </a:solidFill>
              </a:rPr>
              <a:t>melakukan</a:t>
            </a:r>
            <a:r>
              <a:rPr lang="en-US" sz="1400" dirty="0">
                <a:solidFill>
                  <a:schemeClr val="bg1"/>
                </a:solidFill>
              </a:rPr>
              <a:t> proses </a:t>
            </a:r>
            <a:r>
              <a:rPr lang="en-US" sz="1400" dirty="0" err="1">
                <a:solidFill>
                  <a:schemeClr val="bg1"/>
                </a:solidFill>
              </a:rPr>
              <a:t>bubut</a:t>
            </a:r>
            <a:r>
              <a:rPr lang="en-US" sz="1400" dirty="0">
                <a:solidFill>
                  <a:schemeClr val="bg1"/>
                </a:solidFill>
              </a:rPr>
              <a:t> </a:t>
            </a:r>
            <a:r>
              <a:rPr lang="en-US" sz="1400" dirty="0" err="1">
                <a:solidFill>
                  <a:schemeClr val="bg1"/>
                </a:solidFill>
              </a:rPr>
              <a:t>tanpa</a:t>
            </a:r>
            <a:r>
              <a:rPr lang="en-US" sz="1400" dirty="0">
                <a:solidFill>
                  <a:schemeClr val="bg1"/>
                </a:solidFill>
              </a:rPr>
              <a:t> </a:t>
            </a:r>
            <a:r>
              <a:rPr lang="en-US" sz="1400" dirty="0" err="1">
                <a:solidFill>
                  <a:schemeClr val="bg1"/>
                </a:solidFill>
              </a:rPr>
              <a:t>berhubungan</a:t>
            </a:r>
            <a:r>
              <a:rPr lang="en-US" sz="1400" dirty="0">
                <a:solidFill>
                  <a:schemeClr val="bg1"/>
                </a:solidFill>
              </a:rPr>
              <a:t> </a:t>
            </a:r>
            <a:r>
              <a:rPr lang="en-US" sz="1400" dirty="0" err="1">
                <a:solidFill>
                  <a:schemeClr val="bg1"/>
                </a:solidFill>
              </a:rPr>
              <a:t>langsung</a:t>
            </a:r>
            <a:r>
              <a:rPr lang="en-US" sz="1400" dirty="0">
                <a:solidFill>
                  <a:schemeClr val="bg1"/>
                </a:solidFill>
              </a:rPr>
              <a:t> </a:t>
            </a:r>
            <a:r>
              <a:rPr lang="en-US" sz="1400" dirty="0" err="1">
                <a:solidFill>
                  <a:schemeClr val="bg1"/>
                </a:solidFill>
              </a:rPr>
              <a:t>dengan</a:t>
            </a:r>
            <a:r>
              <a:rPr lang="en-US" sz="1400" dirty="0">
                <a:solidFill>
                  <a:schemeClr val="bg1"/>
                </a:solidFill>
              </a:rPr>
              <a:t> </a:t>
            </a:r>
            <a:r>
              <a:rPr lang="en-US" sz="1400" dirty="0" err="1">
                <a:solidFill>
                  <a:schemeClr val="bg1"/>
                </a:solidFill>
              </a:rPr>
              <a:t>pelanggan</a:t>
            </a:r>
            <a:r>
              <a:rPr lang="en-US" sz="1400" dirty="0">
                <a:solidFill>
                  <a:schemeClr val="bg1"/>
                </a:solidFill>
              </a:rPr>
              <a:t>, </a:t>
            </a:r>
            <a:r>
              <a:rPr lang="en-US" sz="1400" dirty="0" err="1">
                <a:solidFill>
                  <a:schemeClr val="bg1"/>
                </a:solidFill>
              </a:rPr>
              <a:t>hingga</a:t>
            </a:r>
            <a:r>
              <a:rPr lang="en-US" sz="1400" dirty="0">
                <a:solidFill>
                  <a:schemeClr val="bg1"/>
                </a:solidFill>
              </a:rPr>
              <a:t> </a:t>
            </a:r>
            <a:r>
              <a:rPr lang="en-US" sz="1400" dirty="0" err="1">
                <a:solidFill>
                  <a:schemeClr val="bg1"/>
                </a:solidFill>
              </a:rPr>
              <a:t>saat</a:t>
            </a:r>
            <a:r>
              <a:rPr lang="en-US" sz="1400" dirty="0">
                <a:solidFill>
                  <a:schemeClr val="bg1"/>
                </a:solidFill>
              </a:rPr>
              <a:t> </a:t>
            </a:r>
            <a:r>
              <a:rPr lang="en-US" sz="1400" dirty="0" err="1">
                <a:solidFill>
                  <a:schemeClr val="bg1"/>
                </a:solidFill>
              </a:rPr>
              <a:t>ini</a:t>
            </a:r>
            <a:r>
              <a:rPr lang="en-US" sz="1400" dirty="0">
                <a:solidFill>
                  <a:schemeClr val="bg1"/>
                </a:solidFill>
              </a:rPr>
              <a:t> </a:t>
            </a:r>
            <a:r>
              <a:rPr lang="en-US" sz="1400" dirty="0" err="1">
                <a:solidFill>
                  <a:schemeClr val="bg1"/>
                </a:solidFill>
              </a:rPr>
              <a:t>telah</a:t>
            </a:r>
            <a:r>
              <a:rPr lang="en-US" sz="1400" dirty="0">
                <a:solidFill>
                  <a:schemeClr val="bg1"/>
                </a:solidFill>
              </a:rPr>
              <a:t> </a:t>
            </a:r>
            <a:r>
              <a:rPr lang="en-US" sz="1400" dirty="0" err="1">
                <a:solidFill>
                  <a:schemeClr val="bg1"/>
                </a:solidFill>
              </a:rPr>
              <a:t>memiliki</a:t>
            </a:r>
            <a:r>
              <a:rPr lang="en-US" sz="1400" dirty="0">
                <a:solidFill>
                  <a:schemeClr val="bg1"/>
                </a:solidFill>
              </a:rPr>
              <a:t> </a:t>
            </a:r>
            <a:r>
              <a:rPr lang="en-US" sz="1400" dirty="0" err="1">
                <a:solidFill>
                  <a:schemeClr val="bg1"/>
                </a:solidFill>
              </a:rPr>
              <a:t>berbagai</a:t>
            </a:r>
            <a:r>
              <a:rPr lang="en-US" sz="1400" dirty="0">
                <a:solidFill>
                  <a:schemeClr val="bg1"/>
                </a:solidFill>
              </a:rPr>
              <a:t> media </a:t>
            </a:r>
            <a:r>
              <a:rPr lang="en-US" sz="1400" dirty="0" err="1">
                <a:solidFill>
                  <a:schemeClr val="bg1"/>
                </a:solidFill>
              </a:rPr>
              <a:t>sosial</a:t>
            </a:r>
            <a:r>
              <a:rPr lang="en-US" sz="1400" dirty="0">
                <a:solidFill>
                  <a:schemeClr val="bg1"/>
                </a:solidFill>
              </a:rPr>
              <a:t> dan </a:t>
            </a:r>
            <a:r>
              <a:rPr lang="en-US" sz="1400" dirty="0" err="1">
                <a:solidFill>
                  <a:schemeClr val="bg1"/>
                </a:solidFill>
              </a:rPr>
              <a:t>websitenya</a:t>
            </a:r>
            <a:r>
              <a:rPr lang="en-US" sz="1400" dirty="0">
                <a:solidFill>
                  <a:schemeClr val="bg1"/>
                </a:solidFill>
              </a:rPr>
              <a:t> </a:t>
            </a:r>
            <a:r>
              <a:rPr lang="en-US" sz="1400" dirty="0" err="1">
                <a:solidFill>
                  <a:schemeClr val="bg1"/>
                </a:solidFill>
              </a:rPr>
              <a:t>sendiri</a:t>
            </a:r>
            <a:r>
              <a:rPr lang="en-US" sz="1400" dirty="0">
                <a:solidFill>
                  <a:schemeClr val="bg1"/>
                </a:solidFill>
              </a:rPr>
              <a:t>. Dari </a:t>
            </a:r>
            <a:r>
              <a:rPr lang="en-US" sz="1400" dirty="0" err="1">
                <a:solidFill>
                  <a:schemeClr val="bg1"/>
                </a:solidFill>
              </a:rPr>
              <a:t>hasil</a:t>
            </a:r>
            <a:r>
              <a:rPr lang="en-US" sz="1400" dirty="0">
                <a:solidFill>
                  <a:schemeClr val="bg1"/>
                </a:solidFill>
              </a:rPr>
              <a:t> </a:t>
            </a:r>
            <a:r>
              <a:rPr lang="en-US" sz="1400" dirty="0" err="1">
                <a:solidFill>
                  <a:schemeClr val="bg1"/>
                </a:solidFill>
              </a:rPr>
              <a:t>penelusuran</a:t>
            </a:r>
            <a:r>
              <a:rPr lang="en-US" sz="1400" dirty="0">
                <a:solidFill>
                  <a:schemeClr val="bg1"/>
                </a:solidFill>
              </a:rPr>
              <a:t> website </a:t>
            </a:r>
            <a:r>
              <a:rPr lang="en-US" sz="1400" dirty="0" err="1">
                <a:solidFill>
                  <a:schemeClr val="bg1"/>
                </a:solidFill>
              </a:rPr>
              <a:t>perusahaan</a:t>
            </a:r>
            <a:r>
              <a:rPr lang="en-US" sz="1400" dirty="0">
                <a:solidFill>
                  <a:schemeClr val="bg1"/>
                </a:solidFill>
              </a:rPr>
              <a:t>, </a:t>
            </a:r>
            <a:r>
              <a:rPr lang="en-US" sz="1400" dirty="0" err="1">
                <a:solidFill>
                  <a:schemeClr val="bg1"/>
                </a:solidFill>
              </a:rPr>
              <a:t>telah</a:t>
            </a:r>
            <a:r>
              <a:rPr lang="en-US" sz="1400" dirty="0">
                <a:solidFill>
                  <a:schemeClr val="bg1"/>
                </a:solidFill>
              </a:rPr>
              <a:t> </a:t>
            </a:r>
            <a:r>
              <a:rPr lang="en-US" sz="1400" dirty="0" err="1">
                <a:solidFill>
                  <a:schemeClr val="bg1"/>
                </a:solidFill>
              </a:rPr>
              <a:t>diketahui</a:t>
            </a:r>
            <a:r>
              <a:rPr lang="en-US" sz="1400" dirty="0">
                <a:solidFill>
                  <a:schemeClr val="bg1"/>
                </a:solidFill>
              </a:rPr>
              <a:t> </a:t>
            </a:r>
            <a:r>
              <a:rPr lang="en-US" sz="1400" dirty="0" err="1">
                <a:solidFill>
                  <a:schemeClr val="bg1"/>
                </a:solidFill>
              </a:rPr>
              <a:t>bahwa</a:t>
            </a:r>
            <a:r>
              <a:rPr lang="en-US" sz="1400" dirty="0">
                <a:solidFill>
                  <a:schemeClr val="bg1"/>
                </a:solidFill>
              </a:rPr>
              <a:t> </a:t>
            </a:r>
            <a:r>
              <a:rPr lang="en-US" sz="1400" dirty="0" err="1">
                <a:solidFill>
                  <a:schemeClr val="bg1"/>
                </a:solidFill>
              </a:rPr>
              <a:t>fungsi</a:t>
            </a:r>
            <a:r>
              <a:rPr lang="en-US" sz="1400" dirty="0">
                <a:solidFill>
                  <a:schemeClr val="bg1"/>
                </a:solidFill>
              </a:rPr>
              <a:t> </a:t>
            </a:r>
            <a:r>
              <a:rPr lang="en-US" sz="1400" dirty="0" err="1">
                <a:solidFill>
                  <a:schemeClr val="bg1"/>
                </a:solidFill>
              </a:rPr>
              <a:t>dari</a:t>
            </a:r>
            <a:r>
              <a:rPr lang="en-US" sz="1400" dirty="0">
                <a:solidFill>
                  <a:schemeClr val="bg1"/>
                </a:solidFill>
              </a:rPr>
              <a:t> website </a:t>
            </a:r>
            <a:r>
              <a:rPr lang="en-US" sz="1400" dirty="0" err="1">
                <a:solidFill>
                  <a:schemeClr val="bg1"/>
                </a:solidFill>
              </a:rPr>
              <a:t>perusahaan</a:t>
            </a:r>
            <a:r>
              <a:rPr lang="en-US" sz="1400" dirty="0">
                <a:solidFill>
                  <a:schemeClr val="bg1"/>
                </a:solidFill>
              </a:rPr>
              <a:t> </a:t>
            </a:r>
            <a:r>
              <a:rPr lang="en-US" sz="1400" dirty="0" err="1">
                <a:solidFill>
                  <a:schemeClr val="bg1"/>
                </a:solidFill>
              </a:rPr>
              <a:t>tersebut</a:t>
            </a:r>
            <a:r>
              <a:rPr lang="en-US" sz="1400" dirty="0">
                <a:solidFill>
                  <a:schemeClr val="bg1"/>
                </a:solidFill>
              </a:rPr>
              <a:t> </a:t>
            </a:r>
            <a:r>
              <a:rPr lang="en-US" sz="1400" dirty="0" err="1">
                <a:solidFill>
                  <a:schemeClr val="bg1"/>
                </a:solidFill>
              </a:rPr>
              <a:t>adalah</a:t>
            </a:r>
            <a:r>
              <a:rPr lang="en-US" sz="1400" dirty="0">
                <a:solidFill>
                  <a:schemeClr val="bg1"/>
                </a:solidFill>
              </a:rPr>
              <a:t> </a:t>
            </a:r>
            <a:r>
              <a:rPr lang="en-US" sz="1400" dirty="0" err="1">
                <a:solidFill>
                  <a:schemeClr val="bg1"/>
                </a:solidFill>
              </a:rPr>
              <a:t>untuk</a:t>
            </a:r>
            <a:r>
              <a:rPr lang="en-US" sz="1400" dirty="0">
                <a:solidFill>
                  <a:schemeClr val="bg1"/>
                </a:solidFill>
              </a:rPr>
              <a:t> </a:t>
            </a:r>
            <a:r>
              <a:rPr lang="en-US" sz="1400" dirty="0" err="1">
                <a:solidFill>
                  <a:schemeClr val="bg1"/>
                </a:solidFill>
              </a:rPr>
              <a:t>katalog</a:t>
            </a:r>
            <a:r>
              <a:rPr lang="en-US" sz="1400" dirty="0">
                <a:solidFill>
                  <a:schemeClr val="bg1"/>
                </a:solidFill>
              </a:rPr>
              <a:t> </a:t>
            </a:r>
            <a:r>
              <a:rPr lang="en-US" sz="1400" dirty="0" err="1">
                <a:solidFill>
                  <a:schemeClr val="bg1"/>
                </a:solidFill>
              </a:rPr>
              <a:t>produk</a:t>
            </a:r>
            <a:r>
              <a:rPr lang="en-US" sz="1400" dirty="0">
                <a:solidFill>
                  <a:schemeClr val="bg1"/>
                </a:solidFill>
              </a:rPr>
              <a:t> </a:t>
            </a:r>
            <a:r>
              <a:rPr lang="en-US" sz="1400" dirty="0" err="1">
                <a:solidFill>
                  <a:schemeClr val="bg1"/>
                </a:solidFill>
              </a:rPr>
              <a:t>perusahaan</a:t>
            </a:r>
            <a:r>
              <a:rPr lang="en-US" sz="1400" dirty="0">
                <a:solidFill>
                  <a:schemeClr val="bg1"/>
                </a:solidFill>
              </a:rPr>
              <a:t> dan </a:t>
            </a:r>
            <a:r>
              <a:rPr lang="en-US" sz="1400" dirty="0" err="1">
                <a:solidFill>
                  <a:schemeClr val="bg1"/>
                </a:solidFill>
              </a:rPr>
              <a:t>informasi</a:t>
            </a:r>
            <a:r>
              <a:rPr lang="en-US" sz="1400" dirty="0">
                <a:solidFill>
                  <a:schemeClr val="bg1"/>
                </a:solidFill>
              </a:rPr>
              <a:t> </a:t>
            </a:r>
            <a:r>
              <a:rPr lang="en-US" sz="1400" dirty="0" err="1">
                <a:solidFill>
                  <a:schemeClr val="bg1"/>
                </a:solidFill>
              </a:rPr>
              <a:t>kontak</a:t>
            </a:r>
            <a:r>
              <a:rPr lang="en-US" sz="1400" dirty="0">
                <a:solidFill>
                  <a:schemeClr val="bg1"/>
                </a:solidFill>
              </a:rPr>
              <a:t> </a:t>
            </a:r>
            <a:r>
              <a:rPr lang="en-US" sz="1400" dirty="0" err="1">
                <a:solidFill>
                  <a:schemeClr val="bg1"/>
                </a:solidFill>
              </a:rPr>
              <a:t>perusahaan</a:t>
            </a:r>
            <a:r>
              <a:rPr lang="en-US" sz="1400" dirty="0">
                <a:solidFill>
                  <a:schemeClr val="bg1"/>
                </a:solidFill>
              </a:rPr>
              <a:t>. Dari </a:t>
            </a:r>
            <a:r>
              <a:rPr lang="en-US" sz="1400" dirty="0" err="1">
                <a:solidFill>
                  <a:schemeClr val="bg1"/>
                </a:solidFill>
              </a:rPr>
              <a:t>hasil</a:t>
            </a:r>
            <a:r>
              <a:rPr lang="en-US" sz="1400" dirty="0">
                <a:solidFill>
                  <a:schemeClr val="bg1"/>
                </a:solidFill>
              </a:rPr>
              <a:t> </a:t>
            </a:r>
            <a:r>
              <a:rPr lang="en-US" sz="1400" dirty="0" err="1">
                <a:solidFill>
                  <a:schemeClr val="bg1"/>
                </a:solidFill>
              </a:rPr>
              <a:t>wawancara</a:t>
            </a:r>
            <a:r>
              <a:rPr lang="en-US" sz="1400" dirty="0">
                <a:solidFill>
                  <a:schemeClr val="bg1"/>
                </a:solidFill>
              </a:rPr>
              <a:t> </a:t>
            </a:r>
            <a:r>
              <a:rPr lang="en-US" sz="1400" dirty="0" err="1">
                <a:solidFill>
                  <a:schemeClr val="bg1"/>
                </a:solidFill>
              </a:rPr>
              <a:t>dengan</a:t>
            </a:r>
            <a:r>
              <a:rPr lang="en-US" sz="1400" dirty="0">
                <a:solidFill>
                  <a:schemeClr val="bg1"/>
                </a:solidFill>
              </a:rPr>
              <a:t> </a:t>
            </a:r>
            <a:r>
              <a:rPr lang="en-US" sz="1400" dirty="0" err="1">
                <a:solidFill>
                  <a:schemeClr val="bg1"/>
                </a:solidFill>
              </a:rPr>
              <a:t>pihak</a:t>
            </a:r>
            <a:r>
              <a:rPr lang="en-US" sz="1400" dirty="0">
                <a:solidFill>
                  <a:schemeClr val="bg1"/>
                </a:solidFill>
              </a:rPr>
              <a:t> </a:t>
            </a:r>
            <a:r>
              <a:rPr lang="en-US" sz="1400" dirty="0" err="1">
                <a:solidFill>
                  <a:schemeClr val="bg1"/>
                </a:solidFill>
              </a:rPr>
              <a:t>terkait</a:t>
            </a:r>
            <a:r>
              <a:rPr lang="en-US" sz="1400" dirty="0">
                <a:solidFill>
                  <a:schemeClr val="bg1"/>
                </a:solidFill>
              </a:rPr>
              <a:t> </a:t>
            </a:r>
            <a:r>
              <a:rPr lang="en-US" sz="1400" dirty="0" err="1">
                <a:solidFill>
                  <a:schemeClr val="bg1"/>
                </a:solidFill>
              </a:rPr>
              <a:t>telah</a:t>
            </a:r>
            <a:r>
              <a:rPr lang="en-US" sz="1400" dirty="0">
                <a:solidFill>
                  <a:schemeClr val="bg1"/>
                </a:solidFill>
              </a:rPr>
              <a:t> </a:t>
            </a:r>
            <a:r>
              <a:rPr lang="en-US" sz="1400" dirty="0" err="1">
                <a:solidFill>
                  <a:schemeClr val="bg1"/>
                </a:solidFill>
              </a:rPr>
              <a:t>diketahua</a:t>
            </a:r>
            <a:r>
              <a:rPr lang="en-US" sz="1400" dirty="0">
                <a:solidFill>
                  <a:schemeClr val="bg1"/>
                </a:solidFill>
              </a:rPr>
              <a:t> </a:t>
            </a:r>
            <a:r>
              <a:rPr lang="en-US" sz="1400" dirty="0" err="1">
                <a:solidFill>
                  <a:schemeClr val="bg1"/>
                </a:solidFill>
              </a:rPr>
              <a:t>bahwa</a:t>
            </a:r>
            <a:r>
              <a:rPr lang="en-US" sz="1400" dirty="0">
                <a:solidFill>
                  <a:schemeClr val="bg1"/>
                </a:solidFill>
              </a:rPr>
              <a:t> </a:t>
            </a:r>
            <a:r>
              <a:rPr lang="en-US" sz="1400" dirty="0" err="1">
                <a:solidFill>
                  <a:schemeClr val="bg1"/>
                </a:solidFill>
              </a:rPr>
              <a:t>perusahaan</a:t>
            </a:r>
            <a:r>
              <a:rPr lang="en-US" sz="1400" dirty="0">
                <a:solidFill>
                  <a:schemeClr val="bg1"/>
                </a:solidFill>
              </a:rPr>
              <a:t> </a:t>
            </a:r>
            <a:r>
              <a:rPr lang="en-US" sz="1400" dirty="0" err="1">
                <a:solidFill>
                  <a:schemeClr val="bg1"/>
                </a:solidFill>
              </a:rPr>
              <a:t>sengaja</a:t>
            </a:r>
            <a:r>
              <a:rPr lang="en-US" sz="1400" dirty="0">
                <a:solidFill>
                  <a:schemeClr val="bg1"/>
                </a:solidFill>
              </a:rPr>
              <a:t> </a:t>
            </a:r>
            <a:r>
              <a:rPr lang="en-US" sz="1400" dirty="0" err="1">
                <a:solidFill>
                  <a:schemeClr val="bg1"/>
                </a:solidFill>
              </a:rPr>
              <a:t>tidak</a:t>
            </a:r>
            <a:r>
              <a:rPr lang="en-US" sz="1400" dirty="0">
                <a:solidFill>
                  <a:schemeClr val="bg1"/>
                </a:solidFill>
              </a:rPr>
              <a:t> </a:t>
            </a:r>
            <a:r>
              <a:rPr lang="en-US" sz="1400" dirty="0" err="1">
                <a:solidFill>
                  <a:schemeClr val="bg1"/>
                </a:solidFill>
              </a:rPr>
              <a:t>memasukkan</a:t>
            </a:r>
            <a:r>
              <a:rPr lang="en-US" sz="1400" dirty="0">
                <a:solidFill>
                  <a:schemeClr val="bg1"/>
                </a:solidFill>
              </a:rPr>
              <a:t> </a:t>
            </a:r>
            <a:r>
              <a:rPr lang="en-US" sz="1400" dirty="0" err="1">
                <a:solidFill>
                  <a:schemeClr val="bg1"/>
                </a:solidFill>
              </a:rPr>
              <a:t>informasi</a:t>
            </a:r>
            <a:r>
              <a:rPr lang="en-US" sz="1400" dirty="0">
                <a:solidFill>
                  <a:schemeClr val="bg1"/>
                </a:solidFill>
              </a:rPr>
              <a:t> </a:t>
            </a:r>
            <a:r>
              <a:rPr lang="en-US" sz="1400" dirty="0" err="1">
                <a:solidFill>
                  <a:schemeClr val="bg1"/>
                </a:solidFill>
              </a:rPr>
              <a:t>harga</a:t>
            </a:r>
            <a:r>
              <a:rPr lang="en-US" sz="1400" dirty="0">
                <a:solidFill>
                  <a:schemeClr val="bg1"/>
                </a:solidFill>
              </a:rPr>
              <a:t> </a:t>
            </a:r>
            <a:r>
              <a:rPr lang="en-US" sz="1400" dirty="0" err="1">
                <a:solidFill>
                  <a:schemeClr val="bg1"/>
                </a:solidFill>
              </a:rPr>
              <a:t>dalam</a:t>
            </a:r>
            <a:r>
              <a:rPr lang="en-US" sz="1400" dirty="0">
                <a:solidFill>
                  <a:schemeClr val="bg1"/>
                </a:solidFill>
              </a:rPr>
              <a:t> </a:t>
            </a:r>
            <a:r>
              <a:rPr lang="en-US" sz="1400" dirty="0" err="1">
                <a:solidFill>
                  <a:schemeClr val="bg1"/>
                </a:solidFill>
              </a:rPr>
              <a:t>deskripsi</a:t>
            </a:r>
            <a:r>
              <a:rPr lang="en-US" sz="1400" dirty="0">
                <a:solidFill>
                  <a:schemeClr val="bg1"/>
                </a:solidFill>
              </a:rPr>
              <a:t> </a:t>
            </a:r>
            <a:r>
              <a:rPr lang="en-US" sz="1400" dirty="0" err="1">
                <a:solidFill>
                  <a:schemeClr val="bg1"/>
                </a:solidFill>
              </a:rPr>
              <a:t>katalog</a:t>
            </a:r>
            <a:r>
              <a:rPr lang="en-US" sz="1400" dirty="0">
                <a:solidFill>
                  <a:schemeClr val="bg1"/>
                </a:solidFill>
              </a:rPr>
              <a:t> website </a:t>
            </a:r>
            <a:r>
              <a:rPr lang="en-US" sz="1400" dirty="0" err="1">
                <a:solidFill>
                  <a:schemeClr val="bg1"/>
                </a:solidFill>
              </a:rPr>
              <a:t>tersebut</a:t>
            </a:r>
            <a:r>
              <a:rPr lang="en-US" sz="1400" dirty="0">
                <a:solidFill>
                  <a:schemeClr val="bg1"/>
                </a:solidFill>
              </a:rPr>
              <a:t> </a:t>
            </a:r>
            <a:r>
              <a:rPr lang="en-US" sz="1400" dirty="0" err="1">
                <a:solidFill>
                  <a:schemeClr val="bg1"/>
                </a:solidFill>
              </a:rPr>
              <a:t>karena</a:t>
            </a:r>
            <a:r>
              <a:rPr lang="en-US" sz="1400" dirty="0">
                <a:solidFill>
                  <a:schemeClr val="bg1"/>
                </a:solidFill>
              </a:rPr>
              <a:t> </a:t>
            </a:r>
            <a:r>
              <a:rPr lang="en-US" sz="1400" dirty="0" err="1">
                <a:solidFill>
                  <a:schemeClr val="bg1"/>
                </a:solidFill>
              </a:rPr>
              <a:t>beberapa</a:t>
            </a:r>
            <a:r>
              <a:rPr lang="en-US" sz="1400" dirty="0">
                <a:solidFill>
                  <a:schemeClr val="bg1"/>
                </a:solidFill>
              </a:rPr>
              <a:t> </a:t>
            </a:r>
            <a:r>
              <a:rPr lang="en-US" sz="1400" dirty="0" err="1">
                <a:solidFill>
                  <a:schemeClr val="bg1"/>
                </a:solidFill>
              </a:rPr>
              <a:t>alasan</a:t>
            </a:r>
            <a:r>
              <a:rPr lang="en-US" sz="1400" dirty="0">
                <a:solidFill>
                  <a:schemeClr val="bg1"/>
                </a:solidFill>
              </a:rPr>
              <a:t> </a:t>
            </a:r>
            <a:r>
              <a:rPr lang="en-US" sz="1400" dirty="0" err="1">
                <a:solidFill>
                  <a:schemeClr val="bg1"/>
                </a:solidFill>
              </a:rPr>
              <a:t>seperti</a:t>
            </a:r>
            <a:r>
              <a:rPr lang="en-US" sz="1400" dirty="0">
                <a:solidFill>
                  <a:schemeClr val="bg1"/>
                </a:solidFill>
              </a:rPr>
              <a:t> </a:t>
            </a:r>
            <a:r>
              <a:rPr lang="en-US" sz="1400" u="sng" dirty="0" err="1">
                <a:solidFill>
                  <a:schemeClr val="bg1"/>
                </a:solidFill>
              </a:rPr>
              <a:t>sering</a:t>
            </a:r>
            <a:r>
              <a:rPr lang="en-US" sz="1400" u="sng" dirty="0">
                <a:solidFill>
                  <a:schemeClr val="bg1"/>
                </a:solidFill>
              </a:rPr>
              <a:t> naik </a:t>
            </a:r>
            <a:r>
              <a:rPr lang="en-US" sz="1400" u="sng" dirty="0" err="1">
                <a:solidFill>
                  <a:schemeClr val="bg1"/>
                </a:solidFill>
              </a:rPr>
              <a:t>turunya</a:t>
            </a:r>
            <a:r>
              <a:rPr lang="en-US" sz="1400" u="sng" dirty="0">
                <a:solidFill>
                  <a:schemeClr val="bg1"/>
                </a:solidFill>
              </a:rPr>
              <a:t> </a:t>
            </a:r>
            <a:r>
              <a:rPr lang="en-US" sz="1400" u="sng" dirty="0" err="1">
                <a:solidFill>
                  <a:schemeClr val="bg1"/>
                </a:solidFill>
              </a:rPr>
              <a:t>harga</a:t>
            </a:r>
            <a:r>
              <a:rPr lang="en-US" sz="1400" u="sng" dirty="0">
                <a:solidFill>
                  <a:schemeClr val="bg1"/>
                </a:solidFill>
              </a:rPr>
              <a:t> pasar </a:t>
            </a:r>
            <a:r>
              <a:rPr lang="en-US" sz="1400" u="sng" dirty="0" err="1">
                <a:solidFill>
                  <a:schemeClr val="bg1"/>
                </a:solidFill>
              </a:rPr>
              <a:t>setiap</a:t>
            </a:r>
            <a:r>
              <a:rPr lang="en-US" sz="1400" u="sng" dirty="0">
                <a:solidFill>
                  <a:schemeClr val="bg1"/>
                </a:solidFill>
              </a:rPr>
              <a:t> </a:t>
            </a:r>
            <a:r>
              <a:rPr lang="en-US" sz="1400" u="sng" dirty="0" err="1">
                <a:solidFill>
                  <a:schemeClr val="bg1"/>
                </a:solidFill>
              </a:rPr>
              <a:t>produk</a:t>
            </a:r>
            <a:r>
              <a:rPr lang="en-US" sz="1400" u="sng" dirty="0">
                <a:solidFill>
                  <a:schemeClr val="bg1"/>
                </a:solidFill>
              </a:rPr>
              <a:t>, </a:t>
            </a:r>
            <a:r>
              <a:rPr lang="en-US" sz="1400" u="sng" dirty="0" err="1">
                <a:solidFill>
                  <a:schemeClr val="bg1"/>
                </a:solidFill>
              </a:rPr>
              <a:t>kecenderungan</a:t>
            </a:r>
            <a:r>
              <a:rPr lang="en-US" sz="1400" u="sng" dirty="0">
                <a:solidFill>
                  <a:schemeClr val="bg1"/>
                </a:solidFill>
              </a:rPr>
              <a:t> </a:t>
            </a:r>
            <a:r>
              <a:rPr lang="en-US" sz="1400" u="sng" dirty="0" err="1">
                <a:solidFill>
                  <a:schemeClr val="bg1"/>
                </a:solidFill>
              </a:rPr>
              <a:t>pelanggan</a:t>
            </a:r>
            <a:r>
              <a:rPr lang="en-US" sz="1400" u="sng" dirty="0">
                <a:solidFill>
                  <a:schemeClr val="bg1"/>
                </a:solidFill>
              </a:rPr>
              <a:t> </a:t>
            </a:r>
            <a:r>
              <a:rPr lang="en-US" sz="1400" u="sng" dirty="0" err="1">
                <a:solidFill>
                  <a:schemeClr val="bg1"/>
                </a:solidFill>
              </a:rPr>
              <a:t>untuk</a:t>
            </a:r>
            <a:r>
              <a:rPr lang="en-US" sz="1400" u="sng" dirty="0">
                <a:solidFill>
                  <a:schemeClr val="bg1"/>
                </a:solidFill>
              </a:rPr>
              <a:t> </a:t>
            </a:r>
            <a:r>
              <a:rPr lang="en-US" sz="1400" u="sng" dirty="0" err="1">
                <a:solidFill>
                  <a:schemeClr val="bg1"/>
                </a:solidFill>
              </a:rPr>
              <a:t>membeli</a:t>
            </a:r>
            <a:r>
              <a:rPr lang="en-US" sz="1400" u="sng" dirty="0">
                <a:solidFill>
                  <a:schemeClr val="bg1"/>
                </a:solidFill>
              </a:rPr>
              <a:t> </a:t>
            </a:r>
            <a:r>
              <a:rPr lang="en-US" sz="1400" u="sng" dirty="0" err="1">
                <a:solidFill>
                  <a:schemeClr val="bg1"/>
                </a:solidFill>
              </a:rPr>
              <a:t>produk</a:t>
            </a:r>
            <a:r>
              <a:rPr lang="en-US" sz="1400" u="sng" dirty="0">
                <a:solidFill>
                  <a:schemeClr val="bg1"/>
                </a:solidFill>
              </a:rPr>
              <a:t> </a:t>
            </a:r>
            <a:r>
              <a:rPr lang="en-US" sz="1400" u="sng" dirty="0" err="1">
                <a:solidFill>
                  <a:schemeClr val="bg1"/>
                </a:solidFill>
              </a:rPr>
              <a:t>diluar</a:t>
            </a:r>
            <a:r>
              <a:rPr lang="en-US" sz="1400" u="sng" dirty="0">
                <a:solidFill>
                  <a:schemeClr val="bg1"/>
                </a:solidFill>
              </a:rPr>
              <a:t> </a:t>
            </a:r>
            <a:r>
              <a:rPr lang="en-US" sz="1400" u="sng" dirty="0" err="1">
                <a:solidFill>
                  <a:schemeClr val="bg1"/>
                </a:solidFill>
              </a:rPr>
              <a:t>ukuran</a:t>
            </a:r>
            <a:r>
              <a:rPr lang="en-US" sz="1400" u="sng" dirty="0">
                <a:solidFill>
                  <a:schemeClr val="bg1"/>
                </a:solidFill>
              </a:rPr>
              <a:t> </a:t>
            </a:r>
            <a:r>
              <a:rPr lang="en-US" sz="1400" u="sng" dirty="0" err="1">
                <a:solidFill>
                  <a:schemeClr val="bg1"/>
                </a:solidFill>
              </a:rPr>
              <a:t>standar</a:t>
            </a:r>
            <a:r>
              <a:rPr lang="en-US" sz="1400" u="sng" dirty="0">
                <a:solidFill>
                  <a:schemeClr val="bg1"/>
                </a:solidFill>
              </a:rPr>
              <a:t> dan </a:t>
            </a:r>
            <a:r>
              <a:rPr lang="en-US" sz="1400" u="sng" dirty="0" err="1">
                <a:solidFill>
                  <a:schemeClr val="bg1"/>
                </a:solidFill>
              </a:rPr>
              <a:t>jenis</a:t>
            </a:r>
            <a:r>
              <a:rPr lang="en-US" sz="1400" u="sng" dirty="0">
                <a:solidFill>
                  <a:schemeClr val="bg1"/>
                </a:solidFill>
              </a:rPr>
              <a:t> </a:t>
            </a:r>
            <a:r>
              <a:rPr lang="en-US" sz="1400" u="sng" dirty="0" err="1">
                <a:solidFill>
                  <a:schemeClr val="bg1"/>
                </a:solidFill>
              </a:rPr>
              <a:t>produk</a:t>
            </a:r>
            <a:r>
              <a:rPr lang="en-US" sz="1400" u="sng" dirty="0">
                <a:solidFill>
                  <a:schemeClr val="bg1"/>
                </a:solidFill>
              </a:rPr>
              <a:t> yang </a:t>
            </a:r>
            <a:r>
              <a:rPr lang="en-US" sz="1400" u="sng" dirty="0" err="1">
                <a:solidFill>
                  <a:schemeClr val="bg1"/>
                </a:solidFill>
              </a:rPr>
              <a:t>sangat</a:t>
            </a:r>
            <a:r>
              <a:rPr lang="en-US" sz="1400" u="sng" dirty="0">
                <a:solidFill>
                  <a:schemeClr val="bg1"/>
                </a:solidFill>
              </a:rPr>
              <a:t> </a:t>
            </a:r>
            <a:r>
              <a:rPr lang="en-US" sz="1400" u="sng" dirty="0" err="1">
                <a:solidFill>
                  <a:schemeClr val="bg1"/>
                </a:solidFill>
              </a:rPr>
              <a:t>banyak</a:t>
            </a:r>
            <a:r>
              <a:rPr lang="en-US" sz="1400" u="sng" dirty="0">
                <a:solidFill>
                  <a:schemeClr val="bg1"/>
                </a:solidFill>
              </a:rPr>
              <a:t> </a:t>
            </a:r>
            <a:r>
              <a:rPr lang="en-US" sz="1400" u="sng" dirty="0" err="1">
                <a:solidFill>
                  <a:schemeClr val="bg1"/>
                </a:solidFill>
              </a:rPr>
              <a:t>dalam</a:t>
            </a:r>
            <a:r>
              <a:rPr lang="en-US" sz="1400" u="sng" dirty="0">
                <a:solidFill>
                  <a:schemeClr val="bg1"/>
                </a:solidFill>
              </a:rPr>
              <a:t> </a:t>
            </a:r>
            <a:r>
              <a:rPr lang="en-US" sz="1400" u="sng" dirty="0" err="1">
                <a:solidFill>
                  <a:schemeClr val="bg1"/>
                </a:solidFill>
              </a:rPr>
              <a:t>katalog</a:t>
            </a:r>
            <a:r>
              <a:rPr lang="en-US" sz="1400" dirty="0">
                <a:solidFill>
                  <a:schemeClr val="bg1"/>
                </a:solidFill>
              </a:rPr>
              <a:t>. </a:t>
            </a:r>
            <a:r>
              <a:rPr lang="en-US" sz="1400" dirty="0" err="1">
                <a:solidFill>
                  <a:schemeClr val="bg1"/>
                </a:solidFill>
              </a:rPr>
              <a:t>Saat</a:t>
            </a:r>
            <a:r>
              <a:rPr lang="en-US" sz="1400" dirty="0">
                <a:solidFill>
                  <a:schemeClr val="bg1"/>
                </a:solidFill>
              </a:rPr>
              <a:t> </a:t>
            </a:r>
            <a:r>
              <a:rPr lang="en-US" sz="1400" dirty="0" err="1">
                <a:solidFill>
                  <a:schemeClr val="bg1"/>
                </a:solidFill>
              </a:rPr>
              <a:t>ini</a:t>
            </a:r>
            <a:r>
              <a:rPr lang="en-US" sz="1400" dirty="0">
                <a:solidFill>
                  <a:schemeClr val="bg1"/>
                </a:solidFill>
              </a:rPr>
              <a:t> CV </a:t>
            </a:r>
            <a:r>
              <a:rPr lang="en-US" sz="1400" dirty="0" err="1">
                <a:solidFill>
                  <a:schemeClr val="bg1"/>
                </a:solidFill>
              </a:rPr>
              <a:t>Wira</a:t>
            </a:r>
            <a:r>
              <a:rPr lang="en-US" sz="1400" dirty="0">
                <a:solidFill>
                  <a:schemeClr val="bg1"/>
                </a:solidFill>
              </a:rPr>
              <a:t> </a:t>
            </a:r>
            <a:r>
              <a:rPr lang="en-US" sz="1400" dirty="0" err="1">
                <a:solidFill>
                  <a:schemeClr val="bg1"/>
                </a:solidFill>
              </a:rPr>
              <a:t>Djadi</a:t>
            </a:r>
            <a:r>
              <a:rPr lang="en-US" sz="1400" dirty="0">
                <a:solidFill>
                  <a:schemeClr val="bg1"/>
                </a:solidFill>
              </a:rPr>
              <a:t> </a:t>
            </a:r>
            <a:r>
              <a:rPr lang="en-US" sz="1400" dirty="0" err="1">
                <a:solidFill>
                  <a:schemeClr val="bg1"/>
                </a:solidFill>
              </a:rPr>
              <a:t>Naturalstone</a:t>
            </a:r>
            <a:r>
              <a:rPr lang="en-US" sz="1400" dirty="0">
                <a:solidFill>
                  <a:schemeClr val="bg1"/>
                </a:solidFill>
              </a:rPr>
              <a:t> </a:t>
            </a:r>
            <a:r>
              <a:rPr lang="en-US" sz="1400" dirty="0" err="1">
                <a:solidFill>
                  <a:schemeClr val="bg1"/>
                </a:solidFill>
              </a:rPr>
              <a:t>menentukan</a:t>
            </a:r>
            <a:r>
              <a:rPr lang="en-US" sz="1400" dirty="0">
                <a:solidFill>
                  <a:schemeClr val="bg1"/>
                </a:solidFill>
              </a:rPr>
              <a:t> </a:t>
            </a:r>
            <a:r>
              <a:rPr lang="en-US" sz="1400" dirty="0" err="1">
                <a:solidFill>
                  <a:schemeClr val="bg1"/>
                </a:solidFill>
              </a:rPr>
              <a:t>harga</a:t>
            </a:r>
            <a:r>
              <a:rPr lang="en-US" sz="1400" dirty="0">
                <a:solidFill>
                  <a:schemeClr val="bg1"/>
                </a:solidFill>
              </a:rPr>
              <a:t> </a:t>
            </a:r>
            <a:r>
              <a:rPr lang="en-US" sz="1400" dirty="0" err="1">
                <a:solidFill>
                  <a:schemeClr val="bg1"/>
                </a:solidFill>
              </a:rPr>
              <a:t>jual</a:t>
            </a:r>
            <a:r>
              <a:rPr lang="en-US" sz="1400" dirty="0">
                <a:solidFill>
                  <a:schemeClr val="bg1"/>
                </a:solidFill>
              </a:rPr>
              <a:t> </a:t>
            </a:r>
            <a:r>
              <a:rPr lang="en-US" sz="1400" dirty="0" err="1">
                <a:solidFill>
                  <a:schemeClr val="bg1"/>
                </a:solidFill>
              </a:rPr>
              <a:t>produknya</a:t>
            </a:r>
            <a:r>
              <a:rPr lang="en-US" sz="1400" dirty="0">
                <a:solidFill>
                  <a:schemeClr val="bg1"/>
                </a:solidFill>
              </a:rPr>
              <a:t> </a:t>
            </a:r>
            <a:r>
              <a:rPr lang="en-US" sz="1400" dirty="0" err="1">
                <a:solidFill>
                  <a:schemeClr val="bg1"/>
                </a:solidFill>
              </a:rPr>
              <a:t>dengan</a:t>
            </a:r>
            <a:r>
              <a:rPr lang="en-US" sz="1400" dirty="0">
                <a:solidFill>
                  <a:schemeClr val="bg1"/>
                </a:solidFill>
              </a:rPr>
              <a:t> </a:t>
            </a:r>
            <a:r>
              <a:rPr lang="en-US" sz="1400" dirty="0" err="1">
                <a:solidFill>
                  <a:schemeClr val="bg1"/>
                </a:solidFill>
              </a:rPr>
              <a:t>menghitung</a:t>
            </a:r>
            <a:r>
              <a:rPr lang="en-US" sz="1400" dirty="0">
                <a:solidFill>
                  <a:schemeClr val="bg1"/>
                </a:solidFill>
              </a:rPr>
              <a:t> </a:t>
            </a:r>
            <a:r>
              <a:rPr lang="en-US" sz="1400" u="sng" dirty="0" err="1">
                <a:solidFill>
                  <a:schemeClr val="bg1"/>
                </a:solidFill>
              </a:rPr>
              <a:t>biaya</a:t>
            </a:r>
            <a:r>
              <a:rPr lang="en-US" sz="1400" u="sng" dirty="0">
                <a:solidFill>
                  <a:schemeClr val="bg1"/>
                </a:solidFill>
              </a:rPr>
              <a:t> </a:t>
            </a:r>
            <a:r>
              <a:rPr lang="en-US" sz="1400" u="sng" dirty="0" err="1">
                <a:solidFill>
                  <a:schemeClr val="bg1"/>
                </a:solidFill>
              </a:rPr>
              <a:t>bahan</a:t>
            </a:r>
            <a:r>
              <a:rPr lang="en-US" sz="1400" u="sng" dirty="0">
                <a:solidFill>
                  <a:schemeClr val="bg1"/>
                </a:solidFill>
              </a:rPr>
              <a:t> </a:t>
            </a:r>
            <a:r>
              <a:rPr lang="en-US" sz="1400" u="sng" dirty="0" err="1">
                <a:solidFill>
                  <a:schemeClr val="bg1"/>
                </a:solidFill>
              </a:rPr>
              <a:t>baku</a:t>
            </a:r>
            <a:r>
              <a:rPr lang="en-US" sz="1400" u="sng" dirty="0">
                <a:solidFill>
                  <a:schemeClr val="bg1"/>
                </a:solidFill>
              </a:rPr>
              <a:t>, </a:t>
            </a:r>
            <a:r>
              <a:rPr lang="en-US" sz="1400" u="sng" dirty="0" err="1">
                <a:solidFill>
                  <a:schemeClr val="bg1"/>
                </a:solidFill>
              </a:rPr>
              <a:t>biaya</a:t>
            </a:r>
            <a:r>
              <a:rPr lang="en-US" sz="1400" u="sng" dirty="0">
                <a:solidFill>
                  <a:schemeClr val="bg1"/>
                </a:solidFill>
              </a:rPr>
              <a:t> </a:t>
            </a:r>
            <a:r>
              <a:rPr lang="en-US" sz="1400" u="sng" dirty="0" err="1">
                <a:solidFill>
                  <a:schemeClr val="bg1"/>
                </a:solidFill>
              </a:rPr>
              <a:t>tenaga</a:t>
            </a:r>
            <a:r>
              <a:rPr lang="en-US" sz="1400" u="sng" dirty="0">
                <a:solidFill>
                  <a:schemeClr val="bg1"/>
                </a:solidFill>
              </a:rPr>
              <a:t> </a:t>
            </a:r>
            <a:r>
              <a:rPr lang="en-US" sz="1400" u="sng" dirty="0" err="1">
                <a:solidFill>
                  <a:schemeClr val="bg1"/>
                </a:solidFill>
              </a:rPr>
              <a:t>kerja</a:t>
            </a:r>
            <a:r>
              <a:rPr lang="en-US" sz="1400" u="sng" dirty="0">
                <a:solidFill>
                  <a:schemeClr val="bg1"/>
                </a:solidFill>
              </a:rPr>
              <a:t> </a:t>
            </a:r>
            <a:r>
              <a:rPr lang="en-US" sz="1400" u="sng" dirty="0" err="1">
                <a:solidFill>
                  <a:schemeClr val="bg1"/>
                </a:solidFill>
              </a:rPr>
              <a:t>langsung</a:t>
            </a:r>
            <a:r>
              <a:rPr lang="en-US" sz="1400" u="sng" dirty="0">
                <a:solidFill>
                  <a:schemeClr val="bg1"/>
                </a:solidFill>
              </a:rPr>
              <a:t> dan </a:t>
            </a:r>
            <a:r>
              <a:rPr lang="en-US" sz="1400" u="sng" dirty="0" err="1">
                <a:solidFill>
                  <a:schemeClr val="bg1"/>
                </a:solidFill>
              </a:rPr>
              <a:t>laba</a:t>
            </a:r>
            <a:r>
              <a:rPr lang="en-US" sz="1400" u="sng" dirty="0">
                <a:solidFill>
                  <a:schemeClr val="bg1"/>
                </a:solidFill>
              </a:rPr>
              <a:t> yang </a:t>
            </a:r>
            <a:r>
              <a:rPr lang="en-US" sz="1400" u="sng" dirty="0" err="1">
                <a:solidFill>
                  <a:schemeClr val="bg1"/>
                </a:solidFill>
              </a:rPr>
              <a:t>diinginkan</a:t>
            </a:r>
            <a:r>
              <a:rPr lang="en-US" sz="1400" u="sng" dirty="0">
                <a:solidFill>
                  <a:schemeClr val="bg1"/>
                </a:solidFill>
              </a:rPr>
              <a:t> </a:t>
            </a:r>
            <a:r>
              <a:rPr lang="en-US" sz="1400" u="sng" dirty="0" err="1">
                <a:solidFill>
                  <a:schemeClr val="bg1"/>
                </a:solidFill>
              </a:rPr>
              <a:t>belum</a:t>
            </a:r>
            <a:r>
              <a:rPr lang="en-US" sz="1400" u="sng" dirty="0">
                <a:solidFill>
                  <a:schemeClr val="bg1"/>
                </a:solidFill>
              </a:rPr>
              <a:t> </a:t>
            </a:r>
            <a:r>
              <a:rPr lang="en-US" sz="1400" u="sng" dirty="0" err="1">
                <a:solidFill>
                  <a:schemeClr val="bg1"/>
                </a:solidFill>
              </a:rPr>
              <a:t>termasuk</a:t>
            </a:r>
            <a:r>
              <a:rPr lang="en-US" sz="1400" u="sng" dirty="0">
                <a:solidFill>
                  <a:schemeClr val="bg1"/>
                </a:solidFill>
              </a:rPr>
              <a:t> </a:t>
            </a:r>
            <a:r>
              <a:rPr lang="en-US" sz="1400" u="sng" dirty="0" err="1">
                <a:solidFill>
                  <a:schemeClr val="bg1"/>
                </a:solidFill>
              </a:rPr>
              <a:t>biaya</a:t>
            </a:r>
            <a:r>
              <a:rPr lang="en-US" sz="1400" u="sng" dirty="0">
                <a:solidFill>
                  <a:schemeClr val="bg1"/>
                </a:solidFill>
              </a:rPr>
              <a:t> yang </a:t>
            </a:r>
            <a:r>
              <a:rPr lang="en-US" sz="1400" u="sng" dirty="0" err="1">
                <a:solidFill>
                  <a:schemeClr val="bg1"/>
                </a:solidFill>
              </a:rPr>
              <a:t>lainya</a:t>
            </a:r>
            <a:r>
              <a:rPr lang="en-US" sz="1400" u="sng" dirty="0">
                <a:solidFill>
                  <a:schemeClr val="bg1"/>
                </a:solidFill>
              </a:rPr>
              <a:t> </a:t>
            </a:r>
            <a:r>
              <a:rPr lang="en-US" sz="1400" u="sng" dirty="0" err="1">
                <a:solidFill>
                  <a:schemeClr val="bg1"/>
                </a:solidFill>
              </a:rPr>
              <a:t>seperti</a:t>
            </a:r>
            <a:r>
              <a:rPr lang="en-US" sz="1400" u="sng" dirty="0">
                <a:solidFill>
                  <a:schemeClr val="bg1"/>
                </a:solidFill>
              </a:rPr>
              <a:t> </a:t>
            </a:r>
            <a:r>
              <a:rPr lang="en-US" sz="1400" u="sng" dirty="0" err="1">
                <a:solidFill>
                  <a:schemeClr val="bg1"/>
                </a:solidFill>
              </a:rPr>
              <a:t>biaya</a:t>
            </a:r>
            <a:r>
              <a:rPr lang="en-US" sz="1400" u="sng" dirty="0">
                <a:solidFill>
                  <a:schemeClr val="bg1"/>
                </a:solidFill>
              </a:rPr>
              <a:t> overhead </a:t>
            </a:r>
            <a:r>
              <a:rPr lang="en-US" sz="1400" u="sng" dirty="0" err="1">
                <a:solidFill>
                  <a:schemeClr val="bg1"/>
                </a:solidFill>
              </a:rPr>
              <a:t>tetap</a:t>
            </a:r>
            <a:r>
              <a:rPr lang="en-US" sz="1400" u="sng" dirty="0">
                <a:solidFill>
                  <a:schemeClr val="bg1"/>
                </a:solidFill>
              </a:rPr>
              <a:t> dan </a:t>
            </a:r>
            <a:r>
              <a:rPr lang="en-US" sz="1400" u="sng" dirty="0" err="1">
                <a:solidFill>
                  <a:schemeClr val="bg1"/>
                </a:solidFill>
              </a:rPr>
              <a:t>variabel</a:t>
            </a:r>
            <a:r>
              <a:rPr lang="en-US" sz="1400" dirty="0">
                <a:solidFill>
                  <a:schemeClr val="bg1"/>
                </a:solidFill>
              </a:rPr>
              <a:t> </a:t>
            </a:r>
            <a:r>
              <a:rPr lang="en-US" sz="1400" dirty="0" err="1">
                <a:solidFill>
                  <a:schemeClr val="bg1"/>
                </a:solidFill>
              </a:rPr>
              <a:t>sehingga</a:t>
            </a:r>
            <a:r>
              <a:rPr lang="en-US" sz="1400" dirty="0">
                <a:solidFill>
                  <a:schemeClr val="bg1"/>
                </a:solidFill>
              </a:rPr>
              <a:t> </a:t>
            </a:r>
            <a:r>
              <a:rPr lang="en-US" sz="1400" dirty="0" err="1">
                <a:solidFill>
                  <a:schemeClr val="bg1"/>
                </a:solidFill>
              </a:rPr>
              <a:t>biaya</a:t>
            </a:r>
            <a:r>
              <a:rPr lang="en-US" sz="1400" dirty="0">
                <a:solidFill>
                  <a:schemeClr val="bg1"/>
                </a:solidFill>
              </a:rPr>
              <a:t> yang </a:t>
            </a:r>
            <a:r>
              <a:rPr lang="en-US" sz="1400" dirty="0" err="1">
                <a:solidFill>
                  <a:schemeClr val="bg1"/>
                </a:solidFill>
              </a:rPr>
              <a:t>dikeluarkan</a:t>
            </a:r>
            <a:r>
              <a:rPr lang="en-US" sz="1400" dirty="0">
                <a:solidFill>
                  <a:schemeClr val="bg1"/>
                </a:solidFill>
              </a:rPr>
              <a:t> </a:t>
            </a:r>
            <a:r>
              <a:rPr lang="en-US" sz="1400" dirty="0" err="1">
                <a:solidFill>
                  <a:schemeClr val="bg1"/>
                </a:solidFill>
              </a:rPr>
              <a:t>untuk</a:t>
            </a:r>
            <a:r>
              <a:rPr lang="en-US" sz="1400" dirty="0">
                <a:solidFill>
                  <a:schemeClr val="bg1"/>
                </a:solidFill>
              </a:rPr>
              <a:t> </a:t>
            </a:r>
            <a:r>
              <a:rPr lang="en-US" sz="1400" dirty="0" err="1">
                <a:solidFill>
                  <a:schemeClr val="bg1"/>
                </a:solidFill>
              </a:rPr>
              <a:t>produksi</a:t>
            </a:r>
            <a:r>
              <a:rPr lang="en-US" sz="1400" dirty="0">
                <a:solidFill>
                  <a:schemeClr val="bg1"/>
                </a:solidFill>
              </a:rPr>
              <a:t> </a:t>
            </a:r>
            <a:r>
              <a:rPr lang="en-US" sz="1400" dirty="0" err="1">
                <a:solidFill>
                  <a:schemeClr val="bg1"/>
                </a:solidFill>
              </a:rPr>
              <a:t>menjadi</a:t>
            </a:r>
            <a:r>
              <a:rPr lang="en-US" sz="1400" dirty="0">
                <a:solidFill>
                  <a:schemeClr val="bg1"/>
                </a:solidFill>
              </a:rPr>
              <a:t> </a:t>
            </a:r>
            <a:r>
              <a:rPr lang="en-US" sz="1400" dirty="0" err="1">
                <a:solidFill>
                  <a:schemeClr val="bg1"/>
                </a:solidFill>
              </a:rPr>
              <a:t>terlihat</a:t>
            </a:r>
            <a:r>
              <a:rPr lang="en-US" sz="1400" dirty="0">
                <a:solidFill>
                  <a:schemeClr val="bg1"/>
                </a:solidFill>
              </a:rPr>
              <a:t> </a:t>
            </a:r>
            <a:r>
              <a:rPr lang="en-US" sz="1400" dirty="0" err="1">
                <a:solidFill>
                  <a:schemeClr val="bg1"/>
                </a:solidFill>
              </a:rPr>
              <a:t>lebih</a:t>
            </a:r>
            <a:r>
              <a:rPr lang="en-US" sz="1400" dirty="0">
                <a:solidFill>
                  <a:schemeClr val="bg1"/>
                </a:solidFill>
              </a:rPr>
              <a:t> </a:t>
            </a:r>
            <a:r>
              <a:rPr lang="en-US" sz="1400" dirty="0" err="1">
                <a:solidFill>
                  <a:schemeClr val="bg1"/>
                </a:solidFill>
              </a:rPr>
              <a:t>kecil</a:t>
            </a:r>
            <a:r>
              <a:rPr lang="en-US" sz="1400" dirty="0">
                <a:solidFill>
                  <a:schemeClr val="bg1"/>
                </a:solidFill>
              </a:rPr>
              <a:t> </a:t>
            </a:r>
            <a:r>
              <a:rPr lang="en-US" sz="1400" dirty="0" err="1">
                <a:solidFill>
                  <a:schemeClr val="bg1"/>
                </a:solidFill>
              </a:rPr>
              <a:t>daripada</a:t>
            </a:r>
            <a:r>
              <a:rPr lang="en-US" sz="1400" dirty="0">
                <a:solidFill>
                  <a:schemeClr val="bg1"/>
                </a:solidFill>
              </a:rPr>
              <a:t> </a:t>
            </a:r>
            <a:r>
              <a:rPr lang="en-US" sz="1400" dirty="0" err="1">
                <a:solidFill>
                  <a:schemeClr val="bg1"/>
                </a:solidFill>
              </a:rPr>
              <a:t>biaya</a:t>
            </a:r>
            <a:r>
              <a:rPr lang="en-US" sz="1400" dirty="0">
                <a:solidFill>
                  <a:schemeClr val="bg1"/>
                </a:solidFill>
              </a:rPr>
              <a:t> yang </a:t>
            </a:r>
            <a:r>
              <a:rPr lang="en-US" sz="1400" dirty="0" err="1">
                <a:solidFill>
                  <a:schemeClr val="bg1"/>
                </a:solidFill>
              </a:rPr>
              <a:t>dikeluarkan</a:t>
            </a:r>
            <a:r>
              <a:rPr lang="en-US" sz="1400" dirty="0">
                <a:solidFill>
                  <a:schemeClr val="bg1"/>
                </a:solidFill>
              </a:rPr>
              <a:t> </a:t>
            </a:r>
            <a:r>
              <a:rPr lang="en-US" sz="1400" dirty="0" err="1">
                <a:solidFill>
                  <a:schemeClr val="bg1"/>
                </a:solidFill>
              </a:rPr>
              <a:t>sebenarnya</a:t>
            </a:r>
            <a:r>
              <a:rPr lang="en-US" sz="1400" dirty="0">
                <a:solidFill>
                  <a:schemeClr val="bg1"/>
                </a:solidFill>
              </a:rPr>
              <a:t>. Perusahaan juga </a:t>
            </a:r>
            <a:r>
              <a:rPr lang="en-US" sz="1400" dirty="0" err="1">
                <a:solidFill>
                  <a:schemeClr val="bg1"/>
                </a:solidFill>
              </a:rPr>
              <a:t>belum</a:t>
            </a:r>
            <a:r>
              <a:rPr lang="en-US" sz="1400" dirty="0">
                <a:solidFill>
                  <a:schemeClr val="bg1"/>
                </a:solidFill>
              </a:rPr>
              <a:t> </a:t>
            </a:r>
            <a:r>
              <a:rPr lang="en-US" sz="1400" dirty="0" err="1">
                <a:solidFill>
                  <a:schemeClr val="bg1"/>
                </a:solidFill>
              </a:rPr>
              <a:t>sesuai</a:t>
            </a:r>
            <a:r>
              <a:rPr lang="en-US" sz="1400" dirty="0">
                <a:solidFill>
                  <a:schemeClr val="bg1"/>
                </a:solidFill>
              </a:rPr>
              <a:t> </a:t>
            </a:r>
            <a:r>
              <a:rPr lang="en-US" sz="1400" dirty="0" err="1">
                <a:solidFill>
                  <a:schemeClr val="bg1"/>
                </a:solidFill>
              </a:rPr>
              <a:t>dalam</a:t>
            </a:r>
            <a:r>
              <a:rPr lang="en-US" sz="1400" dirty="0">
                <a:solidFill>
                  <a:schemeClr val="bg1"/>
                </a:solidFill>
              </a:rPr>
              <a:t> </a:t>
            </a:r>
            <a:r>
              <a:rPr lang="en-US" sz="1400" dirty="0" err="1">
                <a:solidFill>
                  <a:schemeClr val="bg1"/>
                </a:solidFill>
              </a:rPr>
              <a:t>menentukan</a:t>
            </a:r>
            <a:r>
              <a:rPr lang="en-US" sz="1400" dirty="0">
                <a:solidFill>
                  <a:schemeClr val="bg1"/>
                </a:solidFill>
              </a:rPr>
              <a:t> </a:t>
            </a:r>
            <a:r>
              <a:rPr lang="en-US" sz="1400" dirty="0" err="1">
                <a:solidFill>
                  <a:schemeClr val="bg1"/>
                </a:solidFill>
              </a:rPr>
              <a:t>harga</a:t>
            </a:r>
            <a:r>
              <a:rPr lang="en-US" sz="1400" dirty="0">
                <a:solidFill>
                  <a:schemeClr val="bg1"/>
                </a:solidFill>
              </a:rPr>
              <a:t> </a:t>
            </a:r>
            <a:r>
              <a:rPr lang="en-US" sz="1400" dirty="0" err="1">
                <a:solidFill>
                  <a:schemeClr val="bg1"/>
                </a:solidFill>
              </a:rPr>
              <a:t>jual</a:t>
            </a:r>
            <a:r>
              <a:rPr lang="en-US" sz="1400" dirty="0">
                <a:solidFill>
                  <a:schemeClr val="bg1"/>
                </a:solidFill>
              </a:rPr>
              <a:t> </a:t>
            </a:r>
            <a:r>
              <a:rPr lang="en-US" sz="1400" dirty="0" err="1">
                <a:solidFill>
                  <a:schemeClr val="bg1"/>
                </a:solidFill>
              </a:rPr>
              <a:t>produk</a:t>
            </a:r>
            <a:r>
              <a:rPr lang="en-US" sz="1400" dirty="0">
                <a:solidFill>
                  <a:schemeClr val="bg1"/>
                </a:solidFill>
              </a:rPr>
              <a:t> custom </a:t>
            </a:r>
            <a:r>
              <a:rPr lang="en-US" sz="1400" dirty="0" err="1">
                <a:solidFill>
                  <a:schemeClr val="bg1"/>
                </a:solidFill>
              </a:rPr>
              <a:t>dimana</a:t>
            </a:r>
            <a:r>
              <a:rPr lang="en-US" sz="1400" dirty="0">
                <a:solidFill>
                  <a:schemeClr val="bg1"/>
                </a:solidFill>
              </a:rPr>
              <a:t> </a:t>
            </a:r>
            <a:r>
              <a:rPr lang="en-US" sz="1400" dirty="0" err="1">
                <a:solidFill>
                  <a:schemeClr val="bg1"/>
                </a:solidFill>
              </a:rPr>
              <a:t>sesuai</a:t>
            </a:r>
            <a:r>
              <a:rPr lang="en-US" sz="1400" dirty="0">
                <a:solidFill>
                  <a:schemeClr val="bg1"/>
                </a:solidFill>
              </a:rPr>
              <a:t> </a:t>
            </a:r>
            <a:r>
              <a:rPr lang="en-US" sz="1400" dirty="0" err="1">
                <a:solidFill>
                  <a:schemeClr val="bg1"/>
                </a:solidFill>
              </a:rPr>
              <a:t>dengan</a:t>
            </a:r>
            <a:r>
              <a:rPr lang="en-US" sz="1400" dirty="0">
                <a:solidFill>
                  <a:schemeClr val="bg1"/>
                </a:solidFill>
              </a:rPr>
              <a:t> </a:t>
            </a:r>
            <a:r>
              <a:rPr lang="en-US" sz="1400" dirty="0" err="1">
                <a:solidFill>
                  <a:schemeClr val="bg1"/>
                </a:solidFill>
              </a:rPr>
              <a:t>kesepakatan</a:t>
            </a:r>
            <a:r>
              <a:rPr lang="en-US" sz="1400" dirty="0">
                <a:solidFill>
                  <a:schemeClr val="bg1"/>
                </a:solidFill>
              </a:rPr>
              <a:t> </a:t>
            </a:r>
            <a:r>
              <a:rPr lang="en-US" sz="1400" dirty="0" err="1">
                <a:solidFill>
                  <a:schemeClr val="bg1"/>
                </a:solidFill>
              </a:rPr>
              <a:t>perusahaan</a:t>
            </a:r>
            <a:r>
              <a:rPr lang="en-US" sz="1400" dirty="0">
                <a:solidFill>
                  <a:schemeClr val="bg1"/>
                </a:solidFill>
              </a:rPr>
              <a:t> </a:t>
            </a:r>
            <a:r>
              <a:rPr lang="en-US" sz="1400" dirty="0" err="1">
                <a:solidFill>
                  <a:schemeClr val="bg1"/>
                </a:solidFill>
              </a:rPr>
              <a:t>bahwa</a:t>
            </a:r>
            <a:r>
              <a:rPr lang="en-US" sz="1400" dirty="0">
                <a:solidFill>
                  <a:schemeClr val="bg1"/>
                </a:solidFill>
              </a:rPr>
              <a:t> </a:t>
            </a:r>
            <a:r>
              <a:rPr lang="en-US" sz="1400" u="sng" dirty="0" err="1">
                <a:solidFill>
                  <a:schemeClr val="bg1"/>
                </a:solidFill>
              </a:rPr>
              <a:t>harga</a:t>
            </a:r>
            <a:r>
              <a:rPr lang="en-US" sz="1400" u="sng" dirty="0">
                <a:solidFill>
                  <a:schemeClr val="bg1"/>
                </a:solidFill>
              </a:rPr>
              <a:t> </a:t>
            </a:r>
            <a:r>
              <a:rPr lang="en-US" sz="1400" u="sng" dirty="0" err="1">
                <a:solidFill>
                  <a:schemeClr val="bg1"/>
                </a:solidFill>
              </a:rPr>
              <a:t>jual</a:t>
            </a:r>
            <a:r>
              <a:rPr lang="en-US" sz="1400" u="sng" dirty="0">
                <a:solidFill>
                  <a:schemeClr val="bg1"/>
                </a:solidFill>
              </a:rPr>
              <a:t> </a:t>
            </a:r>
            <a:r>
              <a:rPr lang="en-US" sz="1400" u="sng" dirty="0" err="1">
                <a:solidFill>
                  <a:schemeClr val="bg1"/>
                </a:solidFill>
              </a:rPr>
              <a:t>produk</a:t>
            </a:r>
            <a:r>
              <a:rPr lang="en-US" sz="1400" u="sng" dirty="0">
                <a:solidFill>
                  <a:schemeClr val="bg1"/>
                </a:solidFill>
              </a:rPr>
              <a:t> </a:t>
            </a:r>
            <a:r>
              <a:rPr lang="en-US" sz="1400" u="sng" dirty="0" err="1">
                <a:solidFill>
                  <a:schemeClr val="bg1"/>
                </a:solidFill>
              </a:rPr>
              <a:t>adalah</a:t>
            </a:r>
            <a:r>
              <a:rPr lang="en-US" sz="1400" u="sng" dirty="0">
                <a:solidFill>
                  <a:schemeClr val="bg1"/>
                </a:solidFill>
              </a:rPr>
              <a:t> 50% </a:t>
            </a:r>
            <a:r>
              <a:rPr lang="en-US" sz="1400" u="sng" dirty="0" err="1">
                <a:solidFill>
                  <a:schemeClr val="bg1"/>
                </a:solidFill>
              </a:rPr>
              <a:t>dari</a:t>
            </a:r>
            <a:r>
              <a:rPr lang="en-US" sz="1400" u="sng" dirty="0">
                <a:solidFill>
                  <a:schemeClr val="bg1"/>
                </a:solidFill>
              </a:rPr>
              <a:t> </a:t>
            </a:r>
            <a:r>
              <a:rPr lang="en-US" sz="1400" u="sng" dirty="0" err="1">
                <a:solidFill>
                  <a:schemeClr val="bg1"/>
                </a:solidFill>
              </a:rPr>
              <a:t>harga</a:t>
            </a:r>
            <a:r>
              <a:rPr lang="en-US" sz="1400" u="sng" dirty="0">
                <a:solidFill>
                  <a:schemeClr val="bg1"/>
                </a:solidFill>
              </a:rPr>
              <a:t> </a:t>
            </a:r>
            <a:r>
              <a:rPr lang="en-US" sz="1400" u="sng" dirty="0" err="1">
                <a:solidFill>
                  <a:schemeClr val="bg1"/>
                </a:solidFill>
              </a:rPr>
              <a:t>pokok</a:t>
            </a:r>
            <a:r>
              <a:rPr lang="en-US" sz="1400" u="sng" dirty="0">
                <a:solidFill>
                  <a:schemeClr val="bg1"/>
                </a:solidFill>
              </a:rPr>
              <a:t> </a:t>
            </a:r>
            <a:r>
              <a:rPr lang="en-US" sz="1400" u="sng" dirty="0" err="1">
                <a:solidFill>
                  <a:schemeClr val="bg1"/>
                </a:solidFill>
              </a:rPr>
              <a:t>produk</a:t>
            </a:r>
            <a:r>
              <a:rPr lang="en-US" sz="1400" u="sng" dirty="0">
                <a:solidFill>
                  <a:schemeClr val="bg1"/>
                </a:solidFill>
              </a:rPr>
              <a:t>.</a:t>
            </a:r>
            <a:r>
              <a:rPr lang="en-US" sz="1400" dirty="0">
                <a:solidFill>
                  <a:schemeClr val="bg1"/>
                </a:solidFill>
              </a:rPr>
              <a:t> </a:t>
            </a:r>
            <a:r>
              <a:rPr lang="en-US" sz="1400" dirty="0" err="1">
                <a:solidFill>
                  <a:schemeClr val="bg1"/>
                </a:solidFill>
              </a:rPr>
              <a:t>Kurang</a:t>
            </a:r>
            <a:r>
              <a:rPr lang="en-US" sz="1400" dirty="0">
                <a:solidFill>
                  <a:schemeClr val="bg1"/>
                </a:solidFill>
              </a:rPr>
              <a:t> </a:t>
            </a:r>
            <a:r>
              <a:rPr lang="en-US" sz="1400" dirty="0" err="1">
                <a:solidFill>
                  <a:schemeClr val="bg1"/>
                </a:solidFill>
              </a:rPr>
              <a:t>tepatnya</a:t>
            </a:r>
            <a:r>
              <a:rPr lang="en-US" sz="1400" dirty="0">
                <a:solidFill>
                  <a:schemeClr val="bg1"/>
                </a:solidFill>
              </a:rPr>
              <a:t> </a:t>
            </a:r>
            <a:r>
              <a:rPr lang="en-US" sz="1400" dirty="0" err="1">
                <a:solidFill>
                  <a:schemeClr val="bg1"/>
                </a:solidFill>
              </a:rPr>
              <a:t>perhitungan</a:t>
            </a:r>
            <a:r>
              <a:rPr lang="en-US" sz="1400" dirty="0">
                <a:solidFill>
                  <a:schemeClr val="bg1"/>
                </a:solidFill>
              </a:rPr>
              <a:t> </a:t>
            </a:r>
            <a:r>
              <a:rPr lang="en-US" sz="1400" dirty="0" err="1">
                <a:solidFill>
                  <a:schemeClr val="bg1"/>
                </a:solidFill>
              </a:rPr>
              <a:t>harga</a:t>
            </a:r>
            <a:r>
              <a:rPr lang="en-US" sz="1400" dirty="0">
                <a:solidFill>
                  <a:schemeClr val="bg1"/>
                </a:solidFill>
              </a:rPr>
              <a:t> </a:t>
            </a:r>
            <a:r>
              <a:rPr lang="en-US" sz="1400" dirty="0" err="1">
                <a:solidFill>
                  <a:schemeClr val="bg1"/>
                </a:solidFill>
              </a:rPr>
              <a:t>pokok</a:t>
            </a:r>
            <a:r>
              <a:rPr lang="en-US" sz="1400" dirty="0">
                <a:solidFill>
                  <a:schemeClr val="bg1"/>
                </a:solidFill>
              </a:rPr>
              <a:t> </a:t>
            </a:r>
            <a:r>
              <a:rPr lang="en-US" sz="1400" dirty="0" err="1">
                <a:solidFill>
                  <a:schemeClr val="bg1"/>
                </a:solidFill>
              </a:rPr>
              <a:t>produk</a:t>
            </a:r>
            <a:r>
              <a:rPr lang="en-US" sz="1400" dirty="0">
                <a:solidFill>
                  <a:schemeClr val="bg1"/>
                </a:solidFill>
              </a:rPr>
              <a:t> </a:t>
            </a:r>
            <a:r>
              <a:rPr lang="en-US" sz="1400" dirty="0" err="1">
                <a:solidFill>
                  <a:schemeClr val="bg1"/>
                </a:solidFill>
              </a:rPr>
              <a:t>akan</a:t>
            </a:r>
            <a:r>
              <a:rPr lang="en-US" sz="1400" dirty="0">
                <a:solidFill>
                  <a:schemeClr val="bg1"/>
                </a:solidFill>
              </a:rPr>
              <a:t> </a:t>
            </a:r>
            <a:r>
              <a:rPr lang="en-US" sz="1400" dirty="0" err="1">
                <a:solidFill>
                  <a:schemeClr val="bg1"/>
                </a:solidFill>
              </a:rPr>
              <a:t>berdampak</a:t>
            </a:r>
            <a:r>
              <a:rPr lang="en-US" sz="1400" dirty="0">
                <a:solidFill>
                  <a:schemeClr val="bg1"/>
                </a:solidFill>
              </a:rPr>
              <a:t> pada </a:t>
            </a:r>
            <a:r>
              <a:rPr lang="en-US" sz="1400" dirty="0" err="1">
                <a:solidFill>
                  <a:schemeClr val="bg1"/>
                </a:solidFill>
              </a:rPr>
              <a:t>kurang</a:t>
            </a:r>
            <a:r>
              <a:rPr lang="en-US" sz="1400" dirty="0">
                <a:solidFill>
                  <a:schemeClr val="bg1"/>
                </a:solidFill>
              </a:rPr>
              <a:t> </a:t>
            </a:r>
            <a:r>
              <a:rPr lang="en-US" sz="1400" dirty="0" err="1">
                <a:solidFill>
                  <a:schemeClr val="bg1"/>
                </a:solidFill>
              </a:rPr>
              <a:t>tepatnya</a:t>
            </a:r>
            <a:r>
              <a:rPr lang="en-US" sz="1400" dirty="0">
                <a:solidFill>
                  <a:schemeClr val="bg1"/>
                </a:solidFill>
              </a:rPr>
              <a:t> </a:t>
            </a:r>
            <a:r>
              <a:rPr lang="en-US" sz="1400" dirty="0" err="1">
                <a:solidFill>
                  <a:schemeClr val="bg1"/>
                </a:solidFill>
              </a:rPr>
              <a:t>dalam</a:t>
            </a:r>
            <a:r>
              <a:rPr lang="en-US" sz="1400" dirty="0">
                <a:solidFill>
                  <a:schemeClr val="bg1"/>
                </a:solidFill>
              </a:rPr>
              <a:t> </a:t>
            </a:r>
            <a:r>
              <a:rPr lang="en-US" sz="1400" dirty="0" err="1">
                <a:solidFill>
                  <a:schemeClr val="bg1"/>
                </a:solidFill>
              </a:rPr>
              <a:t>penetapan</a:t>
            </a:r>
            <a:r>
              <a:rPr lang="en-US" sz="1400" dirty="0">
                <a:solidFill>
                  <a:schemeClr val="bg1"/>
                </a:solidFill>
              </a:rPr>
              <a:t> </a:t>
            </a:r>
            <a:r>
              <a:rPr lang="en-US" sz="1400" dirty="0" err="1">
                <a:solidFill>
                  <a:schemeClr val="bg1"/>
                </a:solidFill>
              </a:rPr>
              <a:t>harga</a:t>
            </a:r>
            <a:r>
              <a:rPr lang="en-US" sz="1400" dirty="0">
                <a:solidFill>
                  <a:schemeClr val="bg1"/>
                </a:solidFill>
              </a:rPr>
              <a:t> </a:t>
            </a:r>
            <a:r>
              <a:rPr lang="en-US" sz="1400" dirty="0" err="1">
                <a:solidFill>
                  <a:schemeClr val="bg1"/>
                </a:solidFill>
              </a:rPr>
              <a:t>jual</a:t>
            </a:r>
            <a:r>
              <a:rPr lang="en-US" sz="1400" dirty="0">
                <a:solidFill>
                  <a:schemeClr val="bg1"/>
                </a:solidFill>
              </a:rPr>
              <a:t> </a:t>
            </a:r>
            <a:r>
              <a:rPr lang="en-US" sz="1400" dirty="0" err="1">
                <a:solidFill>
                  <a:schemeClr val="bg1"/>
                </a:solidFill>
              </a:rPr>
              <a:t>barang</a:t>
            </a:r>
            <a:r>
              <a:rPr lang="en-US" sz="1400" dirty="0">
                <a:solidFill>
                  <a:schemeClr val="bg1"/>
                </a:solidFill>
              </a:rPr>
              <a:t>.</a:t>
            </a:r>
            <a:endParaRPr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62"/>
                                        </p:tgtEl>
                                        <p:attrNameLst>
                                          <p:attrName>style.visibility</p:attrName>
                                        </p:attrNameLst>
                                      </p:cBhvr>
                                      <p:to>
                                        <p:strVal val="visible"/>
                                      </p:to>
                                    </p:set>
                                    <p:anim calcmode="lin" valueType="num">
                                      <p:cBhvr additive="base">
                                        <p:cTn id="7" dur="1000"/>
                                        <p:tgtEl>
                                          <p:spTgt spid="4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0A032FA-0854-4387-B9B3-55779A1A02DD}"/>
              </a:ext>
            </a:extLst>
          </p:cNvPr>
          <p:cNvSpPr/>
          <p:nvPr/>
        </p:nvSpPr>
        <p:spPr>
          <a:xfrm>
            <a:off x="1122362" y="1155700"/>
            <a:ext cx="6899275" cy="352425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ID" dirty="0" err="1"/>
              <a:t>Permasalahan</a:t>
            </a:r>
            <a:r>
              <a:rPr lang="en-ID" dirty="0"/>
              <a:t> yang </a:t>
            </a:r>
            <a:r>
              <a:rPr lang="en-ID" dirty="0" err="1"/>
              <a:t>dialami</a:t>
            </a:r>
            <a:r>
              <a:rPr lang="en-ID" dirty="0"/>
              <a:t> </a:t>
            </a:r>
            <a:r>
              <a:rPr lang="en-ID" dirty="0" err="1"/>
              <a:t>saat</a:t>
            </a:r>
            <a:r>
              <a:rPr lang="en-ID" dirty="0"/>
              <a:t> </a:t>
            </a:r>
            <a:r>
              <a:rPr lang="en-ID" dirty="0" err="1"/>
              <a:t>ini</a:t>
            </a:r>
            <a:r>
              <a:rPr lang="en-ID" dirty="0"/>
              <a:t> :</a:t>
            </a:r>
          </a:p>
          <a:p>
            <a:pPr marL="342900" indent="-342900">
              <a:buFont typeface="+mj-lt"/>
              <a:buAutoNum type="arabicPeriod"/>
            </a:pPr>
            <a:r>
              <a:rPr lang="en-ID" dirty="0" err="1"/>
              <a:t>Tidak</a:t>
            </a:r>
            <a:r>
              <a:rPr lang="en-ID" dirty="0"/>
              <a:t> </a:t>
            </a:r>
            <a:r>
              <a:rPr lang="en-ID" dirty="0" err="1"/>
              <a:t>tepatnya</a:t>
            </a:r>
            <a:r>
              <a:rPr lang="en-ID" dirty="0"/>
              <a:t> </a:t>
            </a:r>
            <a:r>
              <a:rPr lang="en-ID" dirty="0" err="1"/>
              <a:t>perhitungan</a:t>
            </a:r>
            <a:r>
              <a:rPr lang="en-ID" dirty="0"/>
              <a:t> </a:t>
            </a:r>
            <a:r>
              <a:rPr lang="en-ID" dirty="0" err="1"/>
              <a:t>harga</a:t>
            </a:r>
            <a:r>
              <a:rPr lang="en-ID" dirty="0"/>
              <a:t> </a:t>
            </a:r>
            <a:r>
              <a:rPr lang="en-ID" dirty="0" err="1"/>
              <a:t>pokok</a:t>
            </a:r>
            <a:r>
              <a:rPr lang="en-ID" dirty="0"/>
              <a:t> </a:t>
            </a:r>
            <a:r>
              <a:rPr lang="en-ID" dirty="0" err="1"/>
              <a:t>produk</a:t>
            </a:r>
            <a:r>
              <a:rPr lang="en-ID" dirty="0"/>
              <a:t> yang </a:t>
            </a:r>
            <a:r>
              <a:rPr lang="en-ID" dirty="0" err="1"/>
              <a:t>menyebabkan</a:t>
            </a:r>
            <a:r>
              <a:rPr lang="en-ID" dirty="0"/>
              <a:t> </a:t>
            </a:r>
            <a:r>
              <a:rPr lang="en-ID" dirty="0" err="1"/>
              <a:t>biaya</a:t>
            </a:r>
            <a:r>
              <a:rPr lang="en-ID" dirty="0"/>
              <a:t> yang </a:t>
            </a:r>
            <a:r>
              <a:rPr lang="en-ID" dirty="0" err="1"/>
              <a:t>dikeluarkan</a:t>
            </a:r>
            <a:r>
              <a:rPr lang="en-ID" dirty="0"/>
              <a:t> </a:t>
            </a:r>
            <a:r>
              <a:rPr lang="en-ID" dirty="0" err="1"/>
              <a:t>untuk</a:t>
            </a:r>
            <a:r>
              <a:rPr lang="en-ID" dirty="0"/>
              <a:t> </a:t>
            </a:r>
            <a:r>
              <a:rPr lang="en-ID" dirty="0" err="1"/>
              <a:t>produksi</a:t>
            </a:r>
            <a:r>
              <a:rPr lang="en-ID" dirty="0"/>
              <a:t> </a:t>
            </a:r>
            <a:r>
              <a:rPr lang="en-ID" dirty="0" err="1"/>
              <a:t>menjadi</a:t>
            </a:r>
            <a:r>
              <a:rPr lang="en-ID" dirty="0"/>
              <a:t> </a:t>
            </a:r>
            <a:r>
              <a:rPr lang="en-ID" dirty="0" err="1"/>
              <a:t>terlihat</a:t>
            </a:r>
            <a:r>
              <a:rPr lang="en-ID" dirty="0"/>
              <a:t> </a:t>
            </a:r>
            <a:r>
              <a:rPr lang="en-ID" dirty="0" err="1"/>
              <a:t>lebih</a:t>
            </a:r>
            <a:r>
              <a:rPr lang="en-ID" dirty="0"/>
              <a:t> </a:t>
            </a:r>
            <a:r>
              <a:rPr lang="en-ID" dirty="0" err="1"/>
              <a:t>kecil</a:t>
            </a:r>
            <a:r>
              <a:rPr lang="en-ID" dirty="0"/>
              <a:t> </a:t>
            </a:r>
            <a:r>
              <a:rPr lang="en-ID" dirty="0" err="1"/>
              <a:t>daripada</a:t>
            </a:r>
            <a:r>
              <a:rPr lang="en-ID" dirty="0"/>
              <a:t> </a:t>
            </a:r>
            <a:r>
              <a:rPr lang="en-ID" dirty="0" err="1"/>
              <a:t>biaya</a:t>
            </a:r>
            <a:r>
              <a:rPr lang="en-ID" dirty="0"/>
              <a:t> yang </a:t>
            </a:r>
            <a:r>
              <a:rPr lang="en-ID" dirty="0" err="1"/>
              <a:t>dikeluarkan</a:t>
            </a:r>
            <a:r>
              <a:rPr lang="en-ID" dirty="0"/>
              <a:t> </a:t>
            </a:r>
            <a:r>
              <a:rPr lang="en-ID" dirty="0" err="1"/>
              <a:t>sebenarnya</a:t>
            </a:r>
            <a:r>
              <a:rPr lang="en-ID" dirty="0"/>
              <a:t>.</a:t>
            </a:r>
          </a:p>
          <a:p>
            <a:pPr marL="342900" indent="-342900">
              <a:buFont typeface="+mj-lt"/>
              <a:buAutoNum type="arabicPeriod"/>
            </a:pPr>
            <a:r>
              <a:rPr lang="en-ID" dirty="0" err="1"/>
              <a:t>Harga</a:t>
            </a:r>
            <a:r>
              <a:rPr lang="en-ID" dirty="0"/>
              <a:t> </a:t>
            </a:r>
            <a:r>
              <a:rPr lang="en-ID" dirty="0" err="1"/>
              <a:t>jual</a:t>
            </a:r>
            <a:r>
              <a:rPr lang="en-ID" dirty="0"/>
              <a:t> </a:t>
            </a:r>
            <a:r>
              <a:rPr lang="en-ID" dirty="0" err="1"/>
              <a:t>produk</a:t>
            </a:r>
            <a:r>
              <a:rPr lang="en-ID" dirty="0"/>
              <a:t> custom yang </a:t>
            </a:r>
            <a:r>
              <a:rPr lang="en-ID" dirty="0" err="1"/>
              <a:t>telah</a:t>
            </a:r>
            <a:r>
              <a:rPr lang="en-ID" dirty="0"/>
              <a:t> </a:t>
            </a:r>
            <a:r>
              <a:rPr lang="en-ID" dirty="0" err="1"/>
              <a:t>telah</a:t>
            </a:r>
            <a:r>
              <a:rPr lang="en-ID" dirty="0"/>
              <a:t> </a:t>
            </a:r>
            <a:r>
              <a:rPr lang="en-ID" dirty="0" err="1"/>
              <a:t>disepakati</a:t>
            </a:r>
            <a:r>
              <a:rPr lang="en-ID" dirty="0"/>
              <a:t> </a:t>
            </a:r>
            <a:r>
              <a:rPr lang="en-ID" dirty="0" err="1"/>
              <a:t>perusahaan</a:t>
            </a:r>
            <a:r>
              <a:rPr lang="en-ID" dirty="0"/>
              <a:t> </a:t>
            </a:r>
            <a:r>
              <a:rPr lang="en-ID" dirty="0" err="1"/>
              <a:t>setidaknya</a:t>
            </a:r>
            <a:r>
              <a:rPr lang="en-ID" dirty="0"/>
              <a:t> </a:t>
            </a:r>
            <a:r>
              <a:rPr lang="en-ID" dirty="0" err="1"/>
              <a:t>memiliki</a:t>
            </a:r>
            <a:r>
              <a:rPr lang="en-ID" dirty="0"/>
              <a:t> </a:t>
            </a:r>
            <a:r>
              <a:rPr lang="en-ID" dirty="0" err="1"/>
              <a:t>laba</a:t>
            </a:r>
            <a:r>
              <a:rPr lang="en-ID" dirty="0"/>
              <a:t> </a:t>
            </a:r>
            <a:r>
              <a:rPr lang="en-ID" dirty="0" err="1"/>
              <a:t>sebesar</a:t>
            </a:r>
            <a:r>
              <a:rPr lang="en-ID" dirty="0"/>
              <a:t> 50% </a:t>
            </a:r>
            <a:r>
              <a:rPr lang="en-ID" dirty="0" err="1"/>
              <a:t>dari</a:t>
            </a:r>
            <a:r>
              <a:rPr lang="en-ID" dirty="0"/>
              <a:t> </a:t>
            </a:r>
            <a:r>
              <a:rPr lang="en-ID" dirty="0" err="1"/>
              <a:t>harga</a:t>
            </a:r>
            <a:r>
              <a:rPr lang="en-ID" dirty="0"/>
              <a:t> </a:t>
            </a:r>
            <a:r>
              <a:rPr lang="en-ID" dirty="0" err="1"/>
              <a:t>pokok</a:t>
            </a:r>
            <a:r>
              <a:rPr lang="en-ID" dirty="0"/>
              <a:t> </a:t>
            </a:r>
            <a:r>
              <a:rPr lang="en-ID" dirty="0" err="1"/>
              <a:t>produk</a:t>
            </a:r>
            <a:r>
              <a:rPr lang="en-ID" dirty="0"/>
              <a:t>.</a:t>
            </a:r>
          </a:p>
          <a:p>
            <a:pPr marL="342900" indent="-342900">
              <a:buFont typeface="+mj-lt"/>
              <a:buAutoNum type="arabicPeriod"/>
            </a:pPr>
            <a:r>
              <a:rPr lang="en-ID" dirty="0" err="1"/>
              <a:t>Belum</a:t>
            </a:r>
            <a:r>
              <a:rPr lang="en-ID" dirty="0"/>
              <a:t> </a:t>
            </a:r>
            <a:r>
              <a:rPr lang="en-ID" dirty="0" err="1"/>
              <a:t>pernah</a:t>
            </a:r>
            <a:r>
              <a:rPr lang="en-ID" dirty="0"/>
              <a:t> </a:t>
            </a:r>
            <a:r>
              <a:rPr lang="en-ID" dirty="0" err="1"/>
              <a:t>membuat</a:t>
            </a:r>
            <a:r>
              <a:rPr lang="en-ID" dirty="0"/>
              <a:t> </a:t>
            </a:r>
            <a:r>
              <a:rPr lang="en-ID" dirty="0" err="1"/>
              <a:t>laporan</a:t>
            </a:r>
            <a:r>
              <a:rPr lang="en-ID" dirty="0"/>
              <a:t> </a:t>
            </a:r>
            <a:r>
              <a:rPr lang="en-ID" dirty="0" err="1"/>
              <a:t>evaluasi</a:t>
            </a:r>
            <a:r>
              <a:rPr lang="en-ID" dirty="0"/>
              <a:t> </a:t>
            </a:r>
            <a:r>
              <a:rPr lang="en-ID" dirty="0" err="1"/>
              <a:t>harga</a:t>
            </a:r>
            <a:r>
              <a:rPr lang="en-ID" dirty="0"/>
              <a:t> </a:t>
            </a:r>
            <a:r>
              <a:rPr lang="en-ID" dirty="0" err="1"/>
              <a:t>pokok</a:t>
            </a:r>
            <a:r>
              <a:rPr lang="en-ID" dirty="0"/>
              <a:t> </a:t>
            </a:r>
            <a:r>
              <a:rPr lang="en-ID" dirty="0" err="1"/>
              <a:t>produk</a:t>
            </a:r>
            <a:endParaRPr lang="en-ID" dirty="0"/>
          </a:p>
          <a:p>
            <a:endParaRPr lang="en-ID" dirty="0"/>
          </a:p>
          <a:p>
            <a:r>
              <a:rPr lang="en-ID" dirty="0" err="1"/>
              <a:t>Solusi</a:t>
            </a:r>
            <a:r>
              <a:rPr lang="en-ID" dirty="0"/>
              <a:t> : </a:t>
            </a:r>
          </a:p>
          <a:p>
            <a:r>
              <a:rPr lang="en-ID" dirty="0" err="1"/>
              <a:t>membuat</a:t>
            </a:r>
            <a:r>
              <a:rPr lang="en-ID" dirty="0"/>
              <a:t> </a:t>
            </a:r>
            <a:r>
              <a:rPr lang="en-ID" dirty="0" err="1"/>
              <a:t>aplikasi</a:t>
            </a:r>
            <a:r>
              <a:rPr lang="en-ID" dirty="0"/>
              <a:t> </a:t>
            </a:r>
            <a:r>
              <a:rPr lang="en-ID" dirty="0" err="1"/>
              <a:t>perhitungan</a:t>
            </a:r>
            <a:r>
              <a:rPr lang="en-ID" dirty="0"/>
              <a:t> </a:t>
            </a:r>
            <a:r>
              <a:rPr lang="en-ID" dirty="0" err="1"/>
              <a:t>harga</a:t>
            </a:r>
            <a:r>
              <a:rPr lang="en-ID" dirty="0"/>
              <a:t> </a:t>
            </a:r>
            <a:r>
              <a:rPr lang="en-ID" dirty="0" err="1"/>
              <a:t>pokok</a:t>
            </a:r>
            <a:r>
              <a:rPr lang="en-ID" dirty="0"/>
              <a:t> </a:t>
            </a:r>
            <a:r>
              <a:rPr lang="en-ID" dirty="0" err="1"/>
              <a:t>produk</a:t>
            </a:r>
            <a:r>
              <a:rPr lang="en-ID" dirty="0"/>
              <a:t> </a:t>
            </a:r>
            <a:r>
              <a:rPr lang="en-ID" dirty="0" err="1"/>
              <a:t>standar</a:t>
            </a:r>
            <a:r>
              <a:rPr lang="en-ID" dirty="0"/>
              <a:t> </a:t>
            </a:r>
            <a:r>
              <a:rPr lang="en-ID" dirty="0" err="1"/>
              <a:t>untuk</a:t>
            </a:r>
            <a:r>
              <a:rPr lang="en-ID" dirty="0"/>
              <a:t> </a:t>
            </a:r>
            <a:r>
              <a:rPr lang="en-ID" dirty="0" err="1"/>
              <a:t>menentukan</a:t>
            </a:r>
            <a:r>
              <a:rPr lang="en-ID" dirty="0"/>
              <a:t> </a:t>
            </a:r>
            <a:r>
              <a:rPr lang="en-ID" dirty="0" err="1"/>
              <a:t>harga</a:t>
            </a:r>
            <a:r>
              <a:rPr lang="en-ID" dirty="0"/>
              <a:t> </a:t>
            </a:r>
            <a:r>
              <a:rPr lang="en-ID" dirty="0" err="1"/>
              <a:t>jual</a:t>
            </a:r>
            <a:r>
              <a:rPr lang="en-ID" dirty="0"/>
              <a:t> </a:t>
            </a:r>
            <a:r>
              <a:rPr lang="en-ID" dirty="0" err="1"/>
              <a:t>produk</a:t>
            </a:r>
            <a:r>
              <a:rPr lang="en-ID" dirty="0"/>
              <a:t> custom yang </a:t>
            </a:r>
            <a:r>
              <a:rPr lang="en-ID" dirty="0" err="1"/>
              <a:t>nantinya</a:t>
            </a:r>
            <a:r>
              <a:rPr lang="en-ID" dirty="0"/>
              <a:t> </a:t>
            </a:r>
            <a:r>
              <a:rPr lang="en-ID" dirty="0" err="1"/>
              <a:t>akan</a:t>
            </a:r>
            <a:r>
              <a:rPr lang="en-ID" dirty="0"/>
              <a:t> </a:t>
            </a:r>
            <a:r>
              <a:rPr lang="en-ID" dirty="0" err="1"/>
              <a:t>digunakan</a:t>
            </a:r>
            <a:r>
              <a:rPr lang="en-ID" dirty="0"/>
              <a:t> </a:t>
            </a:r>
            <a:r>
              <a:rPr lang="en-ID" dirty="0" err="1"/>
              <a:t>untuk</a:t>
            </a:r>
            <a:r>
              <a:rPr lang="en-ID" dirty="0"/>
              <a:t> </a:t>
            </a:r>
            <a:r>
              <a:rPr lang="en-ID" dirty="0" err="1"/>
              <a:t>membandingkan</a:t>
            </a:r>
            <a:r>
              <a:rPr lang="en-ID" dirty="0"/>
              <a:t> </a:t>
            </a:r>
            <a:r>
              <a:rPr lang="en-ID" dirty="0" err="1"/>
              <a:t>harga</a:t>
            </a:r>
            <a:r>
              <a:rPr lang="en-ID" dirty="0"/>
              <a:t> </a:t>
            </a:r>
            <a:r>
              <a:rPr lang="en-ID" dirty="0" err="1"/>
              <a:t>pokok</a:t>
            </a:r>
            <a:r>
              <a:rPr lang="en-ID" dirty="0"/>
              <a:t> </a:t>
            </a:r>
            <a:r>
              <a:rPr lang="en-ID" dirty="0" err="1"/>
              <a:t>produk</a:t>
            </a:r>
            <a:r>
              <a:rPr lang="en-ID" dirty="0"/>
              <a:t> </a:t>
            </a:r>
            <a:r>
              <a:rPr lang="en-ID" dirty="0" err="1"/>
              <a:t>standar</a:t>
            </a:r>
            <a:r>
              <a:rPr lang="en-ID" dirty="0"/>
              <a:t> dan </a:t>
            </a:r>
            <a:r>
              <a:rPr lang="en-ID" dirty="0" err="1"/>
              <a:t>harga</a:t>
            </a:r>
            <a:r>
              <a:rPr lang="en-ID" dirty="0"/>
              <a:t> </a:t>
            </a:r>
            <a:r>
              <a:rPr lang="en-ID" dirty="0" err="1"/>
              <a:t>pokok</a:t>
            </a:r>
            <a:r>
              <a:rPr lang="en-ID" dirty="0"/>
              <a:t> </a:t>
            </a:r>
            <a:r>
              <a:rPr lang="en-ID" dirty="0" err="1"/>
              <a:t>secara</a:t>
            </a:r>
            <a:r>
              <a:rPr lang="en-ID" dirty="0"/>
              <a:t> </a:t>
            </a:r>
            <a:r>
              <a:rPr lang="en-ID" dirty="0" err="1"/>
              <a:t>aktual</a:t>
            </a:r>
            <a:r>
              <a:rPr lang="en-ID" dirty="0"/>
              <a:t>. </a:t>
            </a:r>
            <a:r>
              <a:rPr lang="en-ID" dirty="0" err="1"/>
              <a:t>Aplikasi</a:t>
            </a:r>
            <a:r>
              <a:rPr lang="en-ID" dirty="0"/>
              <a:t> </a:t>
            </a:r>
            <a:r>
              <a:rPr lang="en-ID" dirty="0" err="1"/>
              <a:t>ini</a:t>
            </a:r>
            <a:r>
              <a:rPr lang="en-ID" dirty="0"/>
              <a:t> </a:t>
            </a:r>
            <a:r>
              <a:rPr lang="en-ID" dirty="0" err="1"/>
              <a:t>akan</a:t>
            </a:r>
            <a:r>
              <a:rPr lang="en-ID" dirty="0"/>
              <a:t> </a:t>
            </a:r>
            <a:r>
              <a:rPr lang="en-ID" dirty="0" err="1"/>
              <a:t>menentukan</a:t>
            </a:r>
            <a:r>
              <a:rPr lang="en-ID" dirty="0"/>
              <a:t> </a:t>
            </a:r>
            <a:r>
              <a:rPr lang="en-ID" dirty="0" err="1"/>
              <a:t>harga</a:t>
            </a:r>
            <a:r>
              <a:rPr lang="en-ID" dirty="0"/>
              <a:t> </a:t>
            </a:r>
            <a:r>
              <a:rPr lang="en-ID" dirty="0" err="1"/>
              <a:t>pokok</a:t>
            </a:r>
            <a:r>
              <a:rPr lang="en-ID" dirty="0"/>
              <a:t> </a:t>
            </a:r>
            <a:r>
              <a:rPr lang="en-ID" dirty="0" err="1"/>
              <a:t>produk</a:t>
            </a:r>
            <a:r>
              <a:rPr lang="en-ID" dirty="0"/>
              <a:t> </a:t>
            </a:r>
            <a:r>
              <a:rPr lang="en-ID" dirty="0" err="1"/>
              <a:t>secara</a:t>
            </a:r>
            <a:r>
              <a:rPr lang="en-ID" dirty="0"/>
              <a:t> </a:t>
            </a:r>
            <a:r>
              <a:rPr lang="en-ID" dirty="0" err="1"/>
              <a:t>akurat</a:t>
            </a:r>
            <a:r>
              <a:rPr lang="en-ID" dirty="0"/>
              <a:t> yang </a:t>
            </a:r>
            <a:r>
              <a:rPr lang="en-ID" dirty="0" err="1"/>
              <a:t>nantinya</a:t>
            </a:r>
            <a:r>
              <a:rPr lang="en-ID" dirty="0"/>
              <a:t> </a:t>
            </a:r>
            <a:r>
              <a:rPr lang="en-ID" dirty="0" err="1"/>
              <a:t>akan</a:t>
            </a:r>
            <a:r>
              <a:rPr lang="en-ID" dirty="0"/>
              <a:t> </a:t>
            </a:r>
            <a:r>
              <a:rPr lang="en-ID" dirty="0" err="1"/>
              <a:t>membantu</a:t>
            </a:r>
            <a:r>
              <a:rPr lang="en-ID" dirty="0"/>
              <a:t> </a:t>
            </a:r>
            <a:r>
              <a:rPr lang="en-ID" dirty="0" err="1"/>
              <a:t>dalam</a:t>
            </a:r>
            <a:r>
              <a:rPr lang="en-ID" dirty="0"/>
              <a:t> </a:t>
            </a:r>
            <a:r>
              <a:rPr lang="en-ID" dirty="0" err="1"/>
              <a:t>menentukan</a:t>
            </a:r>
            <a:r>
              <a:rPr lang="en-ID" dirty="0"/>
              <a:t> </a:t>
            </a:r>
            <a:r>
              <a:rPr lang="en-ID" dirty="0" err="1"/>
              <a:t>harga</a:t>
            </a:r>
            <a:r>
              <a:rPr lang="en-ID" dirty="0"/>
              <a:t> </a:t>
            </a:r>
            <a:r>
              <a:rPr lang="en-ID" dirty="0" err="1"/>
              <a:t>jual</a:t>
            </a:r>
            <a:r>
              <a:rPr lang="en-ID" dirty="0"/>
              <a:t> </a:t>
            </a:r>
            <a:r>
              <a:rPr lang="en-ID" dirty="0" err="1"/>
              <a:t>produk</a:t>
            </a:r>
            <a:endParaRPr lang="en-ID" dirty="0"/>
          </a:p>
        </p:txBody>
      </p:sp>
      <p:sp>
        <p:nvSpPr>
          <p:cNvPr id="10" name="Title 9"/>
          <p:cNvSpPr>
            <a:spLocks noGrp="1"/>
          </p:cNvSpPr>
          <p:nvPr>
            <p:ph type="ctrTitle" idx="4294967295"/>
          </p:nvPr>
        </p:nvSpPr>
        <p:spPr>
          <a:xfrm>
            <a:off x="1122362" y="379335"/>
            <a:ext cx="6899275" cy="825500"/>
          </a:xfrm>
        </p:spPr>
        <p:txBody>
          <a:bodyPr/>
          <a:lstStyle/>
          <a:p>
            <a:r>
              <a:rPr lang="en-US" b="1" dirty="0" err="1">
                <a:solidFill>
                  <a:schemeClr val="tx1"/>
                </a:solidFill>
              </a:rPr>
              <a:t>Permasalahan</a:t>
            </a:r>
            <a:r>
              <a:rPr lang="en-US" b="1" dirty="0">
                <a:solidFill>
                  <a:schemeClr val="tx1"/>
                </a:solidFill>
              </a:rPr>
              <a:t> Dan </a:t>
            </a:r>
            <a:r>
              <a:rPr lang="en-US" b="1" dirty="0" err="1">
                <a:solidFill>
                  <a:schemeClr val="tx1"/>
                </a:solidFill>
              </a:rPr>
              <a:t>Solusi</a:t>
            </a:r>
            <a:br>
              <a:rPr lang="en-US" dirty="0"/>
            </a:br>
            <a:endParaRPr lang="en-US" sz="1400" dirty="0"/>
          </a:p>
        </p:txBody>
      </p:sp>
    </p:spTree>
    <p:extLst>
      <p:ext uri="{BB962C8B-B14F-4D97-AF65-F5344CB8AC3E}">
        <p14:creationId xmlns:p14="http://schemas.microsoft.com/office/powerpoint/2010/main" val="2930625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dirty="0"/>
              <a:t>RUMUSAN MASALAH</a:t>
            </a:r>
            <a:endParaRPr dirty="0"/>
          </a:p>
        </p:txBody>
      </p:sp>
      <p:sp>
        <p:nvSpPr>
          <p:cNvPr id="2" name="TextBox 1">
            <a:extLst>
              <a:ext uri="{FF2B5EF4-FFF2-40B4-BE49-F238E27FC236}">
                <a16:creationId xmlns:a16="http://schemas.microsoft.com/office/drawing/2014/main" id="{F09A442C-B80F-4300-87FA-8D9BFB4C7BAE}"/>
              </a:ext>
            </a:extLst>
          </p:cNvPr>
          <p:cNvSpPr txBox="1"/>
          <p:nvPr/>
        </p:nvSpPr>
        <p:spPr>
          <a:xfrm>
            <a:off x="4946650" y="1968500"/>
            <a:ext cx="3657600" cy="1600438"/>
          </a:xfrm>
          <a:prstGeom prst="rect">
            <a:avLst/>
          </a:prstGeom>
          <a:noFill/>
        </p:spPr>
        <p:txBody>
          <a:bodyPr wrap="square" rtlCol="0">
            <a:spAutoFit/>
          </a:bodyPr>
          <a:lstStyle/>
          <a:p>
            <a:r>
              <a:rPr lang="en-US" dirty="0" err="1">
                <a:solidFill>
                  <a:schemeClr val="bg1"/>
                </a:solidFill>
              </a:rPr>
              <a:t>Berdasarkan</a:t>
            </a:r>
            <a:r>
              <a:rPr lang="en-US" dirty="0">
                <a:solidFill>
                  <a:schemeClr val="bg1"/>
                </a:solidFill>
              </a:rPr>
              <a:t> </a:t>
            </a:r>
            <a:r>
              <a:rPr lang="en-US" dirty="0" err="1">
                <a:solidFill>
                  <a:schemeClr val="bg1"/>
                </a:solidFill>
              </a:rPr>
              <a:t>latar</a:t>
            </a:r>
            <a:r>
              <a:rPr lang="en-US" dirty="0">
                <a:solidFill>
                  <a:schemeClr val="bg1"/>
                </a:solidFill>
              </a:rPr>
              <a:t> </a:t>
            </a:r>
            <a:r>
              <a:rPr lang="en-US" dirty="0" err="1">
                <a:solidFill>
                  <a:schemeClr val="bg1"/>
                </a:solidFill>
              </a:rPr>
              <a:t>belakang</a:t>
            </a:r>
            <a:r>
              <a:rPr lang="en-US" dirty="0">
                <a:solidFill>
                  <a:schemeClr val="bg1"/>
                </a:solidFill>
              </a:rPr>
              <a:t> </a:t>
            </a:r>
            <a:r>
              <a:rPr lang="en-US" dirty="0" err="1">
                <a:solidFill>
                  <a:schemeClr val="bg1"/>
                </a:solidFill>
              </a:rPr>
              <a:t>diatas</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dirumuskan</a:t>
            </a:r>
            <a:r>
              <a:rPr lang="en-US" dirty="0">
                <a:solidFill>
                  <a:schemeClr val="bg1"/>
                </a:solidFill>
              </a:rPr>
              <a:t> </a:t>
            </a:r>
            <a:r>
              <a:rPr lang="en-US" dirty="0" err="1">
                <a:solidFill>
                  <a:schemeClr val="bg1"/>
                </a:solidFill>
              </a:rPr>
              <a:t>permasalahan</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bagaimana</a:t>
            </a:r>
            <a:r>
              <a:rPr lang="en-US" dirty="0">
                <a:solidFill>
                  <a:schemeClr val="bg1"/>
                </a:solidFill>
              </a:rPr>
              <a:t> </a:t>
            </a:r>
            <a:r>
              <a:rPr lang="en-US" dirty="0" err="1">
                <a:solidFill>
                  <a:schemeClr val="bg1"/>
                </a:solidFill>
              </a:rPr>
              <a:t>merancang</a:t>
            </a:r>
            <a:r>
              <a:rPr lang="en-US" dirty="0">
                <a:solidFill>
                  <a:schemeClr val="bg1"/>
                </a:solidFill>
              </a:rPr>
              <a:t> dan </a:t>
            </a:r>
            <a:r>
              <a:rPr lang="en-US" dirty="0" err="1">
                <a:solidFill>
                  <a:schemeClr val="bg1"/>
                </a:solidFill>
              </a:rPr>
              <a:t>membangun</a:t>
            </a:r>
            <a:r>
              <a:rPr lang="en-US" dirty="0">
                <a:solidFill>
                  <a:schemeClr val="bg1"/>
                </a:solidFill>
              </a:rPr>
              <a:t> </a:t>
            </a:r>
            <a:r>
              <a:rPr lang="en-US" dirty="0" err="1">
                <a:solidFill>
                  <a:schemeClr val="bg1"/>
                </a:solidFill>
              </a:rPr>
              <a:t>Aplikasi</a:t>
            </a:r>
            <a:r>
              <a:rPr lang="en-US" dirty="0">
                <a:solidFill>
                  <a:schemeClr val="bg1"/>
                </a:solidFill>
              </a:rPr>
              <a:t> </a:t>
            </a:r>
            <a:r>
              <a:rPr lang="en-US" dirty="0" err="1">
                <a:solidFill>
                  <a:schemeClr val="bg1"/>
                </a:solidFill>
              </a:rPr>
              <a:t>perhitungan</a:t>
            </a:r>
            <a:r>
              <a:rPr lang="en-US" dirty="0">
                <a:solidFill>
                  <a:schemeClr val="bg1"/>
                </a:solidFill>
              </a:rPr>
              <a:t> </a:t>
            </a:r>
            <a:r>
              <a:rPr lang="en-US" dirty="0" err="1">
                <a:solidFill>
                  <a:schemeClr val="bg1"/>
                </a:solidFill>
              </a:rPr>
              <a:t>harga</a:t>
            </a:r>
            <a:r>
              <a:rPr lang="en-US" dirty="0">
                <a:solidFill>
                  <a:schemeClr val="bg1"/>
                </a:solidFill>
              </a:rPr>
              <a:t> </a:t>
            </a:r>
            <a:r>
              <a:rPr lang="en-US" dirty="0" err="1">
                <a:solidFill>
                  <a:schemeClr val="bg1"/>
                </a:solidFill>
              </a:rPr>
              <a:t>pokok</a:t>
            </a:r>
            <a:r>
              <a:rPr lang="en-US" dirty="0">
                <a:solidFill>
                  <a:schemeClr val="bg1"/>
                </a:solidFill>
              </a:rPr>
              <a:t> </a:t>
            </a:r>
            <a:r>
              <a:rPr lang="en-US" dirty="0" err="1">
                <a:solidFill>
                  <a:schemeClr val="bg1"/>
                </a:solidFill>
              </a:rPr>
              <a:t>produk</a:t>
            </a:r>
            <a:r>
              <a:rPr lang="en-US" dirty="0">
                <a:solidFill>
                  <a:schemeClr val="bg1"/>
                </a:solidFill>
              </a:rPr>
              <a:t> </a:t>
            </a:r>
            <a:r>
              <a:rPr lang="en-US" dirty="0" err="1">
                <a:solidFill>
                  <a:schemeClr val="bg1"/>
                </a:solidFill>
              </a:rPr>
              <a:t>standar</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harga</a:t>
            </a:r>
            <a:r>
              <a:rPr lang="en-US" dirty="0">
                <a:solidFill>
                  <a:schemeClr val="bg1"/>
                </a:solidFill>
              </a:rPr>
              <a:t> </a:t>
            </a:r>
            <a:r>
              <a:rPr lang="en-US" dirty="0" err="1">
                <a:solidFill>
                  <a:schemeClr val="bg1"/>
                </a:solidFill>
              </a:rPr>
              <a:t>jual</a:t>
            </a:r>
            <a:r>
              <a:rPr lang="en-US" dirty="0">
                <a:solidFill>
                  <a:schemeClr val="bg1"/>
                </a:solidFill>
              </a:rPr>
              <a:t> </a:t>
            </a:r>
            <a:r>
              <a:rPr lang="en-US" dirty="0" err="1">
                <a:solidFill>
                  <a:schemeClr val="bg1"/>
                </a:solidFill>
              </a:rPr>
              <a:t>produk</a:t>
            </a:r>
            <a:r>
              <a:rPr lang="en-US" dirty="0">
                <a:solidFill>
                  <a:schemeClr val="bg1"/>
                </a:solidFill>
              </a:rPr>
              <a:t> custom pada CV </a:t>
            </a:r>
            <a:r>
              <a:rPr lang="en-US" dirty="0" err="1">
                <a:solidFill>
                  <a:schemeClr val="bg1"/>
                </a:solidFill>
              </a:rPr>
              <a:t>Wira</a:t>
            </a:r>
            <a:r>
              <a:rPr lang="en-US" dirty="0">
                <a:solidFill>
                  <a:schemeClr val="bg1"/>
                </a:solidFill>
              </a:rPr>
              <a:t> </a:t>
            </a:r>
            <a:r>
              <a:rPr lang="en-US" dirty="0" err="1">
                <a:solidFill>
                  <a:schemeClr val="bg1"/>
                </a:solidFill>
              </a:rPr>
              <a:t>Djadi</a:t>
            </a:r>
            <a:r>
              <a:rPr lang="en-US" dirty="0">
                <a:solidFill>
                  <a:schemeClr val="bg1"/>
                </a:solidFill>
              </a:rPr>
              <a:t> </a:t>
            </a:r>
            <a:r>
              <a:rPr lang="en-US" dirty="0" err="1">
                <a:solidFill>
                  <a:schemeClr val="bg1"/>
                </a:solidFill>
              </a:rPr>
              <a:t>Naturalstone</a:t>
            </a:r>
            <a:r>
              <a:rPr lang="en-US" dirty="0">
                <a:solidFill>
                  <a:schemeClr val="bg1"/>
                </a:solidFill>
              </a:rPr>
              <a:t>?</a:t>
            </a:r>
            <a:endParaRPr lang="en-ID" dirty="0">
              <a:solidFill>
                <a:schemeClr val="bg1"/>
              </a:solidFill>
            </a:endParaRPr>
          </a:p>
          <a:p>
            <a:endParaRPr lang="en-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515"/>
                                        </p:tgtEl>
                                        <p:attrNameLst>
                                          <p:attrName>ppt_x</p:attrName>
                                        </p:attrNameLst>
                                      </p:cBhvr>
                                      <p:tavLst>
                                        <p:tav tm="0">
                                          <p:val>
                                            <p:strVal val="#ppt_x"/>
                                          </p:val>
                                        </p:tav>
                                        <p:tav tm="100000">
                                          <p:val>
                                            <p:strVal val="#ppt_x-1"/>
                                          </p:val>
                                        </p:tav>
                                      </p:tavLst>
                                    </p:anim>
                                    <p:set>
                                      <p:cBhvr>
                                        <p:cTn id="7" dur="1" fill="hold">
                                          <p:stCondLst>
                                            <p:cond delay="1000"/>
                                          </p:stCondLst>
                                        </p:cTn>
                                        <p:tgtEl>
                                          <p:spTgt spid="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Rectangle 1">
            <a:extLst>
              <a:ext uri="{FF2B5EF4-FFF2-40B4-BE49-F238E27FC236}">
                <a16:creationId xmlns:a16="http://schemas.microsoft.com/office/drawing/2014/main" id="{DC088E6E-1FC2-4808-80CB-D25033E994EE}"/>
              </a:ext>
            </a:extLst>
          </p:cNvPr>
          <p:cNvSpPr/>
          <p:nvPr/>
        </p:nvSpPr>
        <p:spPr>
          <a:xfrm>
            <a:off x="1398700" y="1317794"/>
            <a:ext cx="6691200" cy="3109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527" name="Google Shape;527;p72"/>
          <p:cNvSpPr txBox="1">
            <a:spLocks noGrp="1"/>
          </p:cNvSpPr>
          <p:nvPr>
            <p:ph type="ctrTitle"/>
          </p:nvPr>
        </p:nvSpPr>
        <p:spPr>
          <a:xfrm flipH="1">
            <a:off x="1398700" y="458744"/>
            <a:ext cx="5006048"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BATASAN MASALAH</a:t>
            </a:r>
            <a:endParaRPr dirty="0"/>
          </a:p>
        </p:txBody>
      </p:sp>
      <p:sp>
        <p:nvSpPr>
          <p:cNvPr id="528" name="Google Shape;528;p72"/>
          <p:cNvSpPr txBox="1">
            <a:spLocks noGrp="1"/>
          </p:cNvSpPr>
          <p:nvPr>
            <p:ph type="subTitle" idx="1"/>
          </p:nvPr>
        </p:nvSpPr>
        <p:spPr>
          <a:xfrm>
            <a:off x="1521945" y="1568056"/>
            <a:ext cx="6100110" cy="2007388"/>
          </a:xfrm>
          <a:prstGeom prst="rect">
            <a:avLst/>
          </a:prstGeom>
        </p:spPr>
        <p:txBody>
          <a:bodyPr spcFirstLastPara="1" wrap="square" lIns="91425" tIns="91425" rIns="91425" bIns="91425" anchor="t" anchorCtr="0">
            <a:noAutofit/>
          </a:bodyPr>
          <a:lstStyle/>
          <a:p>
            <a:pPr marL="342900" lvl="0">
              <a:buClr>
                <a:schemeClr val="dk1"/>
              </a:buClr>
              <a:buSzPts val="1100"/>
              <a:buFont typeface="+mj-lt"/>
              <a:buAutoNum type="arabicPeriod"/>
            </a:pPr>
            <a:r>
              <a:rPr lang="en-ID" sz="1600" dirty="0">
                <a:solidFill>
                  <a:schemeClr val="tx1"/>
                </a:solidFill>
              </a:rPr>
              <a:t>Data yang </a:t>
            </a:r>
            <a:r>
              <a:rPr lang="en-ID" sz="1600" dirty="0" err="1">
                <a:solidFill>
                  <a:schemeClr val="tx1"/>
                </a:solidFill>
              </a:rPr>
              <a:t>dihasilkan</a:t>
            </a:r>
            <a:r>
              <a:rPr lang="en-ID" sz="1600" dirty="0">
                <a:solidFill>
                  <a:schemeClr val="tx1"/>
                </a:solidFill>
              </a:rPr>
              <a:t> </a:t>
            </a:r>
            <a:r>
              <a:rPr lang="en-ID" sz="1600" dirty="0" err="1">
                <a:solidFill>
                  <a:schemeClr val="tx1"/>
                </a:solidFill>
              </a:rPr>
              <a:t>adalah</a:t>
            </a:r>
            <a:r>
              <a:rPr lang="en-ID" sz="1600" dirty="0">
                <a:solidFill>
                  <a:schemeClr val="tx1"/>
                </a:solidFill>
              </a:rPr>
              <a:t> </a:t>
            </a:r>
            <a:r>
              <a:rPr lang="en-ID" sz="1600" dirty="0" err="1">
                <a:solidFill>
                  <a:schemeClr val="tx1"/>
                </a:solidFill>
              </a:rPr>
              <a:t>biaya</a:t>
            </a:r>
            <a:r>
              <a:rPr lang="en-ID" sz="1600" dirty="0">
                <a:solidFill>
                  <a:schemeClr val="tx1"/>
                </a:solidFill>
              </a:rPr>
              <a:t> dan </a:t>
            </a:r>
            <a:r>
              <a:rPr lang="en-ID" sz="1600" dirty="0" err="1">
                <a:solidFill>
                  <a:schemeClr val="tx1"/>
                </a:solidFill>
              </a:rPr>
              <a:t>harga</a:t>
            </a:r>
            <a:r>
              <a:rPr lang="en-ID" sz="1600" dirty="0">
                <a:solidFill>
                  <a:schemeClr val="tx1"/>
                </a:solidFill>
              </a:rPr>
              <a:t> </a:t>
            </a:r>
            <a:r>
              <a:rPr lang="en-ID" sz="1600" dirty="0" err="1">
                <a:solidFill>
                  <a:schemeClr val="tx1"/>
                </a:solidFill>
              </a:rPr>
              <a:t>jual</a:t>
            </a:r>
            <a:r>
              <a:rPr lang="en-ID" sz="1600" dirty="0">
                <a:solidFill>
                  <a:schemeClr val="tx1"/>
                </a:solidFill>
              </a:rPr>
              <a:t> yang </a:t>
            </a:r>
            <a:r>
              <a:rPr lang="en-ID" sz="1600" dirty="0" err="1">
                <a:solidFill>
                  <a:schemeClr val="tx1"/>
                </a:solidFill>
              </a:rPr>
              <a:t>sesuai</a:t>
            </a:r>
            <a:r>
              <a:rPr lang="en-ID" sz="1600" dirty="0">
                <a:solidFill>
                  <a:schemeClr val="tx1"/>
                </a:solidFill>
              </a:rPr>
              <a:t> </a:t>
            </a:r>
            <a:r>
              <a:rPr lang="en-ID" sz="1600" dirty="0" err="1">
                <a:solidFill>
                  <a:schemeClr val="tx1"/>
                </a:solidFill>
              </a:rPr>
              <a:t>untuk</a:t>
            </a:r>
            <a:r>
              <a:rPr lang="en-ID" sz="1600" dirty="0">
                <a:solidFill>
                  <a:schemeClr val="tx1"/>
                </a:solidFill>
              </a:rPr>
              <a:t> </a:t>
            </a:r>
            <a:r>
              <a:rPr lang="en-ID" sz="1600" dirty="0" err="1">
                <a:solidFill>
                  <a:schemeClr val="tx1"/>
                </a:solidFill>
              </a:rPr>
              <a:t>barang</a:t>
            </a:r>
            <a:r>
              <a:rPr lang="en-ID" sz="1600" dirty="0">
                <a:solidFill>
                  <a:schemeClr val="tx1"/>
                </a:solidFill>
              </a:rPr>
              <a:t> </a:t>
            </a:r>
            <a:r>
              <a:rPr lang="en-ID" sz="1600" dirty="0" err="1">
                <a:solidFill>
                  <a:schemeClr val="tx1"/>
                </a:solidFill>
              </a:rPr>
              <a:t>dengan</a:t>
            </a:r>
            <a:r>
              <a:rPr lang="en-ID" sz="1600" dirty="0">
                <a:solidFill>
                  <a:schemeClr val="tx1"/>
                </a:solidFill>
              </a:rPr>
              <a:t> </a:t>
            </a:r>
            <a:r>
              <a:rPr lang="en-ID" sz="1600" dirty="0" err="1">
                <a:solidFill>
                  <a:schemeClr val="tx1"/>
                </a:solidFill>
              </a:rPr>
              <a:t>ukuran</a:t>
            </a:r>
            <a:r>
              <a:rPr lang="en-ID" sz="1600" dirty="0">
                <a:solidFill>
                  <a:schemeClr val="tx1"/>
                </a:solidFill>
              </a:rPr>
              <a:t> dan </a:t>
            </a:r>
            <a:r>
              <a:rPr lang="en-ID" sz="1600" dirty="0" err="1">
                <a:solidFill>
                  <a:schemeClr val="tx1"/>
                </a:solidFill>
              </a:rPr>
              <a:t>jenis</a:t>
            </a:r>
            <a:r>
              <a:rPr lang="en-ID" sz="1600" dirty="0">
                <a:solidFill>
                  <a:schemeClr val="tx1"/>
                </a:solidFill>
              </a:rPr>
              <a:t> yang </a:t>
            </a:r>
            <a:r>
              <a:rPr lang="en-ID" sz="1600" dirty="0" err="1">
                <a:solidFill>
                  <a:schemeClr val="tx1"/>
                </a:solidFill>
              </a:rPr>
              <a:t>diinputkan</a:t>
            </a:r>
            <a:r>
              <a:rPr lang="en-ID" sz="1600" dirty="0">
                <a:solidFill>
                  <a:schemeClr val="tx1"/>
                </a:solidFill>
              </a:rPr>
              <a:t> </a:t>
            </a:r>
            <a:r>
              <a:rPr lang="en-ID" sz="1600" dirty="0" err="1">
                <a:solidFill>
                  <a:schemeClr val="tx1"/>
                </a:solidFill>
              </a:rPr>
              <a:t>kedalam</a:t>
            </a:r>
            <a:r>
              <a:rPr lang="en-ID" sz="1600" dirty="0">
                <a:solidFill>
                  <a:schemeClr val="tx1"/>
                </a:solidFill>
              </a:rPr>
              <a:t> </a:t>
            </a:r>
            <a:r>
              <a:rPr lang="en-ID" sz="1600" dirty="0" err="1">
                <a:solidFill>
                  <a:schemeClr val="tx1"/>
                </a:solidFill>
              </a:rPr>
              <a:t>sistem</a:t>
            </a:r>
            <a:r>
              <a:rPr lang="en-ID" sz="1600" dirty="0">
                <a:solidFill>
                  <a:schemeClr val="tx1"/>
                </a:solidFill>
              </a:rPr>
              <a:t>. </a:t>
            </a:r>
          </a:p>
          <a:p>
            <a:pPr marL="342900" lvl="0">
              <a:buClr>
                <a:schemeClr val="dk1"/>
              </a:buClr>
              <a:buSzPts val="1100"/>
              <a:buFont typeface="+mj-lt"/>
              <a:buAutoNum type="arabicPeriod"/>
            </a:pPr>
            <a:r>
              <a:rPr lang="en-ID" sz="1600" dirty="0">
                <a:solidFill>
                  <a:schemeClr val="tx1"/>
                </a:solidFill>
              </a:rPr>
              <a:t>Data </a:t>
            </a:r>
            <a:r>
              <a:rPr lang="en-ID" sz="1600" dirty="0" err="1">
                <a:solidFill>
                  <a:schemeClr val="tx1"/>
                </a:solidFill>
              </a:rPr>
              <a:t>historis</a:t>
            </a:r>
            <a:r>
              <a:rPr lang="en-ID" sz="1600" dirty="0">
                <a:solidFill>
                  <a:schemeClr val="tx1"/>
                </a:solidFill>
              </a:rPr>
              <a:t> </a:t>
            </a:r>
            <a:r>
              <a:rPr lang="en-ID" sz="1600" dirty="0" err="1">
                <a:solidFill>
                  <a:schemeClr val="tx1"/>
                </a:solidFill>
              </a:rPr>
              <a:t>produk</a:t>
            </a:r>
            <a:r>
              <a:rPr lang="en-ID" sz="1600" dirty="0">
                <a:solidFill>
                  <a:schemeClr val="tx1"/>
                </a:solidFill>
              </a:rPr>
              <a:t> dan data </a:t>
            </a:r>
            <a:r>
              <a:rPr lang="en-ID" sz="1600" dirty="0" err="1">
                <a:solidFill>
                  <a:schemeClr val="tx1"/>
                </a:solidFill>
              </a:rPr>
              <a:t>produksi</a:t>
            </a:r>
            <a:r>
              <a:rPr lang="en-ID" sz="1600" dirty="0">
                <a:solidFill>
                  <a:schemeClr val="tx1"/>
                </a:solidFill>
              </a:rPr>
              <a:t> </a:t>
            </a:r>
            <a:r>
              <a:rPr lang="en-ID" sz="1600" dirty="0" err="1">
                <a:solidFill>
                  <a:schemeClr val="tx1"/>
                </a:solidFill>
              </a:rPr>
              <a:t>sebenarnya</a:t>
            </a:r>
            <a:r>
              <a:rPr lang="en-ID" sz="1600" dirty="0">
                <a:solidFill>
                  <a:schemeClr val="tx1"/>
                </a:solidFill>
              </a:rPr>
              <a:t> </a:t>
            </a:r>
            <a:r>
              <a:rPr lang="en-ID" sz="1600" dirty="0" err="1">
                <a:solidFill>
                  <a:schemeClr val="tx1"/>
                </a:solidFill>
              </a:rPr>
              <a:t>diinputkan</a:t>
            </a:r>
            <a:r>
              <a:rPr lang="en-ID" sz="1600" dirty="0">
                <a:solidFill>
                  <a:schemeClr val="tx1"/>
                </a:solidFill>
              </a:rPr>
              <a:t> oleh user.</a:t>
            </a:r>
          </a:p>
          <a:p>
            <a:pPr marL="342900" lvl="0">
              <a:buClr>
                <a:schemeClr val="dk1"/>
              </a:buClr>
              <a:buSzPts val="1100"/>
              <a:buFont typeface="+mj-lt"/>
              <a:buAutoNum type="arabicPeriod"/>
            </a:pPr>
            <a:r>
              <a:rPr lang="en-ID" sz="1600" dirty="0">
                <a:solidFill>
                  <a:schemeClr val="tx1"/>
                </a:solidFill>
              </a:rPr>
              <a:t>Hasil </a:t>
            </a:r>
            <a:r>
              <a:rPr lang="en-ID" sz="1600" dirty="0" err="1">
                <a:solidFill>
                  <a:schemeClr val="tx1"/>
                </a:solidFill>
              </a:rPr>
              <a:t>penetuan</a:t>
            </a:r>
            <a:r>
              <a:rPr lang="en-ID" sz="1600" dirty="0">
                <a:solidFill>
                  <a:schemeClr val="tx1"/>
                </a:solidFill>
              </a:rPr>
              <a:t> </a:t>
            </a:r>
            <a:r>
              <a:rPr lang="en-ID" sz="1600" dirty="0" err="1">
                <a:solidFill>
                  <a:schemeClr val="tx1"/>
                </a:solidFill>
              </a:rPr>
              <a:t>harga</a:t>
            </a:r>
            <a:r>
              <a:rPr lang="en-ID" sz="1600" dirty="0">
                <a:solidFill>
                  <a:schemeClr val="tx1"/>
                </a:solidFill>
              </a:rPr>
              <a:t> </a:t>
            </a:r>
            <a:r>
              <a:rPr lang="en-ID" sz="1600" dirty="0" err="1">
                <a:solidFill>
                  <a:schemeClr val="tx1"/>
                </a:solidFill>
              </a:rPr>
              <a:t>pokok</a:t>
            </a:r>
            <a:r>
              <a:rPr lang="en-ID" sz="1600" dirty="0">
                <a:solidFill>
                  <a:schemeClr val="tx1"/>
                </a:solidFill>
              </a:rPr>
              <a:t> </a:t>
            </a:r>
            <a:r>
              <a:rPr lang="en-ID" sz="1600" dirty="0" err="1">
                <a:solidFill>
                  <a:schemeClr val="tx1"/>
                </a:solidFill>
              </a:rPr>
              <a:t>produk</a:t>
            </a:r>
            <a:r>
              <a:rPr lang="en-ID" sz="1600" dirty="0">
                <a:solidFill>
                  <a:schemeClr val="tx1"/>
                </a:solidFill>
              </a:rPr>
              <a:t> </a:t>
            </a:r>
            <a:r>
              <a:rPr lang="en-ID" sz="1600" dirty="0" err="1">
                <a:solidFill>
                  <a:schemeClr val="tx1"/>
                </a:solidFill>
              </a:rPr>
              <a:t>menggunakan</a:t>
            </a:r>
            <a:r>
              <a:rPr lang="en-ID" sz="1600" dirty="0">
                <a:solidFill>
                  <a:schemeClr val="tx1"/>
                </a:solidFill>
              </a:rPr>
              <a:t> </a:t>
            </a:r>
            <a:r>
              <a:rPr lang="en-ID" sz="1600" dirty="0" err="1">
                <a:solidFill>
                  <a:schemeClr val="tx1"/>
                </a:solidFill>
              </a:rPr>
              <a:t>pendekatan</a:t>
            </a:r>
            <a:r>
              <a:rPr lang="en-ID" sz="1600" dirty="0">
                <a:solidFill>
                  <a:schemeClr val="tx1"/>
                </a:solidFill>
              </a:rPr>
              <a:t> Full Costing dan </a:t>
            </a:r>
            <a:r>
              <a:rPr lang="en-ID" sz="1600" dirty="0" err="1">
                <a:solidFill>
                  <a:schemeClr val="tx1"/>
                </a:solidFill>
              </a:rPr>
              <a:t>hasil</a:t>
            </a:r>
            <a:r>
              <a:rPr lang="en-ID" sz="1600" dirty="0">
                <a:solidFill>
                  <a:schemeClr val="tx1"/>
                </a:solidFill>
              </a:rPr>
              <a:t> </a:t>
            </a:r>
            <a:r>
              <a:rPr lang="en-ID" sz="1600" dirty="0" err="1">
                <a:solidFill>
                  <a:schemeClr val="tx1"/>
                </a:solidFill>
              </a:rPr>
              <a:t>penentuan</a:t>
            </a:r>
            <a:r>
              <a:rPr lang="en-ID" sz="1600" dirty="0">
                <a:solidFill>
                  <a:schemeClr val="tx1"/>
                </a:solidFill>
              </a:rPr>
              <a:t> </a:t>
            </a:r>
            <a:r>
              <a:rPr lang="en-ID" sz="1600" dirty="0" err="1">
                <a:solidFill>
                  <a:schemeClr val="tx1"/>
                </a:solidFill>
              </a:rPr>
              <a:t>harga</a:t>
            </a:r>
            <a:r>
              <a:rPr lang="en-ID" sz="1600" dirty="0">
                <a:solidFill>
                  <a:schemeClr val="tx1"/>
                </a:solidFill>
              </a:rPr>
              <a:t> </a:t>
            </a:r>
            <a:r>
              <a:rPr lang="en-ID" sz="1600" dirty="0" err="1">
                <a:solidFill>
                  <a:schemeClr val="tx1"/>
                </a:solidFill>
              </a:rPr>
              <a:t>jual</a:t>
            </a:r>
            <a:r>
              <a:rPr lang="en-ID" sz="1600" dirty="0">
                <a:solidFill>
                  <a:schemeClr val="tx1"/>
                </a:solidFill>
              </a:rPr>
              <a:t> custom </a:t>
            </a:r>
            <a:r>
              <a:rPr lang="en-ID" sz="1600" dirty="0" err="1">
                <a:solidFill>
                  <a:schemeClr val="tx1"/>
                </a:solidFill>
              </a:rPr>
              <a:t>adalah</a:t>
            </a:r>
            <a:r>
              <a:rPr lang="en-ID" sz="1600" dirty="0">
                <a:solidFill>
                  <a:schemeClr val="tx1"/>
                </a:solidFill>
              </a:rPr>
              <a:t> </a:t>
            </a:r>
            <a:r>
              <a:rPr lang="en-ID" sz="1600" dirty="0" err="1">
                <a:solidFill>
                  <a:schemeClr val="tx1"/>
                </a:solidFill>
              </a:rPr>
              <a:t>harga</a:t>
            </a:r>
            <a:r>
              <a:rPr lang="en-ID" sz="1600" dirty="0">
                <a:solidFill>
                  <a:schemeClr val="tx1"/>
                </a:solidFill>
              </a:rPr>
              <a:t> </a:t>
            </a:r>
            <a:r>
              <a:rPr lang="en-ID" sz="1600" dirty="0" err="1">
                <a:solidFill>
                  <a:schemeClr val="tx1"/>
                </a:solidFill>
              </a:rPr>
              <a:t>pokok</a:t>
            </a:r>
            <a:r>
              <a:rPr lang="en-ID" sz="1600" dirty="0">
                <a:solidFill>
                  <a:schemeClr val="tx1"/>
                </a:solidFill>
              </a:rPr>
              <a:t> </a:t>
            </a:r>
            <a:r>
              <a:rPr lang="en-ID" sz="1600" dirty="0" err="1">
                <a:solidFill>
                  <a:schemeClr val="tx1"/>
                </a:solidFill>
              </a:rPr>
              <a:t>ditambah</a:t>
            </a:r>
            <a:r>
              <a:rPr lang="en-ID" sz="1600" dirty="0">
                <a:solidFill>
                  <a:schemeClr val="tx1"/>
                </a:solidFill>
              </a:rPr>
              <a:t> </a:t>
            </a:r>
            <a:r>
              <a:rPr lang="en-ID" sz="1600" dirty="0" err="1">
                <a:solidFill>
                  <a:schemeClr val="tx1"/>
                </a:solidFill>
              </a:rPr>
              <a:t>laba</a:t>
            </a:r>
            <a:r>
              <a:rPr lang="en-ID" sz="1600" dirty="0">
                <a:solidFill>
                  <a:schemeClr val="tx1"/>
                </a:solidFill>
              </a:rPr>
              <a:t> </a:t>
            </a:r>
            <a:r>
              <a:rPr lang="en-ID" sz="1600" dirty="0" err="1">
                <a:solidFill>
                  <a:schemeClr val="tx1"/>
                </a:solidFill>
              </a:rPr>
              <a:t>sebesar</a:t>
            </a:r>
            <a:r>
              <a:rPr lang="en-ID" sz="1600" dirty="0">
                <a:solidFill>
                  <a:schemeClr val="tx1"/>
                </a:solidFill>
              </a:rPr>
              <a:t> 50% </a:t>
            </a:r>
            <a:r>
              <a:rPr lang="en-ID" sz="1600" dirty="0" err="1">
                <a:solidFill>
                  <a:schemeClr val="tx1"/>
                </a:solidFill>
              </a:rPr>
              <a:t>dari</a:t>
            </a:r>
            <a:r>
              <a:rPr lang="en-ID" sz="1600" dirty="0">
                <a:solidFill>
                  <a:schemeClr val="tx1"/>
                </a:solidFill>
              </a:rPr>
              <a:t> </a:t>
            </a:r>
            <a:r>
              <a:rPr lang="en-ID" sz="1600" dirty="0" err="1">
                <a:solidFill>
                  <a:schemeClr val="tx1"/>
                </a:solidFill>
              </a:rPr>
              <a:t>harga</a:t>
            </a:r>
            <a:r>
              <a:rPr lang="en-ID" sz="1600" dirty="0">
                <a:solidFill>
                  <a:schemeClr val="tx1"/>
                </a:solidFill>
              </a:rPr>
              <a:t> </a:t>
            </a:r>
            <a:r>
              <a:rPr lang="en-ID" sz="1600" dirty="0" err="1">
                <a:solidFill>
                  <a:schemeClr val="tx1"/>
                </a:solidFill>
              </a:rPr>
              <a:t>pokok</a:t>
            </a:r>
            <a:r>
              <a:rPr lang="en-ID" sz="1600" dirty="0">
                <a:solidFill>
                  <a:schemeClr val="tx1"/>
                </a:solidFill>
              </a:rPr>
              <a:t> </a:t>
            </a:r>
            <a:r>
              <a:rPr lang="en-ID" sz="1600" dirty="0" err="1">
                <a:solidFill>
                  <a:schemeClr val="tx1"/>
                </a:solidFill>
              </a:rPr>
              <a:t>produk</a:t>
            </a:r>
            <a:r>
              <a:rPr lang="en-ID" sz="1600" dirty="0">
                <a:solidFill>
                  <a:schemeClr val="tx1"/>
                </a:solidFill>
              </a:rPr>
              <a:t>.</a:t>
            </a:r>
          </a:p>
          <a:p>
            <a:pPr marL="342900" lvl="0">
              <a:buClr>
                <a:schemeClr val="dk1"/>
              </a:buClr>
              <a:buSzPts val="1100"/>
              <a:buFont typeface="+mj-lt"/>
              <a:buAutoNum type="arabicPeriod"/>
            </a:pPr>
            <a:r>
              <a:rPr lang="en-ID" sz="1600" dirty="0" err="1">
                <a:solidFill>
                  <a:schemeClr val="tx1"/>
                </a:solidFill>
              </a:rPr>
              <a:t>Setiap</a:t>
            </a:r>
            <a:r>
              <a:rPr lang="en-ID" sz="1600" dirty="0">
                <a:solidFill>
                  <a:schemeClr val="tx1"/>
                </a:solidFill>
              </a:rPr>
              <a:t> </a:t>
            </a:r>
            <a:r>
              <a:rPr lang="en-ID" sz="1600" dirty="0" err="1">
                <a:solidFill>
                  <a:schemeClr val="tx1"/>
                </a:solidFill>
              </a:rPr>
              <a:t>biaya</a:t>
            </a:r>
            <a:r>
              <a:rPr lang="en-ID" sz="1600" dirty="0">
                <a:solidFill>
                  <a:schemeClr val="tx1"/>
                </a:solidFill>
              </a:rPr>
              <a:t> yang </a:t>
            </a:r>
            <a:r>
              <a:rPr lang="en-ID" sz="1600" dirty="0" err="1">
                <a:solidFill>
                  <a:schemeClr val="tx1"/>
                </a:solidFill>
              </a:rPr>
              <a:t>dikeluarkan</a:t>
            </a:r>
            <a:r>
              <a:rPr lang="en-ID" sz="1600" dirty="0">
                <a:solidFill>
                  <a:schemeClr val="tx1"/>
                </a:solidFill>
              </a:rPr>
              <a:t> </a:t>
            </a:r>
            <a:r>
              <a:rPr lang="en-ID" sz="1600" dirty="0" err="1">
                <a:solidFill>
                  <a:schemeClr val="tx1"/>
                </a:solidFill>
              </a:rPr>
              <a:t>dalam</a:t>
            </a:r>
            <a:r>
              <a:rPr lang="en-ID" sz="1600" dirty="0">
                <a:solidFill>
                  <a:schemeClr val="tx1"/>
                </a:solidFill>
              </a:rPr>
              <a:t> </a:t>
            </a:r>
            <a:r>
              <a:rPr lang="en-ID" sz="1600" dirty="0" err="1">
                <a:solidFill>
                  <a:schemeClr val="tx1"/>
                </a:solidFill>
              </a:rPr>
              <a:t>setiap</a:t>
            </a:r>
            <a:r>
              <a:rPr lang="en-ID" sz="1600" dirty="0">
                <a:solidFill>
                  <a:schemeClr val="tx1"/>
                </a:solidFill>
              </a:rPr>
              <a:t> </a:t>
            </a:r>
            <a:r>
              <a:rPr lang="en-ID" sz="1600" dirty="0" err="1">
                <a:solidFill>
                  <a:schemeClr val="tx1"/>
                </a:solidFill>
              </a:rPr>
              <a:t>pesanan</a:t>
            </a:r>
            <a:r>
              <a:rPr lang="en-ID" sz="1600" dirty="0">
                <a:solidFill>
                  <a:schemeClr val="tx1"/>
                </a:solidFill>
              </a:rPr>
              <a:t> </a:t>
            </a:r>
            <a:r>
              <a:rPr lang="en-ID" sz="1600" dirty="0" err="1">
                <a:solidFill>
                  <a:schemeClr val="tx1"/>
                </a:solidFill>
              </a:rPr>
              <a:t>dicatat</a:t>
            </a:r>
            <a:r>
              <a:rPr lang="en-ID" sz="1600" dirty="0">
                <a:solidFill>
                  <a:schemeClr val="tx1"/>
                </a:solidFill>
              </a:rPr>
              <a:t> </a:t>
            </a:r>
            <a:r>
              <a:rPr lang="en-ID" sz="1600" dirty="0" err="1">
                <a:solidFill>
                  <a:schemeClr val="tx1"/>
                </a:solidFill>
              </a:rPr>
              <a:t>dalam</a:t>
            </a:r>
            <a:r>
              <a:rPr lang="en-ID" sz="1600" dirty="0">
                <a:solidFill>
                  <a:schemeClr val="tx1"/>
                </a:solidFill>
              </a:rPr>
              <a:t> </a:t>
            </a:r>
            <a:r>
              <a:rPr lang="en-ID" sz="1600" dirty="0" err="1">
                <a:solidFill>
                  <a:schemeClr val="tx1"/>
                </a:solidFill>
              </a:rPr>
              <a:t>kartu</a:t>
            </a:r>
            <a:r>
              <a:rPr lang="en-ID" sz="1600" dirty="0">
                <a:solidFill>
                  <a:schemeClr val="tx1"/>
                </a:solidFill>
              </a:rPr>
              <a:t> </a:t>
            </a:r>
            <a:r>
              <a:rPr lang="en-ID" sz="1600" dirty="0" err="1">
                <a:solidFill>
                  <a:schemeClr val="tx1"/>
                </a:solidFill>
              </a:rPr>
              <a:t>harga</a:t>
            </a:r>
            <a:r>
              <a:rPr lang="en-ID" sz="1600" dirty="0">
                <a:solidFill>
                  <a:schemeClr val="tx1"/>
                </a:solidFill>
              </a:rPr>
              <a:t> </a:t>
            </a:r>
            <a:r>
              <a:rPr lang="en-ID" sz="1600" dirty="0" err="1">
                <a:solidFill>
                  <a:schemeClr val="tx1"/>
                </a:solidFill>
              </a:rPr>
              <a:t>pokok</a:t>
            </a:r>
            <a:r>
              <a:rPr lang="en-ID" sz="1600" dirty="0">
                <a:solidFill>
                  <a:schemeClr val="tx1"/>
                </a:solidFill>
              </a:rPr>
              <a:t> (job order </a:t>
            </a:r>
            <a:r>
              <a:rPr lang="en-ID" sz="1600" dirty="0">
                <a:solidFill>
                  <a:schemeClr val="bg1"/>
                </a:solidFill>
              </a:rPr>
              <a:t>cost </a:t>
            </a:r>
            <a:r>
              <a:rPr lang="en-ID" sz="1800" dirty="0">
                <a:solidFill>
                  <a:schemeClr val="bg1"/>
                </a:solidFill>
              </a:rPr>
              <a:t>sheet).</a:t>
            </a:r>
          </a:p>
          <a:p>
            <a:pPr marL="0" lvl="0" indent="0">
              <a:buClr>
                <a:schemeClr val="dk1"/>
              </a:buClr>
              <a:buSzPts val="1100"/>
            </a:pPr>
            <a:endParaRPr sz="1800" dirty="0">
              <a:solidFill>
                <a:schemeClr val="tx1"/>
              </a:solidFill>
            </a:endParaRPr>
          </a:p>
        </p:txBody>
      </p:sp>
      <p:cxnSp>
        <p:nvCxnSpPr>
          <p:cNvPr id="534" name="Google Shape;534;p72"/>
          <p:cNvCxnSpPr/>
          <p:nvPr/>
        </p:nvCxnSpPr>
        <p:spPr>
          <a:xfrm>
            <a:off x="1482719" y="1120844"/>
            <a:ext cx="3115500" cy="84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gtEl>
                                        <p:attrNameLst>
                                          <p:attrName>style.visibility</p:attrName>
                                        </p:attrNameLst>
                                      </p:cBhvr>
                                      <p:to>
                                        <p:strVal val="visible"/>
                                      </p:to>
                                    </p:set>
                                    <p:animEffect transition="in" filter="fade">
                                      <p:cBhvr>
                                        <p:cTn id="12"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3C427D-407B-4349-AC6F-E1A065F5781C}"/>
              </a:ext>
            </a:extLst>
          </p:cNvPr>
          <p:cNvSpPr/>
          <p:nvPr/>
        </p:nvSpPr>
        <p:spPr>
          <a:xfrm>
            <a:off x="4736299" y="858950"/>
            <a:ext cx="4242601" cy="354795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515" name="Google Shape;515;p70"/>
          <p:cNvSpPr txBox="1">
            <a:spLocks noGrp="1"/>
          </p:cNvSpPr>
          <p:nvPr>
            <p:ph type="ctrTitle"/>
          </p:nvPr>
        </p:nvSpPr>
        <p:spPr>
          <a:xfrm flipH="1">
            <a:off x="2474332" y="2236500"/>
            <a:ext cx="1428595"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TUJUAN</a:t>
            </a:r>
            <a:endParaRPr dirty="0"/>
          </a:p>
        </p:txBody>
      </p:sp>
      <p:sp>
        <p:nvSpPr>
          <p:cNvPr id="516" name="Google Shape;516;p70"/>
          <p:cNvSpPr txBox="1">
            <a:spLocks noGrp="1"/>
          </p:cNvSpPr>
          <p:nvPr>
            <p:ph type="subTitle" idx="1"/>
          </p:nvPr>
        </p:nvSpPr>
        <p:spPr>
          <a:xfrm>
            <a:off x="4736299" y="1136650"/>
            <a:ext cx="4140381" cy="3147900"/>
          </a:xfrm>
          <a:prstGeom prst="rect">
            <a:avLst/>
          </a:prstGeom>
        </p:spPr>
        <p:txBody>
          <a:bodyPr spcFirstLastPara="1" wrap="square" lIns="91425" tIns="91425" rIns="91425" bIns="91425" anchor="ctr" anchorCtr="0">
            <a:noAutofit/>
          </a:bodyPr>
          <a:lstStyle/>
          <a:p>
            <a:pPr marL="0" lvl="0" indent="0" algn="just">
              <a:buClr>
                <a:schemeClr val="dk1"/>
              </a:buClr>
              <a:buSzPts val="1100"/>
            </a:pPr>
            <a:r>
              <a:rPr lang="en-ID" sz="1800" dirty="0" err="1">
                <a:solidFill>
                  <a:schemeClr val="bg1"/>
                </a:solidFill>
              </a:rPr>
              <a:t>Tujuan</a:t>
            </a:r>
            <a:r>
              <a:rPr lang="en-ID" sz="1800" dirty="0">
                <a:solidFill>
                  <a:schemeClr val="bg1"/>
                </a:solidFill>
              </a:rPr>
              <a:t> yang </a:t>
            </a:r>
            <a:r>
              <a:rPr lang="en-ID" sz="1800" dirty="0" err="1">
                <a:solidFill>
                  <a:schemeClr val="bg1"/>
                </a:solidFill>
              </a:rPr>
              <a:t>didapatkan</a:t>
            </a:r>
            <a:r>
              <a:rPr lang="en-ID" sz="1800" dirty="0">
                <a:solidFill>
                  <a:schemeClr val="bg1"/>
                </a:solidFill>
              </a:rPr>
              <a:t> </a:t>
            </a:r>
            <a:r>
              <a:rPr lang="en-ID" sz="1800" dirty="0" err="1">
                <a:solidFill>
                  <a:schemeClr val="bg1"/>
                </a:solidFill>
              </a:rPr>
              <a:t>dari</a:t>
            </a:r>
            <a:r>
              <a:rPr lang="en-ID" sz="1800" dirty="0">
                <a:solidFill>
                  <a:schemeClr val="bg1"/>
                </a:solidFill>
              </a:rPr>
              <a:t> </a:t>
            </a:r>
            <a:r>
              <a:rPr lang="en-ID" sz="1800" dirty="0" err="1">
                <a:solidFill>
                  <a:schemeClr val="bg1"/>
                </a:solidFill>
              </a:rPr>
              <a:t>pembuatan</a:t>
            </a:r>
            <a:r>
              <a:rPr lang="en-ID" sz="1800" dirty="0">
                <a:solidFill>
                  <a:schemeClr val="bg1"/>
                </a:solidFill>
              </a:rPr>
              <a:t> </a:t>
            </a:r>
            <a:r>
              <a:rPr lang="en-ID" sz="1800" dirty="0" err="1">
                <a:solidFill>
                  <a:schemeClr val="bg1"/>
                </a:solidFill>
              </a:rPr>
              <a:t>tugas</a:t>
            </a:r>
            <a:r>
              <a:rPr lang="en-ID" sz="1800" dirty="0">
                <a:solidFill>
                  <a:schemeClr val="bg1"/>
                </a:solidFill>
              </a:rPr>
              <a:t> </a:t>
            </a:r>
            <a:r>
              <a:rPr lang="en-ID" sz="1800" dirty="0" err="1">
                <a:solidFill>
                  <a:schemeClr val="bg1"/>
                </a:solidFill>
              </a:rPr>
              <a:t>akhir</a:t>
            </a:r>
            <a:r>
              <a:rPr lang="en-ID" sz="1800" dirty="0">
                <a:solidFill>
                  <a:schemeClr val="bg1"/>
                </a:solidFill>
              </a:rPr>
              <a:t> </a:t>
            </a:r>
            <a:r>
              <a:rPr lang="en-ID" sz="1800" dirty="0" err="1">
                <a:solidFill>
                  <a:schemeClr val="bg1"/>
                </a:solidFill>
              </a:rPr>
              <a:t>ini</a:t>
            </a:r>
            <a:r>
              <a:rPr lang="en-ID" sz="1800" dirty="0">
                <a:solidFill>
                  <a:schemeClr val="bg1"/>
                </a:solidFill>
              </a:rPr>
              <a:t> </a:t>
            </a:r>
            <a:r>
              <a:rPr lang="en-ID" sz="1800" dirty="0" err="1">
                <a:solidFill>
                  <a:schemeClr val="bg1"/>
                </a:solidFill>
              </a:rPr>
              <a:t>antaranya</a:t>
            </a:r>
            <a:r>
              <a:rPr lang="en-ID" sz="1800" dirty="0">
                <a:solidFill>
                  <a:schemeClr val="bg1"/>
                </a:solidFill>
              </a:rPr>
              <a:t> </a:t>
            </a:r>
            <a:r>
              <a:rPr lang="en-ID" sz="1800" dirty="0" err="1">
                <a:solidFill>
                  <a:schemeClr val="bg1"/>
                </a:solidFill>
              </a:rPr>
              <a:t>adalah</a:t>
            </a:r>
            <a:r>
              <a:rPr lang="en-ID" sz="1800" dirty="0">
                <a:solidFill>
                  <a:schemeClr val="bg1"/>
                </a:solidFill>
              </a:rPr>
              <a:t> </a:t>
            </a:r>
            <a:r>
              <a:rPr lang="en-ID" sz="1800" dirty="0" err="1">
                <a:solidFill>
                  <a:schemeClr val="bg1"/>
                </a:solidFill>
              </a:rPr>
              <a:t>sebagai</a:t>
            </a:r>
            <a:r>
              <a:rPr lang="en-ID" sz="1800" dirty="0">
                <a:solidFill>
                  <a:schemeClr val="bg1"/>
                </a:solidFill>
              </a:rPr>
              <a:t> </a:t>
            </a:r>
            <a:r>
              <a:rPr lang="en-ID" sz="1800" dirty="0" err="1">
                <a:solidFill>
                  <a:schemeClr val="bg1"/>
                </a:solidFill>
              </a:rPr>
              <a:t>berikut</a:t>
            </a:r>
            <a:r>
              <a:rPr lang="en-ID" sz="1800" dirty="0">
                <a:solidFill>
                  <a:schemeClr val="bg1"/>
                </a:solidFill>
              </a:rPr>
              <a:t>: </a:t>
            </a:r>
          </a:p>
          <a:p>
            <a:pPr marL="342900" lvl="0" algn="just">
              <a:buClr>
                <a:schemeClr val="dk1"/>
              </a:buClr>
              <a:buSzPts val="1100"/>
              <a:buFont typeface="+mj-lt"/>
              <a:buAutoNum type="arabicPeriod"/>
            </a:pPr>
            <a:r>
              <a:rPr lang="en-ID" sz="1800" dirty="0" err="1">
                <a:solidFill>
                  <a:schemeClr val="bg1"/>
                </a:solidFill>
              </a:rPr>
              <a:t>Membuat</a:t>
            </a:r>
            <a:r>
              <a:rPr lang="en-ID" sz="1800" dirty="0">
                <a:solidFill>
                  <a:schemeClr val="bg1"/>
                </a:solidFill>
              </a:rPr>
              <a:t> dan </a:t>
            </a:r>
            <a:r>
              <a:rPr lang="en-ID" sz="1800" dirty="0" err="1">
                <a:solidFill>
                  <a:schemeClr val="bg1"/>
                </a:solidFill>
              </a:rPr>
              <a:t>menghasilkan</a:t>
            </a:r>
            <a:r>
              <a:rPr lang="en-ID" sz="1800" dirty="0">
                <a:solidFill>
                  <a:schemeClr val="bg1"/>
                </a:solidFill>
              </a:rPr>
              <a:t> </a:t>
            </a:r>
            <a:r>
              <a:rPr lang="en-ID" sz="1800" dirty="0" err="1">
                <a:solidFill>
                  <a:schemeClr val="bg1"/>
                </a:solidFill>
              </a:rPr>
              <a:t>aplikasi</a:t>
            </a:r>
            <a:r>
              <a:rPr lang="en-ID" sz="1800" dirty="0">
                <a:solidFill>
                  <a:schemeClr val="bg1"/>
                </a:solidFill>
              </a:rPr>
              <a:t> </a:t>
            </a:r>
            <a:r>
              <a:rPr lang="en-ID" sz="1800" dirty="0" err="1">
                <a:solidFill>
                  <a:schemeClr val="bg1"/>
                </a:solidFill>
              </a:rPr>
              <a:t>penentuan</a:t>
            </a:r>
            <a:r>
              <a:rPr lang="en-ID" sz="1800" dirty="0">
                <a:solidFill>
                  <a:schemeClr val="bg1"/>
                </a:solidFill>
              </a:rPr>
              <a:t> </a:t>
            </a:r>
            <a:r>
              <a:rPr lang="en-ID" sz="1800" dirty="0" err="1">
                <a:solidFill>
                  <a:schemeClr val="bg1"/>
                </a:solidFill>
              </a:rPr>
              <a:t>harga</a:t>
            </a:r>
            <a:r>
              <a:rPr lang="en-ID" sz="1800" dirty="0">
                <a:solidFill>
                  <a:schemeClr val="bg1"/>
                </a:solidFill>
              </a:rPr>
              <a:t> </a:t>
            </a:r>
            <a:r>
              <a:rPr lang="en-ID" sz="1800" dirty="0" err="1">
                <a:solidFill>
                  <a:schemeClr val="bg1"/>
                </a:solidFill>
              </a:rPr>
              <a:t>jual</a:t>
            </a:r>
            <a:r>
              <a:rPr lang="en-ID" sz="1800" dirty="0">
                <a:solidFill>
                  <a:schemeClr val="bg1"/>
                </a:solidFill>
              </a:rPr>
              <a:t> custom yang </a:t>
            </a:r>
            <a:r>
              <a:rPr lang="en-ID" sz="1800" dirty="0" err="1">
                <a:solidFill>
                  <a:schemeClr val="bg1"/>
                </a:solidFill>
              </a:rPr>
              <a:t>akurat</a:t>
            </a:r>
            <a:r>
              <a:rPr lang="en-ID" sz="1800" dirty="0">
                <a:solidFill>
                  <a:schemeClr val="bg1"/>
                </a:solidFill>
              </a:rPr>
              <a:t> </a:t>
            </a:r>
            <a:r>
              <a:rPr lang="en-ID" sz="1800" dirty="0" err="1">
                <a:solidFill>
                  <a:schemeClr val="bg1"/>
                </a:solidFill>
              </a:rPr>
              <a:t>dari</a:t>
            </a:r>
            <a:r>
              <a:rPr lang="en-ID" sz="1800" dirty="0">
                <a:solidFill>
                  <a:schemeClr val="bg1"/>
                </a:solidFill>
              </a:rPr>
              <a:t> </a:t>
            </a:r>
            <a:r>
              <a:rPr lang="en-ID" sz="1800" dirty="0" err="1">
                <a:solidFill>
                  <a:schemeClr val="bg1"/>
                </a:solidFill>
              </a:rPr>
              <a:t>perhitungan</a:t>
            </a:r>
            <a:r>
              <a:rPr lang="en-ID" sz="1800" dirty="0">
                <a:solidFill>
                  <a:schemeClr val="bg1"/>
                </a:solidFill>
              </a:rPr>
              <a:t> </a:t>
            </a:r>
            <a:r>
              <a:rPr lang="en-ID" sz="1800" dirty="0" err="1">
                <a:solidFill>
                  <a:schemeClr val="bg1"/>
                </a:solidFill>
              </a:rPr>
              <a:t>harga</a:t>
            </a:r>
            <a:r>
              <a:rPr lang="en-ID" sz="1800" dirty="0">
                <a:solidFill>
                  <a:schemeClr val="bg1"/>
                </a:solidFill>
              </a:rPr>
              <a:t> </a:t>
            </a:r>
            <a:r>
              <a:rPr lang="en-ID" sz="1800" dirty="0" err="1">
                <a:solidFill>
                  <a:schemeClr val="bg1"/>
                </a:solidFill>
              </a:rPr>
              <a:t>pokok</a:t>
            </a:r>
            <a:r>
              <a:rPr lang="en-ID" sz="1800" dirty="0">
                <a:solidFill>
                  <a:schemeClr val="bg1"/>
                </a:solidFill>
              </a:rPr>
              <a:t> </a:t>
            </a:r>
            <a:r>
              <a:rPr lang="en-ID" sz="1800" dirty="0" err="1">
                <a:solidFill>
                  <a:schemeClr val="bg1"/>
                </a:solidFill>
              </a:rPr>
              <a:t>produk</a:t>
            </a:r>
            <a:r>
              <a:rPr lang="en-ID" sz="1800" dirty="0">
                <a:solidFill>
                  <a:schemeClr val="bg1"/>
                </a:solidFill>
              </a:rPr>
              <a:t> </a:t>
            </a:r>
            <a:r>
              <a:rPr lang="en-ID" sz="1800" dirty="0" err="1">
                <a:solidFill>
                  <a:schemeClr val="bg1"/>
                </a:solidFill>
              </a:rPr>
              <a:t>standar</a:t>
            </a:r>
            <a:r>
              <a:rPr lang="en-ID" sz="1800" dirty="0">
                <a:solidFill>
                  <a:schemeClr val="bg1"/>
                </a:solidFill>
              </a:rPr>
              <a:t> dan </a:t>
            </a:r>
            <a:r>
              <a:rPr lang="en-ID" sz="1800" dirty="0" err="1">
                <a:solidFill>
                  <a:schemeClr val="bg1"/>
                </a:solidFill>
              </a:rPr>
              <a:t>laba</a:t>
            </a:r>
            <a:r>
              <a:rPr lang="en-ID" sz="1800" dirty="0">
                <a:solidFill>
                  <a:schemeClr val="bg1"/>
                </a:solidFill>
              </a:rPr>
              <a:t>.</a:t>
            </a:r>
          </a:p>
          <a:p>
            <a:pPr marL="342900" lvl="0" algn="just">
              <a:buClr>
                <a:schemeClr val="dk1"/>
              </a:buClr>
              <a:buSzPts val="1100"/>
              <a:buFont typeface="+mj-lt"/>
              <a:buAutoNum type="arabicPeriod"/>
            </a:pPr>
            <a:r>
              <a:rPr lang="en-ID" sz="1800" dirty="0" err="1">
                <a:solidFill>
                  <a:schemeClr val="bg1"/>
                </a:solidFill>
              </a:rPr>
              <a:t>Menghasilkan</a:t>
            </a:r>
            <a:r>
              <a:rPr lang="en-ID" sz="1800" dirty="0">
                <a:solidFill>
                  <a:schemeClr val="bg1"/>
                </a:solidFill>
              </a:rPr>
              <a:t> </a:t>
            </a:r>
            <a:r>
              <a:rPr lang="en-ID" sz="1800" dirty="0" err="1">
                <a:solidFill>
                  <a:schemeClr val="bg1"/>
                </a:solidFill>
              </a:rPr>
              <a:t>laporan</a:t>
            </a:r>
            <a:r>
              <a:rPr lang="en-ID" sz="1800" dirty="0">
                <a:solidFill>
                  <a:schemeClr val="bg1"/>
                </a:solidFill>
              </a:rPr>
              <a:t> </a:t>
            </a:r>
            <a:r>
              <a:rPr lang="en-ID" sz="1800" dirty="0" err="1">
                <a:solidFill>
                  <a:schemeClr val="bg1"/>
                </a:solidFill>
              </a:rPr>
              <a:t>evaluasi</a:t>
            </a:r>
            <a:r>
              <a:rPr lang="en-ID" sz="1800" dirty="0">
                <a:solidFill>
                  <a:schemeClr val="bg1"/>
                </a:solidFill>
              </a:rPr>
              <a:t> </a:t>
            </a:r>
            <a:r>
              <a:rPr lang="en-ID" sz="1800" dirty="0" err="1">
                <a:solidFill>
                  <a:schemeClr val="bg1"/>
                </a:solidFill>
              </a:rPr>
              <a:t>perbandingan</a:t>
            </a:r>
            <a:r>
              <a:rPr lang="en-ID" sz="1800" dirty="0">
                <a:solidFill>
                  <a:schemeClr val="bg1"/>
                </a:solidFill>
              </a:rPr>
              <a:t> </a:t>
            </a:r>
            <a:r>
              <a:rPr lang="en-ID" sz="1800" dirty="0" err="1">
                <a:solidFill>
                  <a:schemeClr val="bg1"/>
                </a:solidFill>
              </a:rPr>
              <a:t>harga</a:t>
            </a:r>
            <a:r>
              <a:rPr lang="en-ID" sz="1800" dirty="0">
                <a:solidFill>
                  <a:schemeClr val="bg1"/>
                </a:solidFill>
              </a:rPr>
              <a:t> </a:t>
            </a:r>
            <a:r>
              <a:rPr lang="en-ID" sz="1800" dirty="0" err="1">
                <a:solidFill>
                  <a:schemeClr val="bg1"/>
                </a:solidFill>
              </a:rPr>
              <a:t>pokok</a:t>
            </a:r>
            <a:r>
              <a:rPr lang="en-ID" sz="1800" dirty="0">
                <a:solidFill>
                  <a:schemeClr val="bg1"/>
                </a:solidFill>
              </a:rPr>
              <a:t> </a:t>
            </a:r>
            <a:r>
              <a:rPr lang="en-ID" sz="1800" dirty="0" err="1">
                <a:solidFill>
                  <a:schemeClr val="bg1"/>
                </a:solidFill>
              </a:rPr>
              <a:t>produk</a:t>
            </a:r>
            <a:r>
              <a:rPr lang="en-ID" sz="1800" dirty="0">
                <a:solidFill>
                  <a:schemeClr val="bg1"/>
                </a:solidFill>
              </a:rPr>
              <a:t> </a:t>
            </a:r>
            <a:r>
              <a:rPr lang="en-ID" sz="1800" dirty="0" err="1">
                <a:solidFill>
                  <a:schemeClr val="bg1"/>
                </a:solidFill>
              </a:rPr>
              <a:t>standar</a:t>
            </a:r>
            <a:r>
              <a:rPr lang="en-ID" sz="1800" dirty="0">
                <a:solidFill>
                  <a:schemeClr val="bg1"/>
                </a:solidFill>
              </a:rPr>
              <a:t> </a:t>
            </a:r>
            <a:r>
              <a:rPr lang="en-ID" sz="1800" dirty="0" err="1">
                <a:solidFill>
                  <a:schemeClr val="bg1"/>
                </a:solidFill>
              </a:rPr>
              <a:t>dengan</a:t>
            </a:r>
            <a:r>
              <a:rPr lang="en-ID" sz="1800" dirty="0">
                <a:solidFill>
                  <a:schemeClr val="bg1"/>
                </a:solidFill>
              </a:rPr>
              <a:t> </a:t>
            </a:r>
            <a:r>
              <a:rPr lang="en-ID" sz="1800" dirty="0" err="1">
                <a:solidFill>
                  <a:schemeClr val="bg1"/>
                </a:solidFill>
              </a:rPr>
              <a:t>harga</a:t>
            </a:r>
            <a:r>
              <a:rPr lang="en-ID" sz="1800" dirty="0">
                <a:solidFill>
                  <a:schemeClr val="bg1"/>
                </a:solidFill>
              </a:rPr>
              <a:t> </a:t>
            </a:r>
            <a:r>
              <a:rPr lang="en-ID" sz="1800" dirty="0" err="1">
                <a:solidFill>
                  <a:schemeClr val="bg1"/>
                </a:solidFill>
              </a:rPr>
              <a:t>pokok</a:t>
            </a:r>
            <a:r>
              <a:rPr lang="en-ID" sz="1800" dirty="0">
                <a:solidFill>
                  <a:schemeClr val="bg1"/>
                </a:solidFill>
              </a:rPr>
              <a:t> </a:t>
            </a:r>
            <a:r>
              <a:rPr lang="en-ID" sz="1800" dirty="0" err="1">
                <a:solidFill>
                  <a:schemeClr val="bg1"/>
                </a:solidFill>
              </a:rPr>
              <a:t>produk</a:t>
            </a:r>
            <a:r>
              <a:rPr lang="en-ID" sz="1800" dirty="0">
                <a:solidFill>
                  <a:schemeClr val="bg1"/>
                </a:solidFill>
              </a:rPr>
              <a:t> </a:t>
            </a:r>
            <a:r>
              <a:rPr lang="en-ID" sz="1800" dirty="0" err="1">
                <a:solidFill>
                  <a:schemeClr val="bg1"/>
                </a:solidFill>
              </a:rPr>
              <a:t>aktual</a:t>
            </a:r>
            <a:r>
              <a:rPr lang="en-ID" sz="1800" dirty="0">
                <a:solidFill>
                  <a:schemeClr val="bg1"/>
                </a:solidFill>
              </a:rPr>
              <a:t>.</a:t>
            </a:r>
          </a:p>
        </p:txBody>
      </p:sp>
    </p:spTree>
    <p:extLst>
      <p:ext uri="{BB962C8B-B14F-4D97-AF65-F5344CB8AC3E}">
        <p14:creationId xmlns:p14="http://schemas.microsoft.com/office/powerpoint/2010/main" val="389174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515"/>
                                        </p:tgtEl>
                                        <p:attrNameLst>
                                          <p:attrName>ppt_x</p:attrName>
                                        </p:attrNameLst>
                                      </p:cBhvr>
                                      <p:tavLst>
                                        <p:tav tm="0">
                                          <p:val>
                                            <p:strVal val="#ppt_x"/>
                                          </p:val>
                                        </p:tav>
                                        <p:tav tm="100000">
                                          <p:val>
                                            <p:strVal val="#ppt_x-1"/>
                                          </p:val>
                                        </p:tav>
                                      </p:tavLst>
                                    </p:anim>
                                    <p:set>
                                      <p:cBhvr>
                                        <p:cTn id="7" dur="1" fill="hold">
                                          <p:stCondLst>
                                            <p:cond delay="1000"/>
                                          </p:stCondLst>
                                        </p:cTn>
                                        <p:tgtEl>
                                          <p:spTgt spid="5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gtEl>
                                        <p:attrNameLst>
                                          <p:attrName>style.visibility</p:attrName>
                                        </p:attrNameLst>
                                      </p:cBhvr>
                                      <p:to>
                                        <p:strVal val="visible"/>
                                      </p:to>
                                    </p:set>
                                    <p:animEffect transition="in" filter="fade">
                                      <p:cBhvr>
                                        <p:cTn id="12"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F36B86-9629-4D39-8F5C-5E27568C45E6}"/>
              </a:ext>
            </a:extLst>
          </p:cNvPr>
          <p:cNvSpPr/>
          <p:nvPr/>
        </p:nvSpPr>
        <p:spPr>
          <a:xfrm>
            <a:off x="1398700" y="1282222"/>
            <a:ext cx="6615000" cy="151667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D"/>
          </a:p>
        </p:txBody>
      </p:sp>
      <p:sp>
        <p:nvSpPr>
          <p:cNvPr id="527" name="Google Shape;527;p72"/>
          <p:cNvSpPr txBox="1">
            <a:spLocks noGrp="1"/>
          </p:cNvSpPr>
          <p:nvPr>
            <p:ph type="ctrTitle"/>
          </p:nvPr>
        </p:nvSpPr>
        <p:spPr>
          <a:xfrm flipH="1">
            <a:off x="1398700" y="458744"/>
            <a:ext cx="5006048"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MANFAAT </a:t>
            </a:r>
            <a:endParaRPr dirty="0"/>
          </a:p>
        </p:txBody>
      </p:sp>
      <p:sp>
        <p:nvSpPr>
          <p:cNvPr id="528" name="Google Shape;528;p72"/>
          <p:cNvSpPr txBox="1">
            <a:spLocks noGrp="1"/>
          </p:cNvSpPr>
          <p:nvPr>
            <p:ph type="subTitle" idx="1"/>
          </p:nvPr>
        </p:nvSpPr>
        <p:spPr>
          <a:xfrm>
            <a:off x="1482719" y="1282222"/>
            <a:ext cx="6100110" cy="2007388"/>
          </a:xfrm>
          <a:prstGeom prst="rect">
            <a:avLst/>
          </a:prstGeom>
        </p:spPr>
        <p:txBody>
          <a:bodyPr spcFirstLastPara="1" wrap="square" lIns="91425" tIns="91425" rIns="91425" bIns="91425" anchor="t" anchorCtr="0">
            <a:noAutofit/>
          </a:bodyPr>
          <a:lstStyle/>
          <a:p>
            <a:r>
              <a:rPr lang="en-US" dirty="0" err="1">
                <a:solidFill>
                  <a:schemeClr val="bg1"/>
                </a:solidFill>
              </a:rPr>
              <a:t>Manfaat</a:t>
            </a:r>
            <a:r>
              <a:rPr lang="en-US" dirty="0">
                <a:solidFill>
                  <a:schemeClr val="bg1"/>
                </a:solidFill>
              </a:rPr>
              <a:t> yang </a:t>
            </a:r>
            <a:r>
              <a:rPr lang="en-US" dirty="0" err="1">
                <a:solidFill>
                  <a:schemeClr val="bg1"/>
                </a:solidFill>
              </a:rPr>
              <a:t>diharapkan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penelitian</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adalah</a:t>
            </a:r>
            <a:r>
              <a:rPr lang="en-US" dirty="0">
                <a:solidFill>
                  <a:schemeClr val="bg1"/>
                </a:solidFill>
              </a:rPr>
              <a:t>:</a:t>
            </a:r>
            <a:endParaRPr lang="en-ID" dirty="0">
              <a:solidFill>
                <a:schemeClr val="bg1"/>
              </a:solidFill>
            </a:endParaRPr>
          </a:p>
          <a:p>
            <a:pPr lvl="0">
              <a:buFont typeface="+mj-lt"/>
              <a:buAutoNum type="arabicPeriod"/>
            </a:pPr>
            <a:r>
              <a:rPr lang="en-US" dirty="0" err="1">
                <a:solidFill>
                  <a:schemeClr val="bg1"/>
                </a:solidFill>
              </a:rPr>
              <a:t>Membantu</a:t>
            </a:r>
            <a:r>
              <a:rPr lang="en-US" dirty="0">
                <a:solidFill>
                  <a:schemeClr val="bg1"/>
                </a:solidFill>
              </a:rPr>
              <a:t> CV </a:t>
            </a:r>
            <a:r>
              <a:rPr lang="en-US" dirty="0" err="1">
                <a:solidFill>
                  <a:schemeClr val="bg1"/>
                </a:solidFill>
              </a:rPr>
              <a:t>Wira</a:t>
            </a:r>
            <a:r>
              <a:rPr lang="en-US" dirty="0">
                <a:solidFill>
                  <a:schemeClr val="bg1"/>
                </a:solidFill>
              </a:rPr>
              <a:t> </a:t>
            </a:r>
            <a:r>
              <a:rPr lang="en-US" dirty="0" err="1">
                <a:solidFill>
                  <a:schemeClr val="bg1"/>
                </a:solidFill>
              </a:rPr>
              <a:t>Djadi</a:t>
            </a:r>
            <a:r>
              <a:rPr lang="en-US" dirty="0">
                <a:solidFill>
                  <a:schemeClr val="bg1"/>
                </a:solidFill>
              </a:rPr>
              <a:t> </a:t>
            </a:r>
            <a:r>
              <a:rPr lang="en-US" dirty="0" err="1">
                <a:solidFill>
                  <a:schemeClr val="bg1"/>
                </a:solidFill>
              </a:rPr>
              <a:t>Naturalstone</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menetukan</a:t>
            </a:r>
            <a:r>
              <a:rPr lang="en-US" dirty="0">
                <a:solidFill>
                  <a:schemeClr val="bg1"/>
                </a:solidFill>
              </a:rPr>
              <a:t> </a:t>
            </a:r>
            <a:r>
              <a:rPr lang="en-US" dirty="0" err="1">
                <a:solidFill>
                  <a:schemeClr val="bg1"/>
                </a:solidFill>
              </a:rPr>
              <a:t>harga</a:t>
            </a:r>
            <a:r>
              <a:rPr lang="en-US" dirty="0">
                <a:solidFill>
                  <a:schemeClr val="bg1"/>
                </a:solidFill>
              </a:rPr>
              <a:t> </a:t>
            </a:r>
            <a:r>
              <a:rPr lang="en-US" dirty="0" err="1">
                <a:solidFill>
                  <a:schemeClr val="bg1"/>
                </a:solidFill>
              </a:rPr>
              <a:t>jual</a:t>
            </a:r>
            <a:r>
              <a:rPr lang="en-US" dirty="0">
                <a:solidFill>
                  <a:schemeClr val="bg1"/>
                </a:solidFill>
              </a:rPr>
              <a:t> yang </a:t>
            </a:r>
            <a:r>
              <a:rPr lang="en-US" dirty="0" err="1">
                <a:solidFill>
                  <a:schemeClr val="bg1"/>
                </a:solidFill>
              </a:rPr>
              <a:t>tepat</a:t>
            </a:r>
            <a:r>
              <a:rPr lang="en-US" dirty="0">
                <a:solidFill>
                  <a:schemeClr val="bg1"/>
                </a:solidFill>
              </a:rPr>
              <a:t> pada </a:t>
            </a:r>
            <a:r>
              <a:rPr lang="en-US" dirty="0" err="1">
                <a:solidFill>
                  <a:schemeClr val="bg1"/>
                </a:solidFill>
              </a:rPr>
              <a:t>setiap</a:t>
            </a:r>
            <a:r>
              <a:rPr lang="en-US" dirty="0">
                <a:solidFill>
                  <a:schemeClr val="bg1"/>
                </a:solidFill>
              </a:rPr>
              <a:t> </a:t>
            </a:r>
            <a:r>
              <a:rPr lang="en-US" dirty="0" err="1">
                <a:solidFill>
                  <a:schemeClr val="bg1"/>
                </a:solidFill>
              </a:rPr>
              <a:t>produk</a:t>
            </a:r>
            <a:r>
              <a:rPr lang="en-US" dirty="0">
                <a:solidFill>
                  <a:schemeClr val="bg1"/>
                </a:solidFill>
              </a:rPr>
              <a:t> </a:t>
            </a:r>
            <a:r>
              <a:rPr lang="en-US" i="1" dirty="0">
                <a:solidFill>
                  <a:schemeClr val="bg1"/>
                </a:solidFill>
              </a:rPr>
              <a:t>custom</a:t>
            </a:r>
            <a:r>
              <a:rPr lang="en-US" dirty="0">
                <a:solidFill>
                  <a:schemeClr val="bg1"/>
                </a:solidFill>
              </a:rPr>
              <a:t>.</a:t>
            </a:r>
            <a:endParaRPr lang="en-ID" dirty="0">
              <a:solidFill>
                <a:schemeClr val="bg1"/>
              </a:solidFill>
            </a:endParaRPr>
          </a:p>
          <a:p>
            <a:pPr lvl="0">
              <a:buFont typeface="+mj-lt"/>
              <a:buAutoNum type="arabicPeriod"/>
            </a:pPr>
            <a:r>
              <a:rPr lang="en-US" dirty="0" err="1">
                <a:solidFill>
                  <a:schemeClr val="bg1"/>
                </a:solidFill>
              </a:rPr>
              <a:t>Mengatasi</a:t>
            </a:r>
            <a:r>
              <a:rPr lang="en-US" dirty="0">
                <a:solidFill>
                  <a:schemeClr val="bg1"/>
                </a:solidFill>
              </a:rPr>
              <a:t> </a:t>
            </a:r>
            <a:r>
              <a:rPr lang="en-US" dirty="0" err="1">
                <a:solidFill>
                  <a:schemeClr val="bg1"/>
                </a:solidFill>
              </a:rPr>
              <a:t>masalah</a:t>
            </a:r>
            <a:r>
              <a:rPr lang="en-US" dirty="0">
                <a:solidFill>
                  <a:schemeClr val="bg1"/>
                </a:solidFill>
              </a:rPr>
              <a:t> </a:t>
            </a:r>
            <a:r>
              <a:rPr lang="en-US" dirty="0" err="1">
                <a:solidFill>
                  <a:schemeClr val="bg1"/>
                </a:solidFill>
              </a:rPr>
              <a:t>ketidak</a:t>
            </a:r>
            <a:r>
              <a:rPr lang="en-US" dirty="0">
                <a:solidFill>
                  <a:schemeClr val="bg1"/>
                </a:solidFill>
              </a:rPr>
              <a:t> </a:t>
            </a:r>
            <a:r>
              <a:rPr lang="en-US" dirty="0" err="1">
                <a:solidFill>
                  <a:schemeClr val="bg1"/>
                </a:solidFill>
              </a:rPr>
              <a:t>sesuaian</a:t>
            </a:r>
            <a:r>
              <a:rPr lang="en-US" dirty="0">
                <a:solidFill>
                  <a:schemeClr val="bg1"/>
                </a:solidFill>
              </a:rPr>
              <a:t> </a:t>
            </a:r>
            <a:r>
              <a:rPr lang="en-US" dirty="0" err="1">
                <a:solidFill>
                  <a:schemeClr val="bg1"/>
                </a:solidFill>
              </a:rPr>
              <a:t>perhitungan</a:t>
            </a:r>
            <a:r>
              <a:rPr lang="en-US" dirty="0">
                <a:solidFill>
                  <a:schemeClr val="bg1"/>
                </a:solidFill>
              </a:rPr>
              <a:t> </a:t>
            </a:r>
            <a:r>
              <a:rPr lang="en-US" dirty="0" err="1">
                <a:solidFill>
                  <a:schemeClr val="bg1"/>
                </a:solidFill>
              </a:rPr>
              <a:t>harga</a:t>
            </a:r>
            <a:r>
              <a:rPr lang="en-US" dirty="0">
                <a:solidFill>
                  <a:schemeClr val="bg1"/>
                </a:solidFill>
              </a:rPr>
              <a:t> </a:t>
            </a:r>
            <a:r>
              <a:rPr lang="en-US" dirty="0" err="1">
                <a:solidFill>
                  <a:schemeClr val="bg1"/>
                </a:solidFill>
              </a:rPr>
              <a:t>pokok</a:t>
            </a:r>
            <a:r>
              <a:rPr lang="en-US" dirty="0">
                <a:solidFill>
                  <a:schemeClr val="bg1"/>
                </a:solidFill>
              </a:rPr>
              <a:t> </a:t>
            </a:r>
            <a:r>
              <a:rPr lang="en-US" dirty="0" err="1">
                <a:solidFill>
                  <a:schemeClr val="bg1"/>
                </a:solidFill>
              </a:rPr>
              <a:t>produksi</a:t>
            </a:r>
            <a:r>
              <a:rPr lang="en-US" dirty="0">
                <a:solidFill>
                  <a:schemeClr val="bg1"/>
                </a:solidFill>
              </a:rPr>
              <a:t> pada </a:t>
            </a:r>
            <a:r>
              <a:rPr lang="en-US" dirty="0" err="1">
                <a:solidFill>
                  <a:schemeClr val="bg1"/>
                </a:solidFill>
              </a:rPr>
              <a:t>perusahaan</a:t>
            </a:r>
            <a:r>
              <a:rPr lang="en-US" dirty="0">
                <a:solidFill>
                  <a:schemeClr val="tx1"/>
                </a:solidFill>
              </a:rPr>
              <a:t>.</a:t>
            </a:r>
            <a:endParaRPr lang="en-ID" dirty="0">
              <a:solidFill>
                <a:schemeClr val="tx1"/>
              </a:solidFill>
            </a:endParaRPr>
          </a:p>
        </p:txBody>
      </p:sp>
      <p:cxnSp>
        <p:nvCxnSpPr>
          <p:cNvPr id="534" name="Google Shape;534;p72"/>
          <p:cNvCxnSpPr/>
          <p:nvPr/>
        </p:nvCxnSpPr>
        <p:spPr>
          <a:xfrm>
            <a:off x="1482719" y="1120844"/>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234251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gtEl>
                                        <p:attrNameLst>
                                          <p:attrName>style.visibility</p:attrName>
                                        </p:attrNameLst>
                                      </p:cBhvr>
                                      <p:to>
                                        <p:strVal val="visible"/>
                                      </p:to>
                                    </p:set>
                                    <p:animEffect transition="in" filter="fade">
                                      <p:cBhvr>
                                        <p:cTn id="12"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Rectangle 1">
            <a:extLst>
              <a:ext uri="{FF2B5EF4-FFF2-40B4-BE49-F238E27FC236}">
                <a16:creationId xmlns:a16="http://schemas.microsoft.com/office/drawing/2014/main" id="{C3A31459-F21B-4324-B93B-FFDCD2B4106B}"/>
              </a:ext>
            </a:extLst>
          </p:cNvPr>
          <p:cNvSpPr/>
          <p:nvPr/>
        </p:nvSpPr>
        <p:spPr>
          <a:xfrm>
            <a:off x="1203960" y="1299022"/>
            <a:ext cx="6614160" cy="36684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a:p>
        </p:txBody>
      </p:sp>
      <p:sp>
        <p:nvSpPr>
          <p:cNvPr id="527" name="Google Shape;527;p72"/>
          <p:cNvSpPr txBox="1">
            <a:spLocks noGrp="1"/>
          </p:cNvSpPr>
          <p:nvPr>
            <p:ph type="ctrTitle"/>
          </p:nvPr>
        </p:nvSpPr>
        <p:spPr>
          <a:xfrm flipH="1">
            <a:off x="1398700" y="458744"/>
            <a:ext cx="5832680" cy="670500"/>
          </a:xfrm>
          <a:prstGeom prst="rect">
            <a:avLst/>
          </a:prstGeom>
        </p:spPr>
        <p:txBody>
          <a:bodyPr spcFirstLastPara="1" wrap="square" lIns="91425" tIns="91425" rIns="91425" bIns="91425" anchor="b" anchorCtr="0">
            <a:noAutofit/>
          </a:bodyPr>
          <a:lstStyle/>
          <a:p>
            <a:pPr lvl="0">
              <a:buClr>
                <a:schemeClr val="dk1"/>
              </a:buClr>
              <a:buSzPts val="1100"/>
            </a:pPr>
            <a:r>
              <a:rPr lang="en-ID" dirty="0" err="1"/>
              <a:t>Harga</a:t>
            </a:r>
            <a:r>
              <a:rPr lang="en-ID" dirty="0"/>
              <a:t> </a:t>
            </a:r>
            <a:r>
              <a:rPr lang="en-ID" dirty="0" err="1"/>
              <a:t>Pokok</a:t>
            </a:r>
            <a:r>
              <a:rPr lang="en-ID" dirty="0"/>
              <a:t> </a:t>
            </a:r>
            <a:r>
              <a:rPr lang="en-ID" dirty="0" err="1"/>
              <a:t>Produksi</a:t>
            </a:r>
            <a:r>
              <a:rPr lang="en" dirty="0"/>
              <a:t> </a:t>
            </a:r>
            <a:endParaRPr dirty="0"/>
          </a:p>
        </p:txBody>
      </p:sp>
      <p:sp>
        <p:nvSpPr>
          <p:cNvPr id="528" name="Google Shape;528;p72"/>
          <p:cNvSpPr txBox="1">
            <a:spLocks noGrp="1"/>
          </p:cNvSpPr>
          <p:nvPr>
            <p:ph type="subTitle" idx="1"/>
          </p:nvPr>
        </p:nvSpPr>
        <p:spPr>
          <a:xfrm>
            <a:off x="1482719" y="1282222"/>
            <a:ext cx="6100110" cy="2007388"/>
          </a:xfrm>
          <a:prstGeom prst="rect">
            <a:avLst/>
          </a:prstGeom>
        </p:spPr>
        <p:txBody>
          <a:bodyPr spcFirstLastPara="1" wrap="square" lIns="91425" tIns="91425" rIns="91425" bIns="91425" anchor="t" anchorCtr="0">
            <a:noAutofit/>
          </a:bodyPr>
          <a:lstStyle/>
          <a:p>
            <a:pPr marL="0" lvl="0" indent="0">
              <a:buClr>
                <a:schemeClr val="dk1"/>
              </a:buClr>
              <a:buSzPts val="1100"/>
            </a:pPr>
            <a:r>
              <a:rPr lang="en-ID" sz="1800" dirty="0" err="1">
                <a:solidFill>
                  <a:schemeClr val="tx1"/>
                </a:solidFill>
              </a:rPr>
              <a:t>Menurut</a:t>
            </a:r>
            <a:r>
              <a:rPr lang="en-ID" sz="1800" dirty="0">
                <a:solidFill>
                  <a:schemeClr val="tx1"/>
                </a:solidFill>
              </a:rPr>
              <a:t> </a:t>
            </a:r>
            <a:r>
              <a:rPr lang="en-ID" sz="1800" dirty="0" err="1">
                <a:solidFill>
                  <a:schemeClr val="tx1"/>
                </a:solidFill>
              </a:rPr>
              <a:t>Bustami</a:t>
            </a:r>
            <a:r>
              <a:rPr lang="en-ID" sz="1800" dirty="0">
                <a:solidFill>
                  <a:schemeClr val="tx1"/>
                </a:solidFill>
              </a:rPr>
              <a:t> dan </a:t>
            </a:r>
            <a:r>
              <a:rPr lang="en-ID" sz="1800" dirty="0" err="1">
                <a:solidFill>
                  <a:schemeClr val="tx1"/>
                </a:solidFill>
              </a:rPr>
              <a:t>Nurlela</a:t>
            </a:r>
            <a:r>
              <a:rPr lang="en-ID" sz="1800" dirty="0">
                <a:solidFill>
                  <a:schemeClr val="tx1"/>
                </a:solidFill>
              </a:rPr>
              <a:t> (2010) </a:t>
            </a:r>
            <a:r>
              <a:rPr lang="en-ID" sz="1800" dirty="0" err="1">
                <a:solidFill>
                  <a:schemeClr val="tx1"/>
                </a:solidFill>
              </a:rPr>
              <a:t>kumpulan</a:t>
            </a:r>
            <a:r>
              <a:rPr lang="en-ID" sz="1800" dirty="0">
                <a:solidFill>
                  <a:schemeClr val="tx1"/>
                </a:solidFill>
              </a:rPr>
              <a:t> </a:t>
            </a:r>
            <a:r>
              <a:rPr lang="en-ID" sz="1800" dirty="0" err="1">
                <a:solidFill>
                  <a:schemeClr val="tx1"/>
                </a:solidFill>
              </a:rPr>
              <a:t>biaya</a:t>
            </a:r>
            <a:r>
              <a:rPr lang="en-ID" sz="1800" dirty="0">
                <a:solidFill>
                  <a:schemeClr val="tx1"/>
                </a:solidFill>
              </a:rPr>
              <a:t> </a:t>
            </a:r>
            <a:r>
              <a:rPr lang="en-ID" sz="1800" dirty="0" err="1">
                <a:solidFill>
                  <a:schemeClr val="tx1"/>
                </a:solidFill>
              </a:rPr>
              <a:t>produksi</a:t>
            </a:r>
            <a:r>
              <a:rPr lang="en-ID" sz="1800" dirty="0">
                <a:solidFill>
                  <a:schemeClr val="tx1"/>
                </a:solidFill>
              </a:rPr>
              <a:t> yang </a:t>
            </a:r>
            <a:r>
              <a:rPr lang="en-ID" sz="1800" dirty="0" err="1">
                <a:solidFill>
                  <a:schemeClr val="tx1"/>
                </a:solidFill>
              </a:rPr>
              <a:t>terdiri</a:t>
            </a:r>
            <a:r>
              <a:rPr lang="en-ID" sz="1800" dirty="0">
                <a:solidFill>
                  <a:schemeClr val="tx1"/>
                </a:solidFill>
              </a:rPr>
              <a:t> </a:t>
            </a:r>
            <a:r>
              <a:rPr lang="en-ID" sz="1800" dirty="0" err="1">
                <a:solidFill>
                  <a:schemeClr val="tx1"/>
                </a:solidFill>
              </a:rPr>
              <a:t>dari</a:t>
            </a:r>
            <a:r>
              <a:rPr lang="en-ID" sz="1800" dirty="0">
                <a:solidFill>
                  <a:schemeClr val="tx1"/>
                </a:solidFill>
              </a:rPr>
              <a:t> </a:t>
            </a:r>
            <a:r>
              <a:rPr lang="en-ID" sz="1800" dirty="0" err="1">
                <a:solidFill>
                  <a:schemeClr val="tx1"/>
                </a:solidFill>
              </a:rPr>
              <a:t>bahan</a:t>
            </a:r>
            <a:r>
              <a:rPr lang="en-ID" sz="1800" dirty="0">
                <a:solidFill>
                  <a:schemeClr val="tx1"/>
                </a:solidFill>
              </a:rPr>
              <a:t> </a:t>
            </a:r>
            <a:r>
              <a:rPr lang="en-ID" sz="1800" dirty="0" err="1">
                <a:solidFill>
                  <a:schemeClr val="tx1"/>
                </a:solidFill>
              </a:rPr>
              <a:t>baku</a:t>
            </a:r>
            <a:r>
              <a:rPr lang="en-ID" sz="1800" dirty="0">
                <a:solidFill>
                  <a:schemeClr val="tx1"/>
                </a:solidFill>
              </a:rPr>
              <a:t> </a:t>
            </a:r>
            <a:r>
              <a:rPr lang="en-ID" sz="1800" dirty="0" err="1">
                <a:solidFill>
                  <a:schemeClr val="tx1"/>
                </a:solidFill>
              </a:rPr>
              <a:t>langsung</a:t>
            </a:r>
            <a:r>
              <a:rPr lang="en-ID" sz="1800" dirty="0">
                <a:solidFill>
                  <a:schemeClr val="tx1"/>
                </a:solidFill>
              </a:rPr>
              <a:t>, </a:t>
            </a:r>
            <a:r>
              <a:rPr lang="en-ID" sz="1800" dirty="0" err="1">
                <a:solidFill>
                  <a:schemeClr val="tx1"/>
                </a:solidFill>
              </a:rPr>
              <a:t>tenaga</a:t>
            </a:r>
            <a:r>
              <a:rPr lang="en-ID" sz="1800" dirty="0">
                <a:solidFill>
                  <a:schemeClr val="tx1"/>
                </a:solidFill>
              </a:rPr>
              <a:t> </a:t>
            </a:r>
            <a:r>
              <a:rPr lang="en-ID" sz="1800" dirty="0" err="1">
                <a:solidFill>
                  <a:schemeClr val="tx1"/>
                </a:solidFill>
              </a:rPr>
              <a:t>kerja</a:t>
            </a:r>
            <a:r>
              <a:rPr lang="en-ID" sz="1800" dirty="0">
                <a:solidFill>
                  <a:schemeClr val="tx1"/>
                </a:solidFill>
              </a:rPr>
              <a:t> </a:t>
            </a:r>
            <a:r>
              <a:rPr lang="en-ID" sz="1800" dirty="0" err="1">
                <a:solidFill>
                  <a:schemeClr val="tx1"/>
                </a:solidFill>
              </a:rPr>
              <a:t>langsung</a:t>
            </a:r>
            <a:r>
              <a:rPr lang="en-ID" sz="1800" dirty="0">
                <a:solidFill>
                  <a:schemeClr val="tx1"/>
                </a:solidFill>
              </a:rPr>
              <a:t>, dan </a:t>
            </a:r>
            <a:r>
              <a:rPr lang="en-ID" sz="1800" dirty="0" err="1">
                <a:solidFill>
                  <a:schemeClr val="tx1"/>
                </a:solidFill>
              </a:rPr>
              <a:t>biaya</a:t>
            </a:r>
            <a:r>
              <a:rPr lang="en-ID" sz="1800" dirty="0">
                <a:solidFill>
                  <a:schemeClr val="tx1"/>
                </a:solidFill>
              </a:rPr>
              <a:t> overhead </a:t>
            </a:r>
            <a:r>
              <a:rPr lang="en-ID" sz="1800" dirty="0" err="1">
                <a:solidFill>
                  <a:schemeClr val="tx1"/>
                </a:solidFill>
              </a:rPr>
              <a:t>pabrik</a:t>
            </a:r>
            <a:r>
              <a:rPr lang="en-ID" sz="1800" dirty="0">
                <a:solidFill>
                  <a:schemeClr val="tx1"/>
                </a:solidFill>
              </a:rPr>
              <a:t> </a:t>
            </a:r>
            <a:r>
              <a:rPr lang="en-ID" sz="1800" dirty="0" err="1">
                <a:solidFill>
                  <a:schemeClr val="tx1"/>
                </a:solidFill>
              </a:rPr>
              <a:t>ditambah</a:t>
            </a:r>
            <a:r>
              <a:rPr lang="en-ID" sz="1800" dirty="0">
                <a:solidFill>
                  <a:schemeClr val="tx1"/>
                </a:solidFill>
              </a:rPr>
              <a:t> </a:t>
            </a:r>
            <a:r>
              <a:rPr lang="en-ID" sz="1800" dirty="0" err="1">
                <a:solidFill>
                  <a:schemeClr val="tx1"/>
                </a:solidFill>
              </a:rPr>
              <a:t>persediaan</a:t>
            </a:r>
            <a:r>
              <a:rPr lang="en-ID" sz="1800" dirty="0">
                <a:solidFill>
                  <a:schemeClr val="tx1"/>
                </a:solidFill>
              </a:rPr>
              <a:t> </a:t>
            </a:r>
            <a:r>
              <a:rPr lang="en-ID" sz="1800" dirty="0" err="1">
                <a:solidFill>
                  <a:schemeClr val="tx1"/>
                </a:solidFill>
              </a:rPr>
              <a:t>produk</a:t>
            </a:r>
            <a:r>
              <a:rPr lang="en-ID" sz="1800" dirty="0">
                <a:solidFill>
                  <a:schemeClr val="tx1"/>
                </a:solidFill>
              </a:rPr>
              <a:t> </a:t>
            </a:r>
            <a:r>
              <a:rPr lang="en-ID" sz="1800" dirty="0" err="1">
                <a:solidFill>
                  <a:schemeClr val="tx1"/>
                </a:solidFill>
              </a:rPr>
              <a:t>dalam</a:t>
            </a:r>
            <a:r>
              <a:rPr lang="en-ID" sz="1800" dirty="0">
                <a:solidFill>
                  <a:schemeClr val="tx1"/>
                </a:solidFill>
              </a:rPr>
              <a:t> proses </a:t>
            </a:r>
            <a:r>
              <a:rPr lang="en-ID" sz="1800" dirty="0" err="1">
                <a:solidFill>
                  <a:schemeClr val="tx1"/>
                </a:solidFill>
              </a:rPr>
              <a:t>awal</a:t>
            </a:r>
            <a:r>
              <a:rPr lang="en-ID" sz="1800" dirty="0">
                <a:solidFill>
                  <a:schemeClr val="tx1"/>
                </a:solidFill>
              </a:rPr>
              <a:t> dan </a:t>
            </a:r>
            <a:r>
              <a:rPr lang="en-ID" sz="1800" dirty="0" err="1">
                <a:solidFill>
                  <a:schemeClr val="tx1"/>
                </a:solidFill>
              </a:rPr>
              <a:t>dikurang</a:t>
            </a:r>
            <a:r>
              <a:rPr lang="en-ID" sz="1800" dirty="0">
                <a:solidFill>
                  <a:schemeClr val="tx1"/>
                </a:solidFill>
              </a:rPr>
              <a:t> </a:t>
            </a:r>
            <a:r>
              <a:rPr lang="en-ID" sz="1800" dirty="0" err="1">
                <a:solidFill>
                  <a:schemeClr val="tx1"/>
                </a:solidFill>
              </a:rPr>
              <a:t>persediaan</a:t>
            </a:r>
            <a:r>
              <a:rPr lang="en-ID" sz="1800" dirty="0">
                <a:solidFill>
                  <a:schemeClr val="tx1"/>
                </a:solidFill>
              </a:rPr>
              <a:t> </a:t>
            </a:r>
            <a:r>
              <a:rPr lang="en-ID" sz="1800" dirty="0" err="1">
                <a:solidFill>
                  <a:schemeClr val="tx1"/>
                </a:solidFill>
              </a:rPr>
              <a:t>produk</a:t>
            </a:r>
            <a:r>
              <a:rPr lang="en-ID" sz="1800" dirty="0">
                <a:solidFill>
                  <a:schemeClr val="tx1"/>
                </a:solidFill>
              </a:rPr>
              <a:t> </a:t>
            </a:r>
            <a:r>
              <a:rPr lang="en-ID" sz="1800" dirty="0" err="1">
                <a:solidFill>
                  <a:schemeClr val="tx1"/>
                </a:solidFill>
              </a:rPr>
              <a:t>dalam</a:t>
            </a:r>
            <a:r>
              <a:rPr lang="en-ID" sz="1800" dirty="0">
                <a:solidFill>
                  <a:schemeClr val="tx1"/>
                </a:solidFill>
              </a:rPr>
              <a:t> proses </a:t>
            </a:r>
            <a:r>
              <a:rPr lang="en-ID" sz="1800" dirty="0" err="1">
                <a:solidFill>
                  <a:schemeClr val="tx1"/>
                </a:solidFill>
              </a:rPr>
              <a:t>akhir</a:t>
            </a:r>
            <a:r>
              <a:rPr lang="en-ID" sz="1800" dirty="0">
                <a:solidFill>
                  <a:schemeClr val="tx1"/>
                </a:solidFill>
              </a:rPr>
              <a:t>. </a:t>
            </a:r>
            <a:r>
              <a:rPr lang="en-ID" sz="1800" dirty="0" err="1">
                <a:solidFill>
                  <a:schemeClr val="tx1"/>
                </a:solidFill>
              </a:rPr>
              <a:t>Harga</a:t>
            </a:r>
            <a:r>
              <a:rPr lang="en-ID" sz="1800" dirty="0">
                <a:solidFill>
                  <a:schemeClr val="tx1"/>
                </a:solidFill>
              </a:rPr>
              <a:t> </a:t>
            </a:r>
            <a:r>
              <a:rPr lang="en-ID" sz="1800" dirty="0" err="1">
                <a:solidFill>
                  <a:schemeClr val="tx1"/>
                </a:solidFill>
              </a:rPr>
              <a:t>pokok</a:t>
            </a:r>
            <a:r>
              <a:rPr lang="en-ID" sz="1800" dirty="0">
                <a:solidFill>
                  <a:schemeClr val="tx1"/>
                </a:solidFill>
              </a:rPr>
              <a:t> </a:t>
            </a:r>
            <a:r>
              <a:rPr lang="en-ID" sz="1800" dirty="0" err="1">
                <a:solidFill>
                  <a:schemeClr val="tx1"/>
                </a:solidFill>
              </a:rPr>
              <a:t>produksi</a:t>
            </a:r>
            <a:r>
              <a:rPr lang="en-ID" sz="1800" dirty="0">
                <a:solidFill>
                  <a:schemeClr val="tx1"/>
                </a:solidFill>
              </a:rPr>
              <a:t> </a:t>
            </a:r>
            <a:r>
              <a:rPr lang="en-ID" sz="1800" dirty="0" err="1">
                <a:solidFill>
                  <a:schemeClr val="tx1"/>
                </a:solidFill>
              </a:rPr>
              <a:t>terikat</a:t>
            </a:r>
            <a:r>
              <a:rPr lang="en-ID" sz="1800" dirty="0">
                <a:solidFill>
                  <a:schemeClr val="tx1"/>
                </a:solidFill>
              </a:rPr>
              <a:t> pada </a:t>
            </a:r>
            <a:r>
              <a:rPr lang="en-ID" sz="1800" dirty="0" err="1">
                <a:solidFill>
                  <a:schemeClr val="tx1"/>
                </a:solidFill>
              </a:rPr>
              <a:t>periode</a:t>
            </a:r>
            <a:r>
              <a:rPr lang="en-ID" sz="1800" dirty="0">
                <a:solidFill>
                  <a:schemeClr val="tx1"/>
                </a:solidFill>
              </a:rPr>
              <a:t> </a:t>
            </a:r>
            <a:r>
              <a:rPr lang="en-ID" sz="1800" dirty="0" err="1">
                <a:solidFill>
                  <a:schemeClr val="tx1"/>
                </a:solidFill>
              </a:rPr>
              <a:t>waktu</a:t>
            </a:r>
            <a:r>
              <a:rPr lang="en-ID" sz="1800" dirty="0">
                <a:solidFill>
                  <a:schemeClr val="tx1"/>
                </a:solidFill>
              </a:rPr>
              <a:t> </a:t>
            </a:r>
            <a:r>
              <a:rPr lang="en-ID" sz="1800" dirty="0" err="1">
                <a:solidFill>
                  <a:schemeClr val="tx1"/>
                </a:solidFill>
              </a:rPr>
              <a:t>tertentu</a:t>
            </a:r>
            <a:r>
              <a:rPr lang="en-ID" sz="1800" dirty="0">
                <a:solidFill>
                  <a:schemeClr val="tx1"/>
                </a:solidFill>
              </a:rPr>
              <a:t>. </a:t>
            </a:r>
            <a:r>
              <a:rPr lang="en-ID" sz="1800" dirty="0" err="1">
                <a:solidFill>
                  <a:schemeClr val="tx1"/>
                </a:solidFill>
              </a:rPr>
              <a:t>Harga</a:t>
            </a:r>
            <a:r>
              <a:rPr lang="en-ID" sz="1800" dirty="0">
                <a:solidFill>
                  <a:schemeClr val="tx1"/>
                </a:solidFill>
              </a:rPr>
              <a:t> </a:t>
            </a:r>
            <a:r>
              <a:rPr lang="en-ID" sz="1800" dirty="0" err="1">
                <a:solidFill>
                  <a:schemeClr val="tx1"/>
                </a:solidFill>
              </a:rPr>
              <a:t>pokok</a:t>
            </a:r>
            <a:r>
              <a:rPr lang="en-ID" sz="1800" dirty="0">
                <a:solidFill>
                  <a:schemeClr val="tx1"/>
                </a:solidFill>
              </a:rPr>
              <a:t> </a:t>
            </a:r>
            <a:r>
              <a:rPr lang="en-ID" sz="1800" dirty="0" err="1">
                <a:solidFill>
                  <a:schemeClr val="tx1"/>
                </a:solidFill>
              </a:rPr>
              <a:t>produksi</a:t>
            </a:r>
            <a:r>
              <a:rPr lang="en-ID" sz="1800" dirty="0">
                <a:solidFill>
                  <a:schemeClr val="tx1"/>
                </a:solidFill>
              </a:rPr>
              <a:t> </a:t>
            </a:r>
            <a:r>
              <a:rPr lang="en-ID" sz="1800" dirty="0" err="1">
                <a:solidFill>
                  <a:schemeClr val="tx1"/>
                </a:solidFill>
              </a:rPr>
              <a:t>akan</a:t>
            </a:r>
            <a:r>
              <a:rPr lang="en-ID" sz="1800" dirty="0">
                <a:solidFill>
                  <a:schemeClr val="tx1"/>
                </a:solidFill>
              </a:rPr>
              <a:t> </a:t>
            </a:r>
            <a:r>
              <a:rPr lang="en-ID" sz="1800" dirty="0" err="1">
                <a:solidFill>
                  <a:schemeClr val="tx1"/>
                </a:solidFill>
              </a:rPr>
              <a:t>sama</a:t>
            </a:r>
            <a:r>
              <a:rPr lang="en-ID" sz="1800" dirty="0">
                <a:solidFill>
                  <a:schemeClr val="tx1"/>
                </a:solidFill>
              </a:rPr>
              <a:t> </a:t>
            </a:r>
            <a:r>
              <a:rPr lang="en-ID" sz="1800" dirty="0" err="1">
                <a:solidFill>
                  <a:schemeClr val="tx1"/>
                </a:solidFill>
              </a:rPr>
              <a:t>dengan</a:t>
            </a:r>
            <a:r>
              <a:rPr lang="en-ID" sz="1800" dirty="0">
                <a:solidFill>
                  <a:schemeClr val="tx1"/>
                </a:solidFill>
              </a:rPr>
              <a:t> </a:t>
            </a:r>
            <a:r>
              <a:rPr lang="en-ID" sz="1800" dirty="0" err="1">
                <a:solidFill>
                  <a:schemeClr val="tx1"/>
                </a:solidFill>
              </a:rPr>
              <a:t>biaya</a:t>
            </a:r>
            <a:r>
              <a:rPr lang="en-ID" sz="1800" dirty="0">
                <a:solidFill>
                  <a:schemeClr val="tx1"/>
                </a:solidFill>
              </a:rPr>
              <a:t> </a:t>
            </a:r>
            <a:r>
              <a:rPr lang="en-ID" sz="1800" dirty="0" err="1">
                <a:solidFill>
                  <a:schemeClr val="tx1"/>
                </a:solidFill>
              </a:rPr>
              <a:t>produksi</a:t>
            </a:r>
            <a:r>
              <a:rPr lang="en-ID" sz="1800" dirty="0">
                <a:solidFill>
                  <a:schemeClr val="tx1"/>
                </a:solidFill>
              </a:rPr>
              <a:t> </a:t>
            </a:r>
            <a:r>
              <a:rPr lang="en-ID" sz="1800" dirty="0" err="1">
                <a:solidFill>
                  <a:schemeClr val="tx1"/>
                </a:solidFill>
              </a:rPr>
              <a:t>apabila</a:t>
            </a:r>
            <a:r>
              <a:rPr lang="en-ID" sz="1800" dirty="0">
                <a:solidFill>
                  <a:schemeClr val="tx1"/>
                </a:solidFill>
              </a:rPr>
              <a:t> </a:t>
            </a:r>
            <a:r>
              <a:rPr lang="en-ID" sz="1800" dirty="0" err="1">
                <a:solidFill>
                  <a:schemeClr val="tx1"/>
                </a:solidFill>
              </a:rPr>
              <a:t>tidak</a:t>
            </a:r>
            <a:r>
              <a:rPr lang="en-ID" sz="1800" dirty="0">
                <a:solidFill>
                  <a:schemeClr val="tx1"/>
                </a:solidFill>
              </a:rPr>
              <a:t> </a:t>
            </a:r>
            <a:r>
              <a:rPr lang="en-ID" sz="1800" dirty="0" err="1">
                <a:solidFill>
                  <a:schemeClr val="tx1"/>
                </a:solidFill>
              </a:rPr>
              <a:t>ada</a:t>
            </a:r>
            <a:r>
              <a:rPr lang="en-ID" sz="1800" dirty="0">
                <a:solidFill>
                  <a:schemeClr val="tx1"/>
                </a:solidFill>
              </a:rPr>
              <a:t> </a:t>
            </a:r>
            <a:r>
              <a:rPr lang="en-ID" sz="1800" dirty="0" err="1">
                <a:solidFill>
                  <a:schemeClr val="tx1"/>
                </a:solidFill>
              </a:rPr>
              <a:t>persediaan</a:t>
            </a:r>
            <a:r>
              <a:rPr lang="en-ID" sz="1800" dirty="0">
                <a:solidFill>
                  <a:schemeClr val="tx1"/>
                </a:solidFill>
              </a:rPr>
              <a:t> </a:t>
            </a:r>
            <a:r>
              <a:rPr lang="en-ID" sz="1800" dirty="0" err="1">
                <a:solidFill>
                  <a:schemeClr val="tx1"/>
                </a:solidFill>
              </a:rPr>
              <a:t>produk</a:t>
            </a:r>
            <a:r>
              <a:rPr lang="en-ID" sz="1800" dirty="0">
                <a:solidFill>
                  <a:schemeClr val="tx1"/>
                </a:solidFill>
              </a:rPr>
              <a:t> </a:t>
            </a:r>
            <a:r>
              <a:rPr lang="en-ID" sz="1800" dirty="0" err="1">
                <a:solidFill>
                  <a:schemeClr val="tx1"/>
                </a:solidFill>
              </a:rPr>
              <a:t>dalam</a:t>
            </a:r>
            <a:r>
              <a:rPr lang="en-ID" sz="1800" dirty="0">
                <a:solidFill>
                  <a:schemeClr val="tx1"/>
                </a:solidFill>
              </a:rPr>
              <a:t> proses </a:t>
            </a:r>
            <a:r>
              <a:rPr lang="en-ID" sz="1800" dirty="0" err="1">
                <a:solidFill>
                  <a:schemeClr val="tx1"/>
                </a:solidFill>
              </a:rPr>
              <a:t>awal</a:t>
            </a:r>
            <a:r>
              <a:rPr lang="en-ID" sz="1800" dirty="0">
                <a:solidFill>
                  <a:schemeClr val="tx1"/>
                </a:solidFill>
              </a:rPr>
              <a:t> dan </a:t>
            </a:r>
            <a:r>
              <a:rPr lang="en-ID" sz="1800" dirty="0" err="1">
                <a:solidFill>
                  <a:schemeClr val="tx1"/>
                </a:solidFill>
              </a:rPr>
              <a:t>akhir</a:t>
            </a:r>
            <a:r>
              <a:rPr lang="en-ID" sz="1800" dirty="0">
                <a:solidFill>
                  <a:schemeClr val="tx1"/>
                </a:solidFill>
              </a:rPr>
              <a:t>. </a:t>
            </a:r>
          </a:p>
          <a:p>
            <a:pPr marL="0" lvl="0" indent="0">
              <a:buClr>
                <a:schemeClr val="dk1"/>
              </a:buClr>
              <a:buSzPts val="1100"/>
            </a:pPr>
            <a:r>
              <a:rPr lang="en-ID" sz="1800" dirty="0" err="1">
                <a:solidFill>
                  <a:schemeClr val="tx1"/>
                </a:solidFill>
              </a:rPr>
              <a:t>Mulyadi</a:t>
            </a:r>
            <a:r>
              <a:rPr lang="en-ID" sz="1800" dirty="0">
                <a:solidFill>
                  <a:schemeClr val="tx1"/>
                </a:solidFill>
              </a:rPr>
              <a:t> (2015) </a:t>
            </a:r>
            <a:r>
              <a:rPr lang="en-ID" sz="1800" dirty="0" err="1">
                <a:solidFill>
                  <a:schemeClr val="tx1"/>
                </a:solidFill>
              </a:rPr>
              <a:t>menjelaskan</a:t>
            </a:r>
            <a:r>
              <a:rPr lang="en-ID" sz="1800" dirty="0">
                <a:solidFill>
                  <a:schemeClr val="tx1"/>
                </a:solidFill>
              </a:rPr>
              <a:t> </a:t>
            </a:r>
            <a:r>
              <a:rPr lang="en-ID" sz="1800" dirty="0" err="1">
                <a:solidFill>
                  <a:schemeClr val="tx1"/>
                </a:solidFill>
              </a:rPr>
              <a:t>bahwa</a:t>
            </a:r>
            <a:r>
              <a:rPr lang="en-ID" sz="1800" dirty="0">
                <a:solidFill>
                  <a:schemeClr val="tx1"/>
                </a:solidFill>
              </a:rPr>
              <a:t> “</a:t>
            </a:r>
            <a:r>
              <a:rPr lang="en-ID" sz="1800" dirty="0" err="1">
                <a:solidFill>
                  <a:schemeClr val="tx1"/>
                </a:solidFill>
              </a:rPr>
              <a:t>Harga</a:t>
            </a:r>
            <a:r>
              <a:rPr lang="en-ID" sz="1800" dirty="0">
                <a:solidFill>
                  <a:schemeClr val="tx1"/>
                </a:solidFill>
              </a:rPr>
              <a:t> </a:t>
            </a:r>
            <a:r>
              <a:rPr lang="en-ID" sz="1800" dirty="0" err="1">
                <a:solidFill>
                  <a:schemeClr val="tx1"/>
                </a:solidFill>
              </a:rPr>
              <a:t>pokok</a:t>
            </a:r>
            <a:r>
              <a:rPr lang="en-ID" sz="1800" dirty="0">
                <a:solidFill>
                  <a:schemeClr val="tx1"/>
                </a:solidFill>
              </a:rPr>
              <a:t> </a:t>
            </a:r>
            <a:r>
              <a:rPr lang="en-ID" sz="1800" dirty="0" err="1">
                <a:solidFill>
                  <a:schemeClr val="tx1"/>
                </a:solidFill>
              </a:rPr>
              <a:t>produksi</a:t>
            </a:r>
            <a:r>
              <a:rPr lang="en-ID" sz="1800" dirty="0">
                <a:solidFill>
                  <a:schemeClr val="tx1"/>
                </a:solidFill>
              </a:rPr>
              <a:t> </a:t>
            </a:r>
            <a:r>
              <a:rPr lang="en-ID" sz="1800" dirty="0" err="1">
                <a:solidFill>
                  <a:schemeClr val="tx1"/>
                </a:solidFill>
              </a:rPr>
              <a:t>adalah</a:t>
            </a:r>
            <a:r>
              <a:rPr lang="en-ID" sz="1800" dirty="0">
                <a:solidFill>
                  <a:schemeClr val="tx1"/>
                </a:solidFill>
              </a:rPr>
              <a:t> </a:t>
            </a:r>
            <a:r>
              <a:rPr lang="en-ID" sz="1800" dirty="0" err="1">
                <a:solidFill>
                  <a:schemeClr val="tx1"/>
                </a:solidFill>
              </a:rPr>
              <a:t>semua</a:t>
            </a:r>
            <a:r>
              <a:rPr lang="en-ID" sz="1800" dirty="0">
                <a:solidFill>
                  <a:schemeClr val="tx1"/>
                </a:solidFill>
              </a:rPr>
              <a:t> </a:t>
            </a:r>
            <a:r>
              <a:rPr lang="en-ID" sz="1800" dirty="0" err="1">
                <a:solidFill>
                  <a:schemeClr val="tx1"/>
                </a:solidFill>
              </a:rPr>
              <a:t>biaya</a:t>
            </a:r>
            <a:r>
              <a:rPr lang="en-ID" sz="1800" dirty="0">
                <a:solidFill>
                  <a:schemeClr val="tx1"/>
                </a:solidFill>
              </a:rPr>
              <a:t> yang </a:t>
            </a:r>
            <a:r>
              <a:rPr lang="en-ID" sz="1800" dirty="0" err="1">
                <a:solidFill>
                  <a:schemeClr val="tx1"/>
                </a:solidFill>
              </a:rPr>
              <a:t>dikeluarkan</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memproduksi</a:t>
            </a:r>
            <a:r>
              <a:rPr lang="en-ID" sz="1800" dirty="0">
                <a:solidFill>
                  <a:schemeClr val="tx1"/>
                </a:solidFill>
              </a:rPr>
              <a:t> </a:t>
            </a:r>
            <a:r>
              <a:rPr lang="en-ID" sz="1800" dirty="0" err="1">
                <a:solidFill>
                  <a:schemeClr val="tx1"/>
                </a:solidFill>
              </a:rPr>
              <a:t>suatu</a:t>
            </a:r>
            <a:r>
              <a:rPr lang="en-ID" sz="1800" dirty="0">
                <a:solidFill>
                  <a:schemeClr val="tx1"/>
                </a:solidFill>
              </a:rPr>
              <a:t> </a:t>
            </a:r>
            <a:r>
              <a:rPr lang="en-ID" sz="1800" dirty="0" err="1">
                <a:solidFill>
                  <a:schemeClr val="tx1"/>
                </a:solidFill>
              </a:rPr>
              <a:t>barang</a:t>
            </a:r>
            <a:r>
              <a:rPr lang="en-ID" sz="1800" dirty="0">
                <a:solidFill>
                  <a:schemeClr val="tx1"/>
                </a:solidFill>
              </a:rPr>
              <a:t> </a:t>
            </a:r>
            <a:r>
              <a:rPr lang="en-ID" sz="1800" dirty="0" err="1">
                <a:solidFill>
                  <a:schemeClr val="tx1"/>
                </a:solidFill>
              </a:rPr>
              <a:t>atau</a:t>
            </a:r>
            <a:r>
              <a:rPr lang="en-ID" sz="1800" dirty="0">
                <a:solidFill>
                  <a:schemeClr val="tx1"/>
                </a:solidFill>
              </a:rPr>
              <a:t> </a:t>
            </a:r>
            <a:r>
              <a:rPr lang="en-ID" sz="1800" dirty="0" err="1">
                <a:solidFill>
                  <a:schemeClr val="tx1"/>
                </a:solidFill>
              </a:rPr>
              <a:t>jasa</a:t>
            </a:r>
            <a:r>
              <a:rPr lang="en-ID" sz="1800" dirty="0">
                <a:solidFill>
                  <a:schemeClr val="tx1"/>
                </a:solidFill>
              </a:rPr>
              <a:t> </a:t>
            </a:r>
            <a:r>
              <a:rPr lang="en-ID" sz="1800" dirty="0" err="1">
                <a:solidFill>
                  <a:schemeClr val="tx1"/>
                </a:solidFill>
              </a:rPr>
              <a:t>selama</a:t>
            </a:r>
            <a:r>
              <a:rPr lang="en-ID" sz="1800" dirty="0">
                <a:solidFill>
                  <a:schemeClr val="tx1"/>
                </a:solidFill>
              </a:rPr>
              <a:t> </a:t>
            </a:r>
            <a:r>
              <a:rPr lang="en-ID" sz="1800" dirty="0" err="1">
                <a:solidFill>
                  <a:schemeClr val="tx1"/>
                </a:solidFill>
              </a:rPr>
              <a:t>periode</a:t>
            </a:r>
            <a:r>
              <a:rPr lang="en-ID" sz="1800" dirty="0">
                <a:solidFill>
                  <a:schemeClr val="tx1"/>
                </a:solidFill>
              </a:rPr>
              <a:t> </a:t>
            </a:r>
            <a:r>
              <a:rPr lang="en-ID" sz="1800" dirty="0" err="1">
                <a:solidFill>
                  <a:schemeClr val="tx1"/>
                </a:solidFill>
              </a:rPr>
              <a:t>bersangkutan</a:t>
            </a:r>
            <a:r>
              <a:rPr lang="en-ID" sz="1800" dirty="0">
                <a:solidFill>
                  <a:schemeClr val="tx1"/>
                </a:solidFill>
              </a:rPr>
              <a:t>”. </a:t>
            </a:r>
            <a:r>
              <a:rPr lang="en-ID" sz="1800" dirty="0" err="1">
                <a:solidFill>
                  <a:schemeClr val="tx1"/>
                </a:solidFill>
              </a:rPr>
              <a:t>Dengan</a:t>
            </a:r>
            <a:r>
              <a:rPr lang="en-ID" sz="1800" dirty="0">
                <a:solidFill>
                  <a:schemeClr val="tx1"/>
                </a:solidFill>
              </a:rPr>
              <a:t> kata lain, </a:t>
            </a:r>
            <a:r>
              <a:rPr lang="en-ID" sz="1800" dirty="0" err="1">
                <a:solidFill>
                  <a:schemeClr val="tx1"/>
                </a:solidFill>
              </a:rPr>
              <a:t>bahwa</a:t>
            </a:r>
            <a:r>
              <a:rPr lang="en-ID" sz="1800" dirty="0">
                <a:solidFill>
                  <a:schemeClr val="tx1"/>
                </a:solidFill>
              </a:rPr>
              <a:t> </a:t>
            </a:r>
            <a:r>
              <a:rPr lang="en-ID" sz="1800" dirty="0" err="1">
                <a:solidFill>
                  <a:schemeClr val="tx1"/>
                </a:solidFill>
              </a:rPr>
              <a:t>harga</a:t>
            </a:r>
            <a:r>
              <a:rPr lang="en-ID" sz="1800" dirty="0">
                <a:solidFill>
                  <a:schemeClr val="tx1"/>
                </a:solidFill>
              </a:rPr>
              <a:t> </a:t>
            </a:r>
            <a:r>
              <a:rPr lang="en-ID" sz="1800" dirty="0" err="1">
                <a:solidFill>
                  <a:schemeClr val="tx1"/>
                </a:solidFill>
              </a:rPr>
              <a:t>pokok</a:t>
            </a:r>
            <a:r>
              <a:rPr lang="en-ID" sz="1800" dirty="0">
                <a:solidFill>
                  <a:schemeClr val="tx1"/>
                </a:solidFill>
              </a:rPr>
              <a:t> </a:t>
            </a:r>
            <a:r>
              <a:rPr lang="en-ID" sz="1800" dirty="0" err="1">
                <a:solidFill>
                  <a:schemeClr val="tx1"/>
                </a:solidFill>
              </a:rPr>
              <a:t>produksi</a:t>
            </a:r>
            <a:r>
              <a:rPr lang="en-ID" sz="1800" dirty="0">
                <a:solidFill>
                  <a:schemeClr val="tx1"/>
                </a:solidFill>
              </a:rPr>
              <a:t> </a:t>
            </a:r>
            <a:r>
              <a:rPr lang="en-ID" sz="1800" dirty="0" err="1">
                <a:solidFill>
                  <a:schemeClr val="tx1"/>
                </a:solidFill>
              </a:rPr>
              <a:t>merupakan</a:t>
            </a:r>
            <a:r>
              <a:rPr lang="en-ID" sz="1800" dirty="0">
                <a:solidFill>
                  <a:schemeClr val="tx1"/>
                </a:solidFill>
              </a:rPr>
              <a:t> </a:t>
            </a:r>
            <a:r>
              <a:rPr lang="en-ID" sz="1800" dirty="0" err="1">
                <a:solidFill>
                  <a:schemeClr val="tx1"/>
                </a:solidFill>
              </a:rPr>
              <a:t>biaya</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memperoleh</a:t>
            </a:r>
            <a:r>
              <a:rPr lang="en-ID" sz="1800" dirty="0">
                <a:solidFill>
                  <a:schemeClr val="tx1"/>
                </a:solidFill>
              </a:rPr>
              <a:t> </a:t>
            </a:r>
            <a:r>
              <a:rPr lang="en-ID" sz="1800" dirty="0" err="1">
                <a:solidFill>
                  <a:schemeClr val="tx1"/>
                </a:solidFill>
              </a:rPr>
              <a:t>barang</a:t>
            </a:r>
            <a:r>
              <a:rPr lang="en-ID" sz="1800" dirty="0">
                <a:solidFill>
                  <a:schemeClr val="tx1"/>
                </a:solidFill>
              </a:rPr>
              <a:t> </a:t>
            </a:r>
            <a:r>
              <a:rPr lang="en-ID" sz="1800" dirty="0" err="1">
                <a:solidFill>
                  <a:schemeClr val="tx1"/>
                </a:solidFill>
              </a:rPr>
              <a:t>jadi</a:t>
            </a:r>
            <a:r>
              <a:rPr lang="en-ID" sz="1800" dirty="0">
                <a:solidFill>
                  <a:schemeClr val="tx1"/>
                </a:solidFill>
              </a:rPr>
              <a:t> yang </a:t>
            </a:r>
            <a:r>
              <a:rPr lang="en-ID" sz="1800" dirty="0" err="1">
                <a:solidFill>
                  <a:schemeClr val="tx1"/>
                </a:solidFill>
              </a:rPr>
              <a:t>siap</a:t>
            </a:r>
            <a:r>
              <a:rPr lang="en-ID" sz="1800" dirty="0">
                <a:solidFill>
                  <a:schemeClr val="tx1"/>
                </a:solidFill>
              </a:rPr>
              <a:t> </a:t>
            </a:r>
            <a:r>
              <a:rPr lang="en-ID" sz="1800" dirty="0" err="1">
                <a:solidFill>
                  <a:schemeClr val="tx1"/>
                </a:solidFill>
              </a:rPr>
              <a:t>jual</a:t>
            </a:r>
            <a:r>
              <a:rPr lang="en-ID" sz="1800" dirty="0">
                <a:solidFill>
                  <a:schemeClr val="tx1"/>
                </a:solidFill>
              </a:rPr>
              <a:t>.</a:t>
            </a:r>
          </a:p>
          <a:p>
            <a:pPr marL="0" lvl="0" indent="0">
              <a:buClr>
                <a:schemeClr val="dk1"/>
              </a:buClr>
              <a:buSzPts val="1100"/>
            </a:pPr>
            <a:endParaRPr sz="1800" dirty="0">
              <a:solidFill>
                <a:schemeClr val="tx1"/>
              </a:solidFill>
            </a:endParaRPr>
          </a:p>
        </p:txBody>
      </p:sp>
      <p:cxnSp>
        <p:nvCxnSpPr>
          <p:cNvPr id="534" name="Google Shape;534;p72"/>
          <p:cNvCxnSpPr/>
          <p:nvPr/>
        </p:nvCxnSpPr>
        <p:spPr>
          <a:xfrm>
            <a:off x="1482719" y="1120844"/>
            <a:ext cx="3115500" cy="84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300486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8"/>
                                        </p:tgtEl>
                                        <p:attrNameLst>
                                          <p:attrName>style.visibility</p:attrName>
                                        </p:attrNameLst>
                                      </p:cBhvr>
                                      <p:to>
                                        <p:strVal val="visible"/>
                                      </p:to>
                                    </p:set>
                                    <p:animEffect transition="in" filter="fade">
                                      <p:cBhvr>
                                        <p:cTn id="12"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1519</Words>
  <Application>Microsoft Office PowerPoint</Application>
  <PresentationFormat>On-screen Show (16:9)</PresentationFormat>
  <Paragraphs>76</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Livvic</vt:lpstr>
      <vt:lpstr>Squada One</vt:lpstr>
      <vt:lpstr>Roboto Condensed Light</vt:lpstr>
      <vt:lpstr>Fira Sans Extra Condensed Medium</vt:lpstr>
      <vt:lpstr>Tech Startup by Slidesgo</vt:lpstr>
      <vt:lpstr>APLIKASI PERHITUNGAN HARGA POKOK PRODUK STANDAR UNTUK MENENTUKAN HARGA JUAL PRODUK CUSTOM PADA CV WIRA DJADI NATURALSTONE</vt:lpstr>
      <vt:lpstr>PROFIL PERUSAHAAN</vt:lpstr>
      <vt:lpstr>Latar Belakang  Awalnya perusahaan hanya melakukan proses bubut tanpa berhubungan langsung dengan pelanggan, hingga saat ini telah memiliki berbagai media sosial dan websitenya sendiri. Dari hasil penelusuran website perusahaan, telah diketahui bahwa fungsi dari website perusahaan tersebut adalah untuk katalog produk perusahaan dan informasi kontak perusahaan. Dari hasil wawancara dengan pihak terkait telah diketahua bahwa perusahaan sengaja tidak memasukkan informasi harga dalam deskripsi katalog website tersebut karena beberapa alasan seperti sering naik turunya harga pasar setiap produk, kecenderungan pelanggan untuk membeli produk diluar ukuran standar dan jenis produk yang sangat banyak dalam katalog. Saat ini CV Wira Djadi Naturalstone menentukan harga jual produknya dengan menghitung biaya bahan baku, biaya tenaga kerja langsung dan laba yang diinginkan belum termasuk biaya yang lainya seperti biaya overhead tetap dan variabel sehingga biaya yang dikeluarkan untuk produksi menjadi terlihat lebih kecil daripada biaya yang dikeluarkan sebenarnya. Perusahaan juga belum sesuai dalam menentukan harga jual produk custom dimana sesuai dengan kesepakatan perusahaan bahwa harga jual produk adalah 50% dari harga pokok produk. Kurang tepatnya perhitungan harga pokok produk akan berdampak pada kurang tepatnya dalam penetapan harga jual barang.</vt:lpstr>
      <vt:lpstr>Permasalahan Dan Solusi </vt:lpstr>
      <vt:lpstr>RUMUSAN MASALAH</vt:lpstr>
      <vt:lpstr>BATASAN MASALAH</vt:lpstr>
      <vt:lpstr>TUJUAN</vt:lpstr>
      <vt:lpstr>MANFAAT </vt:lpstr>
      <vt:lpstr>Harga Pokok Produksi </vt:lpstr>
      <vt:lpstr>Harga Pokok Standar (Standar Costing</vt:lpstr>
      <vt:lpstr>Secara umum harga pokok dibagi 2 kategori:</vt:lpstr>
      <vt:lpstr>Job Order Costing </vt:lpstr>
      <vt:lpstr>Full Costing </vt:lpstr>
      <vt:lpstr>Kartu Harga Pokok (Job Order Cost Sheet)</vt:lpstr>
      <vt:lpstr>Penetapan Harga Biaya Plus (Cost‐Plus Pricing Method) </vt:lpstr>
      <vt:lpstr>Metode Pengembangan Aplikasi</vt:lpstr>
      <vt:lpstr>PowerPoint Presentation</vt:lpstr>
      <vt:lpstr>Proses Bisnis</vt:lpstr>
      <vt:lpstr>Input Proses Output</vt:lpstr>
      <vt:lpstr>DEMO APLIKASI</vt:lpstr>
      <vt:lpstr>KESIMPULAN</vt:lpstr>
      <vt:lpstr>SARAN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PENERAPAN GAMIFICATION PADA E COMMERCE FIB COLLECTION UNTUK PENINGKATAN COSTUMER LOYALTY</dc:title>
  <dc:creator>Rizdhan</dc:creator>
  <cp:lastModifiedBy>ukun cahyo</cp:lastModifiedBy>
  <cp:revision>53</cp:revision>
  <dcterms:modified xsi:type="dcterms:W3CDTF">2022-07-29T04:30:10Z</dcterms:modified>
</cp:coreProperties>
</file>