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1" r:id="rId4"/>
    <p:sldId id="260" r:id="rId5"/>
    <p:sldId id="262" r:id="rId6"/>
    <p:sldId id="268" r:id="rId7"/>
    <p:sldId id="264" r:id="rId8"/>
    <p:sldId id="265" r:id="rId9"/>
    <p:sldId id="271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4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6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3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1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5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9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4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3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0CA873-9D2F-478D-9E70-1C181C5D1FE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ACD8E6-4087-4C1A-8884-84948F650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AE89-5A3E-DF28-819D-CA26F632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B34-C0F5-F4AA-FD42-087DC522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Concepts</a:t>
            </a:r>
          </a:p>
          <a:p>
            <a:pPr lvl="1"/>
            <a:r>
              <a:rPr lang="en-IN" dirty="0"/>
              <a:t>Class</a:t>
            </a:r>
          </a:p>
          <a:p>
            <a:pPr lvl="1"/>
            <a:r>
              <a:rPr lang="en-IN" dirty="0"/>
              <a:t>Object</a:t>
            </a:r>
          </a:p>
          <a:p>
            <a:pPr lvl="1"/>
            <a:r>
              <a:rPr lang="en-IN" dirty="0"/>
              <a:t>Encapsulation</a:t>
            </a:r>
          </a:p>
          <a:p>
            <a:pPr lvl="1"/>
            <a:r>
              <a:rPr lang="en-IN" dirty="0"/>
              <a:t>Abstraction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r>
              <a:rPr lang="en-IN" dirty="0"/>
              <a:t>Polymorphism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3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6929-55B7-24B9-C693-C82B8991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348294"/>
            <a:ext cx="10515600" cy="75031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Polymorphism</a:t>
            </a:r>
            <a:r>
              <a:rPr lang="en-IN" sz="1600" dirty="0"/>
              <a:t>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E37D-F23B-AA9C-F75B-ABC13A52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2624328"/>
            <a:ext cx="10515600" cy="4677347"/>
          </a:xfrm>
        </p:spPr>
        <p:txBody>
          <a:bodyPr>
            <a:normAutofit/>
          </a:bodyPr>
          <a:lstStyle/>
          <a:p>
            <a:r>
              <a:rPr lang="en-US" sz="2400" dirty="0"/>
              <a:t>Polymorphism is the ability of a function, method, or object to </a:t>
            </a:r>
            <a:r>
              <a:rPr lang="en-US" sz="2400" b="1" dirty="0"/>
              <a:t>take multiple forms</a:t>
            </a:r>
            <a:r>
              <a:rPr lang="en-US" sz="2400" dirty="0"/>
              <a:t>. It allows the same method to behave differently based on the object or input, improving flexibility and code reusability.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 of Polymorphism in C#: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/>
              <a:t>Compile-time Polymorphism (Method Overloading)</a:t>
            </a:r>
            <a:r>
              <a:rPr lang="en-US" sz="2400" dirty="0"/>
              <a:t> – Same method name, different parameters.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/>
              <a:t>Run-time Polymorphism (Method Overriding)</a:t>
            </a:r>
            <a:r>
              <a:rPr lang="en-US" sz="2400" dirty="0"/>
              <a:t> – Derived class redefines a base class method.</a:t>
            </a:r>
          </a:p>
          <a:p>
            <a:pPr marL="0" indent="0">
              <a:buNone/>
            </a:pPr>
            <a:endParaRPr lang="en-US" sz="2400" b="1" dirty="0"/>
          </a:p>
          <a:p>
            <a:pPr marL="571500" indent="-571500">
              <a:buFont typeface="+mj-lt"/>
              <a:buAutoNum type="romanU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884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48CD9-E575-4500-F980-B5F91D714408}"/>
              </a:ext>
            </a:extLst>
          </p:cNvPr>
          <p:cNvSpPr txBox="1"/>
          <p:nvPr/>
        </p:nvSpPr>
        <p:spPr>
          <a:xfrm>
            <a:off x="1124712" y="777240"/>
            <a:ext cx="96103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How</a:t>
            </a:r>
            <a:r>
              <a:rPr lang="en-US" sz="2400" b="1" dirty="0"/>
              <a:t>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using </a:t>
            </a:r>
            <a:r>
              <a:rPr lang="en-US" sz="2400" b="1" dirty="0"/>
              <a:t>method overloading (Compile-time polymorphism)</a:t>
            </a:r>
            <a:r>
              <a:rPr lang="en-US" sz="2400" dirty="0"/>
              <a:t> and </a:t>
            </a:r>
            <a:r>
              <a:rPr lang="en-US" sz="2400" b="1" dirty="0"/>
              <a:t>method overriding (Run-time polymorphism)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the same method to </a:t>
            </a:r>
            <a:r>
              <a:rPr lang="en-US" sz="2400" b="1" dirty="0"/>
              <a:t>perform different tasks based on input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Why</a:t>
            </a:r>
            <a:r>
              <a:rPr lang="en-US" sz="2400" b="1" dirty="0"/>
              <a:t>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allow </a:t>
            </a:r>
            <a:r>
              <a:rPr lang="en-US" sz="2400" b="1" dirty="0"/>
              <a:t>flexibility and extensibility</a:t>
            </a:r>
            <a:r>
              <a:rPr lang="en-US" sz="2400" dirty="0"/>
              <a:t>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in writing </a:t>
            </a:r>
            <a:r>
              <a:rPr lang="en-US" sz="2400" b="1" dirty="0"/>
              <a:t>generalized code</a:t>
            </a:r>
            <a:r>
              <a:rPr lang="en-US" sz="2400" dirty="0"/>
              <a:t> that works for different cases.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Real-Time Example: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Method Overloading- </a:t>
            </a:r>
            <a:r>
              <a:rPr lang="en-IN" sz="2400" dirty="0"/>
              <a:t>A Calculator can have multiple ADD() Methods for integer, floats or doubles.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Method overriding – </a:t>
            </a:r>
            <a:r>
              <a:rPr lang="en-IN" sz="2400" dirty="0"/>
              <a:t>A Vehicle class has a Start() Method , but Car and Bike implement it differently.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9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37B3-E5FC-8279-489B-ADC286F4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C7EE-54A9-A86E-31A0-4BEC18F0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OOP is a programming paradigm based on the concept of objects, which encapsulate data and </a:t>
            </a:r>
            <a:r>
              <a:rPr lang="en-IN" sz="2400" dirty="0" err="1"/>
              <a:t>behavior</a:t>
            </a:r>
            <a:r>
              <a:rPr lang="en-IN" sz="2400" dirty="0"/>
              <a:t>, making code more modular, reusable, and scalable.</a:t>
            </a:r>
          </a:p>
          <a:p>
            <a:r>
              <a:rPr lang="en-IN" sz="2400" b="1" dirty="0"/>
              <a:t>Uses of OOP: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Code Reusability</a:t>
            </a:r>
            <a:r>
              <a:rPr lang="en-IN" sz="2400" dirty="0"/>
              <a:t> – Through inheritance, reducing redundancy.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Modularity</a:t>
            </a:r>
            <a:r>
              <a:rPr lang="en-IN" sz="2400" dirty="0"/>
              <a:t> – Easier to manage and update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Security</a:t>
            </a:r>
            <a:r>
              <a:rPr lang="en-IN" sz="2400" dirty="0"/>
              <a:t> – Data hiding with encapsulation.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Flexibility</a:t>
            </a:r>
            <a:r>
              <a:rPr lang="en-IN" sz="2400" dirty="0"/>
              <a:t> – Achieved via polymorphism and abstraction.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90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B214-A0F9-F252-B8BC-2575F0C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0356-93F2-A13F-56F7-15CF1C09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class</a:t>
            </a:r>
            <a:r>
              <a:rPr lang="en-US" sz="2400" dirty="0"/>
              <a:t> is a blueprint or template for creating objects. It defines properties (data) and methods (behavior) that the objects will have.</a:t>
            </a:r>
          </a:p>
          <a:p>
            <a:r>
              <a:rPr lang="en-US" sz="2400" b="1" dirty="0"/>
              <a:t>Real-Time Example: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Car</a:t>
            </a:r>
            <a:r>
              <a:rPr lang="en-US" sz="2400" dirty="0"/>
              <a:t> can be considered a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Properties (Attributes):</a:t>
            </a:r>
            <a:r>
              <a:rPr lang="en-US" sz="2400" dirty="0"/>
              <a:t> Color, Model,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Methods (Behaviors):</a:t>
            </a:r>
            <a:r>
              <a:rPr lang="en-US" sz="2400" dirty="0"/>
              <a:t> Start(), Accelerate(), Brake()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491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532A-C6A6-C90A-516E-1C727EA6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4B86-FE86-3A8E-E710-EFC2C342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object</a:t>
            </a:r>
            <a:r>
              <a:rPr lang="en-US" sz="2400" dirty="0"/>
              <a:t> is an instance of a class that has a unique identity, state (attributes), and behavior (methods). It is created from a class and represents a real-world entity.</a:t>
            </a:r>
          </a:p>
          <a:p>
            <a:r>
              <a:rPr lang="en-US" sz="2400" b="1" dirty="0"/>
              <a:t>Real-Time Example: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Car</a:t>
            </a:r>
            <a:r>
              <a:rPr lang="en-US" sz="2400" dirty="0"/>
              <a:t> is a class, but a </a:t>
            </a:r>
            <a:r>
              <a:rPr lang="en-US" sz="2400" b="1" dirty="0"/>
              <a:t>specific car (e.g., a red Tesla Model X)</a:t>
            </a:r>
            <a:r>
              <a:rPr lang="en-US" sz="2400" dirty="0"/>
              <a:t> is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Class:</a:t>
            </a:r>
            <a:r>
              <a:rPr lang="en-US" sz="2400" dirty="0"/>
              <a:t> Car (Blueprint)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Object:</a:t>
            </a:r>
            <a:r>
              <a:rPr lang="en-US" sz="2400" dirty="0"/>
              <a:t> </a:t>
            </a:r>
            <a:r>
              <a:rPr lang="en-US" sz="2400" dirty="0" err="1"/>
              <a:t>MyCar</a:t>
            </a:r>
            <a:r>
              <a:rPr lang="en-US" sz="2400" dirty="0"/>
              <a:t> (A specific red Tesla Model X)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4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5534-AE88-E38B-468B-AC13E067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39C5-D93A-91C8-762C-2080CFD4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Encapsulation is the OOP principle of </a:t>
            </a:r>
            <a:r>
              <a:rPr lang="en-US" sz="2400" b="1" dirty="0"/>
              <a:t>hiding data</a:t>
            </a:r>
            <a:r>
              <a:rPr lang="en-US" sz="2400" dirty="0"/>
              <a:t> and restricting direct access, allowing controlled modification through methods (getters &amp; setters).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Getter:</a:t>
            </a:r>
            <a:r>
              <a:rPr lang="en-US" sz="2400" dirty="0"/>
              <a:t> A method used to </a:t>
            </a:r>
            <a:r>
              <a:rPr lang="en-US" sz="2400" b="1" dirty="0"/>
              <a:t>retrieve (get) the value</a:t>
            </a:r>
            <a:r>
              <a:rPr lang="en-US" sz="2400" dirty="0"/>
              <a:t> of a private variable in a class. It allows controlled access to data.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Setter:</a:t>
            </a:r>
            <a:r>
              <a:rPr lang="en-US" sz="2400" dirty="0"/>
              <a:t> A method used to </a:t>
            </a:r>
            <a:r>
              <a:rPr lang="en-US" sz="2400" b="1" dirty="0"/>
              <a:t>assign (set) a value</a:t>
            </a:r>
            <a:r>
              <a:rPr lang="en-US" sz="2400" dirty="0"/>
              <a:t> to a private variable in a class, often with validation to ensure correct data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227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B0412-E9A4-4DD9-1A87-033657A03786}"/>
              </a:ext>
            </a:extLst>
          </p:cNvPr>
          <p:cNvSpPr txBox="1"/>
          <p:nvPr/>
        </p:nvSpPr>
        <p:spPr>
          <a:xfrm>
            <a:off x="1024128" y="1225296"/>
            <a:ext cx="97840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How</a:t>
            </a:r>
            <a:r>
              <a:rPr lang="en-US" sz="2400" dirty="0"/>
              <a:t>?</a:t>
            </a:r>
          </a:p>
          <a:p>
            <a:r>
              <a:rPr lang="en-US" sz="2400" dirty="0"/>
              <a:t>By hiding sensitive data using private variables.</a:t>
            </a:r>
          </a:p>
          <a:p>
            <a:r>
              <a:rPr lang="en-US" sz="2400" dirty="0"/>
              <a:t>Providing getter and setter methods for controlled access.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Why</a:t>
            </a:r>
            <a:r>
              <a:rPr lang="en-US" sz="2400" dirty="0"/>
              <a:t>?</a:t>
            </a:r>
          </a:p>
          <a:p>
            <a:r>
              <a:rPr lang="en-US" sz="2400" dirty="0"/>
              <a:t>To protect data from unauthorized modification (e.g., bank account balance).</a:t>
            </a:r>
          </a:p>
          <a:p>
            <a:r>
              <a:rPr lang="en-US" sz="2400" dirty="0"/>
              <a:t>To ensure data integrity by allowing validation before modification.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Real-Life Example:</a:t>
            </a:r>
          </a:p>
          <a:p>
            <a:pPr marL="0" indent="0">
              <a:buNone/>
            </a:pPr>
            <a:r>
              <a:rPr lang="en-US" sz="2400" dirty="0"/>
              <a:t>    In an </a:t>
            </a:r>
            <a:r>
              <a:rPr lang="en-US" sz="2400" b="1" dirty="0"/>
              <a:t>ATM system</a:t>
            </a:r>
            <a:r>
              <a:rPr lang="en-US" sz="2400" dirty="0"/>
              <a:t>, users should only view their account balance (getter) but     cannot modify it directly—only deposits and withdrawals (setter with validation) should change the balance.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3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F94F-25B3-BC53-1604-CD892F32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147046" cy="1139276"/>
          </a:xfrm>
        </p:spPr>
        <p:txBody>
          <a:bodyPr/>
          <a:lstStyle/>
          <a:p>
            <a:pPr algn="ctr"/>
            <a:r>
              <a:rPr lang="en-IN" sz="4000" dirty="0"/>
              <a:t>Abstraction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5535-A3E1-1582-C850-0B5F6510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Abstraction is the OOP principle of </a:t>
            </a:r>
            <a:r>
              <a:rPr lang="en-US" sz="1400" b="1" dirty="0"/>
              <a:t>hiding complex implementation details</a:t>
            </a:r>
            <a:r>
              <a:rPr lang="en-US" sz="1400" dirty="0"/>
              <a:t> and exposing only essential features to the user. It helps in reducing complexity and increasing code maintainability.</a:t>
            </a:r>
          </a:p>
          <a:p>
            <a:pPr marL="0" indent="0">
              <a:buNone/>
            </a:pPr>
            <a:r>
              <a:rPr lang="en-US" sz="1400" b="1" dirty="0"/>
              <a:t>Real-Time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ATM Machine:</a:t>
            </a:r>
            <a:r>
              <a:rPr lang="en-US" sz="1400" dirty="0"/>
              <a:t> Users interact with buttons (withdraw, deposit), but the internal banking process is hidden.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Car:</a:t>
            </a:r>
            <a:r>
              <a:rPr lang="en-US" sz="1400" dirty="0"/>
              <a:t> A driver uses the </a:t>
            </a:r>
            <a:r>
              <a:rPr lang="en-US" sz="1400" b="1" dirty="0"/>
              <a:t>steering and pedals</a:t>
            </a:r>
            <a:r>
              <a:rPr lang="en-US" sz="1400" dirty="0"/>
              <a:t> but does not need to understand the internal engine mechanism.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How</a:t>
            </a:r>
            <a:r>
              <a:rPr lang="en-US" sz="1400" b="1" dirty="0"/>
              <a:t>?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By defining </a:t>
            </a:r>
            <a:r>
              <a:rPr lang="en-US" sz="1400" b="1" dirty="0"/>
              <a:t>abstract classes</a:t>
            </a:r>
            <a:r>
              <a:rPr lang="en-US" sz="1400" dirty="0"/>
              <a:t> and </a:t>
            </a:r>
            <a:r>
              <a:rPr lang="en-US" sz="1400" b="1" dirty="0"/>
              <a:t>interfaces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Hiding </a:t>
            </a:r>
            <a:r>
              <a:rPr lang="en-US" sz="1400" b="1" dirty="0"/>
              <a:t>internal implementation</a:t>
            </a:r>
            <a:r>
              <a:rPr lang="en-US" sz="1400" dirty="0"/>
              <a:t> and exposing only necessary details.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Why</a:t>
            </a:r>
            <a:r>
              <a:rPr lang="en-US" sz="1400" b="1" dirty="0"/>
              <a:t>?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reduce complexity and </a:t>
            </a:r>
            <a:r>
              <a:rPr lang="en-US" sz="1400" b="1" dirty="0"/>
              <a:t>focus only on essential details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Makes the system </a:t>
            </a:r>
            <a:r>
              <a:rPr lang="en-US" sz="1400" b="1" dirty="0"/>
              <a:t>easier to manage and scale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94E7-C9C6-4220-0F0E-E750E0E2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Inheritance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D56B-3333-9B22-2032-EE3E9289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Inheritance is the OOP concept where a </a:t>
            </a:r>
            <a:r>
              <a:rPr lang="en-US" sz="2400" b="1" dirty="0"/>
              <a:t>child (derived) class</a:t>
            </a:r>
            <a:r>
              <a:rPr lang="en-US" sz="2400" dirty="0"/>
              <a:t> acquires the </a:t>
            </a:r>
            <a:r>
              <a:rPr lang="en-US" sz="2400" b="1" dirty="0"/>
              <a:t>properties and behaviors</a:t>
            </a:r>
            <a:r>
              <a:rPr lang="en-US" sz="2400" dirty="0"/>
              <a:t> of a </a:t>
            </a:r>
            <a:r>
              <a:rPr lang="en-US" sz="2400" b="1" dirty="0"/>
              <a:t>parent (base) class</a:t>
            </a:r>
            <a:r>
              <a:rPr lang="en-US" sz="2400" dirty="0"/>
              <a:t>. This promotes </a:t>
            </a:r>
            <a:r>
              <a:rPr lang="en-US" sz="2400" b="1" dirty="0"/>
              <a:t>code reusability</a:t>
            </a:r>
            <a:r>
              <a:rPr lang="en-US" sz="2400" dirty="0"/>
              <a:t> and establishes a relationship between classes.</a:t>
            </a:r>
          </a:p>
          <a:p>
            <a:r>
              <a:rPr lang="en-US" sz="2800" b="1" dirty="0"/>
              <a:t>How</a:t>
            </a:r>
            <a:r>
              <a:rPr lang="en-US" sz="2400" b="1" dirty="0"/>
              <a:t>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creating a </a:t>
            </a:r>
            <a:r>
              <a:rPr lang="en-US" sz="2400" b="1" dirty="0"/>
              <a:t>child class</a:t>
            </a:r>
            <a:r>
              <a:rPr lang="en-US" sz="2400" dirty="0"/>
              <a:t> that derives from a </a:t>
            </a:r>
            <a:r>
              <a:rPr lang="en-US" sz="2400" b="1" dirty="0"/>
              <a:t>parent class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child class </a:t>
            </a:r>
            <a:r>
              <a:rPr lang="en-US" sz="2400" b="1" dirty="0"/>
              <a:t>inherits properties and methods</a:t>
            </a:r>
            <a:r>
              <a:rPr lang="en-US" sz="2400" dirty="0"/>
              <a:t> from the parent.</a:t>
            </a:r>
          </a:p>
          <a:p>
            <a:r>
              <a:rPr lang="en-US" sz="2800" b="1" dirty="0"/>
              <a:t>Why</a:t>
            </a:r>
            <a:r>
              <a:rPr lang="en-US" sz="2400" b="1" dirty="0"/>
              <a:t>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b="1" dirty="0"/>
              <a:t>reuse existing code</a:t>
            </a:r>
            <a:r>
              <a:rPr lang="en-US" sz="2400" dirty="0"/>
              <a:t> and avoid duplication.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establish a </a:t>
            </a:r>
            <a:r>
              <a:rPr lang="en-US" sz="2400" b="1" dirty="0"/>
              <a:t>hierarchical relationship</a:t>
            </a:r>
            <a:r>
              <a:rPr lang="en-US" sz="2400" dirty="0"/>
              <a:t> between objects.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21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585424-C928-B6A6-2039-84244DE64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670358"/>
            <a:ext cx="11055096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 dirty="0">
                <a:solidFill>
                  <a:srgbClr val="002060"/>
                </a:solidFill>
                <a:latin typeface="+mj-lt"/>
              </a:rPr>
              <a:t>Types of Inheritance in OOP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Single Inheritance: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A child class inherits from a single parent class.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Example: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A Car class inherits properties from a Vehicle class.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Multilevel Inheritance: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A child class inherits from a parent class, which itself inherits from another class.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Example: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SportsCar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inherits from Car, which inherits from Vehicle.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Hierarchical Inheritance: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Multiple child classes inherit from the same parent class.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Example: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Car and Bike both inherit from Vehicle.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Multiple Inheritance (Not supported in C#, achieved via Interfaces):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A child class inherits from multiple parent classes.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Example: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TeamLead</a:t>
            </a:r>
            <a:r>
              <a:rPr lang="en-US" altLang="en-US" dirty="0">
                <a:latin typeface="+mj-lt"/>
              </a:rPr>
              <a:t> inherits from both Employee and </a:t>
            </a:r>
            <a:r>
              <a:rPr lang="en-US" altLang="en-US" dirty="0" err="1">
                <a:latin typeface="+mj-lt"/>
              </a:rPr>
              <a:t>ProjectManager</a:t>
            </a:r>
            <a:r>
              <a:rPr lang="en-US" altLang="en-US" dirty="0">
                <a:latin typeface="+mj-lt"/>
              </a:rPr>
              <a:t> interfaces.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51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853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Agenda</vt:lpstr>
      <vt:lpstr>OOP</vt:lpstr>
      <vt:lpstr>Class</vt:lpstr>
      <vt:lpstr>Object</vt:lpstr>
      <vt:lpstr>Encapsulation</vt:lpstr>
      <vt:lpstr>PowerPoint Presentation</vt:lpstr>
      <vt:lpstr>Abstraction </vt:lpstr>
      <vt:lpstr>Inheritance </vt:lpstr>
      <vt:lpstr>PowerPoint Presentation</vt:lpstr>
      <vt:lpstr>Polymorphism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Kuncham Manikanta</dc:creator>
  <cp:lastModifiedBy>Kuncham Manikanta</cp:lastModifiedBy>
  <cp:revision>1</cp:revision>
  <dcterms:created xsi:type="dcterms:W3CDTF">2025-03-10T09:24:15Z</dcterms:created>
  <dcterms:modified xsi:type="dcterms:W3CDTF">2025-03-10T10:16:30Z</dcterms:modified>
</cp:coreProperties>
</file>