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C866C45-C561-491E-B796-D3CAEA5EE997}" type="datetimeFigureOut">
              <a:rPr lang="en-IN" smtClean="0"/>
              <a:t>11-03-2025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5FBA6EFA-7786-482A-AE17-90678E96E3D2}"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993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66C45-C561-491E-B796-D3CAEA5EE997}"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A6EFA-7786-482A-AE17-90678E96E3D2}"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23213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66C45-C561-491E-B796-D3CAEA5EE997}"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A6EFA-7786-482A-AE17-90678E96E3D2}"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734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866C45-C561-491E-B796-D3CAEA5EE997}"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A6EFA-7786-482A-AE17-90678E96E3D2}"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62408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C866C45-C561-491E-B796-D3CAEA5EE997}" type="datetimeFigureOut">
              <a:rPr lang="en-IN" smtClean="0"/>
              <a:t>11-03-2025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BA6EFA-7786-482A-AE17-90678E96E3D2}"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01642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C866C45-C561-491E-B796-D3CAEA5EE997}"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A6EFA-7786-482A-AE17-90678E96E3D2}"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5700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C866C45-C561-491E-B796-D3CAEA5EE997}" type="datetimeFigureOut">
              <a:rPr lang="en-IN" smtClean="0"/>
              <a:t>11-03-2025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BA6EFA-7786-482A-AE17-90678E96E3D2}"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11729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C866C45-C561-491E-B796-D3CAEA5EE997}" type="datetimeFigureOut">
              <a:rPr lang="en-IN" smtClean="0"/>
              <a:t>11-03-2025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BA6EFA-7786-482A-AE17-90678E96E3D2}"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25859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866C45-C561-491E-B796-D3CAEA5EE997}" type="datetimeFigureOut">
              <a:rPr lang="en-IN" smtClean="0"/>
              <a:t>11-03-2025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BA6EFA-7786-482A-AE17-90678E96E3D2}" type="slidenum">
              <a:rPr lang="en-IN" smtClean="0"/>
              <a:t>‹#›</a:t>
            </a:fld>
            <a:endParaRPr lang="en-IN"/>
          </a:p>
        </p:txBody>
      </p:sp>
    </p:spTree>
    <p:extLst>
      <p:ext uri="{BB962C8B-B14F-4D97-AF65-F5344CB8AC3E}">
        <p14:creationId xmlns:p14="http://schemas.microsoft.com/office/powerpoint/2010/main" val="2256463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C866C45-C561-491E-B796-D3CAEA5EE997}" type="datetimeFigureOut">
              <a:rPr lang="en-IN" smtClean="0"/>
              <a:t>11-03-2025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BA6EFA-7786-482A-AE17-90678E96E3D2}"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65385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C866C45-C561-491E-B796-D3CAEA5EE997}" type="datetimeFigureOut">
              <a:rPr lang="en-IN" smtClean="0"/>
              <a:t>11-03-2025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5FBA6EFA-7786-482A-AE17-90678E96E3D2}"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88117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C866C45-C561-491E-B796-D3CAEA5EE997}" type="datetimeFigureOut">
              <a:rPr lang="en-IN" smtClean="0"/>
              <a:t>11-03-2025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5FBA6EFA-7786-482A-AE17-90678E96E3D2}"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72079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86ED8-9ED0-3601-C194-D4FF961CF51A}"/>
              </a:ext>
            </a:extLst>
          </p:cNvPr>
          <p:cNvSpPr>
            <a:spLocks noGrp="1"/>
          </p:cNvSpPr>
          <p:nvPr>
            <p:ph type="title"/>
          </p:nvPr>
        </p:nvSpPr>
        <p:spPr/>
        <p:txBody>
          <a:bodyPr/>
          <a:lstStyle/>
          <a:p>
            <a:r>
              <a:rPr lang="en-IN" dirty="0"/>
              <a:t>Agenda		</a:t>
            </a:r>
          </a:p>
        </p:txBody>
      </p:sp>
      <p:sp>
        <p:nvSpPr>
          <p:cNvPr id="3" name="Content Placeholder 2">
            <a:extLst>
              <a:ext uri="{FF2B5EF4-FFF2-40B4-BE49-F238E27FC236}">
                <a16:creationId xmlns:a16="http://schemas.microsoft.com/office/drawing/2014/main" id="{67F936C5-D715-D98E-AFF5-8D100F9E5320}"/>
              </a:ext>
            </a:extLst>
          </p:cNvPr>
          <p:cNvSpPr>
            <a:spLocks noGrp="1"/>
          </p:cNvSpPr>
          <p:nvPr>
            <p:ph idx="1"/>
          </p:nvPr>
        </p:nvSpPr>
        <p:spPr/>
        <p:txBody>
          <a:bodyPr/>
          <a:lstStyle/>
          <a:p>
            <a:r>
              <a:rPr lang="en-US" dirty="0"/>
              <a:t>Method Overloading/overriding/Shadowing</a:t>
            </a:r>
          </a:p>
          <a:p>
            <a:r>
              <a:rPr lang="en-US" dirty="0"/>
              <a:t>Static Objects</a:t>
            </a:r>
          </a:p>
          <a:p>
            <a:r>
              <a:rPr lang="en-US" dirty="0"/>
              <a:t>Exception Handing</a:t>
            </a:r>
          </a:p>
          <a:p>
            <a:r>
              <a:rPr lang="en-US" dirty="0"/>
              <a:t>Arrays</a:t>
            </a:r>
            <a:endParaRPr lang="en-IN" dirty="0"/>
          </a:p>
        </p:txBody>
      </p:sp>
    </p:spTree>
    <p:extLst>
      <p:ext uri="{BB962C8B-B14F-4D97-AF65-F5344CB8AC3E}">
        <p14:creationId xmlns:p14="http://schemas.microsoft.com/office/powerpoint/2010/main" val="3040352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DFDC4-C40C-F924-501F-BB1965507735}"/>
              </a:ext>
            </a:extLst>
          </p:cNvPr>
          <p:cNvSpPr>
            <a:spLocks noGrp="1"/>
          </p:cNvSpPr>
          <p:nvPr>
            <p:ph type="title"/>
          </p:nvPr>
        </p:nvSpPr>
        <p:spPr/>
        <p:txBody>
          <a:bodyPr/>
          <a:lstStyle/>
          <a:p>
            <a:r>
              <a:rPr lang="en-IN" dirty="0"/>
              <a:t>Method overloading </a:t>
            </a:r>
          </a:p>
        </p:txBody>
      </p:sp>
      <p:sp>
        <p:nvSpPr>
          <p:cNvPr id="3" name="Content Placeholder 2">
            <a:extLst>
              <a:ext uri="{FF2B5EF4-FFF2-40B4-BE49-F238E27FC236}">
                <a16:creationId xmlns:a16="http://schemas.microsoft.com/office/drawing/2014/main" id="{F61C1624-CFCC-1B6F-13F4-80BB654DB348}"/>
              </a:ext>
            </a:extLst>
          </p:cNvPr>
          <p:cNvSpPr>
            <a:spLocks noGrp="1"/>
          </p:cNvSpPr>
          <p:nvPr>
            <p:ph idx="1"/>
          </p:nvPr>
        </p:nvSpPr>
        <p:spPr/>
        <p:txBody>
          <a:bodyPr/>
          <a:lstStyle/>
          <a:p>
            <a:r>
              <a:rPr lang="en-US" dirty="0"/>
              <a:t>Method overloading in C# is a feature that allows multiple methods in the same class to have the </a:t>
            </a:r>
            <a:r>
              <a:rPr lang="en-US" b="1" dirty="0"/>
              <a:t>same name but different parameters</a:t>
            </a:r>
            <a:r>
              <a:rPr lang="en-US" dirty="0"/>
              <a:t> (different type, number, or order of parameters). The correct method to execute is determined at </a:t>
            </a:r>
            <a:r>
              <a:rPr lang="en-US" b="1" dirty="0"/>
              <a:t>compile-time</a:t>
            </a:r>
            <a:r>
              <a:rPr lang="en-US" dirty="0"/>
              <a:t> based on the arguments passed.</a:t>
            </a:r>
          </a:p>
          <a:p>
            <a:pPr marL="0" indent="0">
              <a:buNone/>
            </a:pPr>
            <a:r>
              <a:rPr lang="en-IN" dirty="0"/>
              <a:t>Key Points:</a:t>
            </a:r>
          </a:p>
          <a:p>
            <a:pPr>
              <a:buFont typeface="Wingdings" panose="05000000000000000000" pitchFamily="2" charset="2"/>
              <a:buChar char="v"/>
            </a:pPr>
            <a:r>
              <a:rPr lang="en-IN" dirty="0"/>
              <a:t>Same Method Name</a:t>
            </a:r>
          </a:p>
          <a:p>
            <a:pPr>
              <a:buFont typeface="Wingdings" panose="05000000000000000000" pitchFamily="2" charset="2"/>
              <a:buChar char="v"/>
            </a:pPr>
            <a:r>
              <a:rPr lang="en-IN" dirty="0"/>
              <a:t>Different Parameter List</a:t>
            </a:r>
          </a:p>
          <a:p>
            <a:pPr marL="0" indent="0">
              <a:buNone/>
            </a:pPr>
            <a:endParaRPr lang="en-US" dirty="0"/>
          </a:p>
        </p:txBody>
      </p:sp>
    </p:spTree>
    <p:extLst>
      <p:ext uri="{BB962C8B-B14F-4D97-AF65-F5344CB8AC3E}">
        <p14:creationId xmlns:p14="http://schemas.microsoft.com/office/powerpoint/2010/main" val="7164007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0096F-3689-5EEB-AAFF-DA333772E7E4}"/>
              </a:ext>
            </a:extLst>
          </p:cNvPr>
          <p:cNvSpPr>
            <a:spLocks noGrp="1"/>
          </p:cNvSpPr>
          <p:nvPr>
            <p:ph type="title"/>
          </p:nvPr>
        </p:nvSpPr>
        <p:spPr>
          <a:xfrm>
            <a:off x="838200" y="681037"/>
            <a:ext cx="10515600" cy="1325563"/>
          </a:xfrm>
        </p:spPr>
        <p:txBody>
          <a:bodyPr>
            <a:normAutofit fontScale="90000"/>
          </a:bodyPr>
          <a:lstStyle/>
          <a:p>
            <a:r>
              <a:rPr lang="en-US" b="1" dirty="0"/>
              <a:t>Real-time Example of Method Overloading in C#</a:t>
            </a:r>
            <a:br>
              <a:rPr lang="en-US" b="1" dirty="0"/>
            </a:br>
            <a:endParaRPr lang="en-IN" dirty="0"/>
          </a:p>
        </p:txBody>
      </p:sp>
      <p:sp>
        <p:nvSpPr>
          <p:cNvPr id="3" name="Content Placeholder 2">
            <a:extLst>
              <a:ext uri="{FF2B5EF4-FFF2-40B4-BE49-F238E27FC236}">
                <a16:creationId xmlns:a16="http://schemas.microsoft.com/office/drawing/2014/main" id="{F5C01C05-86B2-A18E-1F53-9BEC2334F1A5}"/>
              </a:ext>
            </a:extLst>
          </p:cNvPr>
          <p:cNvSpPr>
            <a:spLocks noGrp="1"/>
          </p:cNvSpPr>
          <p:nvPr>
            <p:ph idx="1"/>
          </p:nvPr>
        </p:nvSpPr>
        <p:spPr/>
        <p:txBody>
          <a:bodyPr/>
          <a:lstStyle/>
          <a:p>
            <a:r>
              <a:rPr lang="en-US" dirty="0"/>
              <a:t>A </a:t>
            </a:r>
            <a:r>
              <a:rPr lang="en-US" b="1" dirty="0"/>
              <a:t>real-time example</a:t>
            </a:r>
            <a:r>
              <a:rPr lang="en-US" dirty="0"/>
              <a:t> of method overloading can be seen in </a:t>
            </a:r>
            <a:r>
              <a:rPr lang="en-US" b="1" dirty="0"/>
              <a:t>ATM cash withdrawal</a:t>
            </a:r>
            <a:r>
              <a:rPr lang="en-US" dirty="0"/>
              <a:t> scenarios. Banks allow customers to withdraw money using:</a:t>
            </a:r>
          </a:p>
          <a:p>
            <a:pPr>
              <a:buFont typeface="+mj-lt"/>
              <a:buAutoNum type="arabicPeriod"/>
            </a:pPr>
            <a:r>
              <a:rPr lang="en-US" b="1" dirty="0"/>
              <a:t>ATM Card</a:t>
            </a:r>
            <a:r>
              <a:rPr lang="en-US" dirty="0"/>
              <a:t> (by entering a PIN)</a:t>
            </a:r>
          </a:p>
          <a:p>
            <a:pPr>
              <a:buFont typeface="+mj-lt"/>
              <a:buAutoNum type="arabicPeriod"/>
            </a:pPr>
            <a:r>
              <a:rPr lang="en-US" b="1" dirty="0"/>
              <a:t>Mobile App</a:t>
            </a:r>
            <a:r>
              <a:rPr lang="en-US" dirty="0"/>
              <a:t> (by verifying OTP)</a:t>
            </a:r>
          </a:p>
          <a:p>
            <a:pPr>
              <a:buFont typeface="+mj-lt"/>
              <a:buAutoNum type="arabicPeriod"/>
            </a:pPr>
            <a:r>
              <a:rPr lang="en-US" b="1" dirty="0"/>
              <a:t>Cheque Withdrawal</a:t>
            </a:r>
            <a:r>
              <a:rPr lang="en-US" dirty="0"/>
              <a:t> (by providing a cheque)</a:t>
            </a:r>
          </a:p>
          <a:p>
            <a:r>
              <a:rPr lang="en-US" dirty="0"/>
              <a:t>Each method performs a </a:t>
            </a:r>
            <a:r>
              <a:rPr lang="en-US" b="1" dirty="0"/>
              <a:t>withdrawal</a:t>
            </a:r>
            <a:r>
              <a:rPr lang="en-US" dirty="0"/>
              <a:t>, but the </a:t>
            </a:r>
            <a:r>
              <a:rPr lang="en-US" b="1" dirty="0"/>
              <a:t>parameters differ</a:t>
            </a:r>
            <a:r>
              <a:rPr lang="en-US" dirty="0"/>
              <a:t> based on how the withdrawal is made.</a:t>
            </a:r>
          </a:p>
          <a:p>
            <a:endParaRPr lang="en-IN" dirty="0"/>
          </a:p>
        </p:txBody>
      </p:sp>
    </p:spTree>
    <p:extLst>
      <p:ext uri="{BB962C8B-B14F-4D97-AF65-F5344CB8AC3E}">
        <p14:creationId xmlns:p14="http://schemas.microsoft.com/office/powerpoint/2010/main" val="1062854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8606-77A0-14CF-E85B-98B907236FAA}"/>
              </a:ext>
            </a:extLst>
          </p:cNvPr>
          <p:cNvSpPr>
            <a:spLocks noGrp="1"/>
          </p:cNvSpPr>
          <p:nvPr>
            <p:ph type="title"/>
          </p:nvPr>
        </p:nvSpPr>
        <p:spPr/>
        <p:txBody>
          <a:bodyPr/>
          <a:lstStyle/>
          <a:p>
            <a:r>
              <a:rPr lang="en-IN" dirty="0"/>
              <a:t>Method Overriding </a:t>
            </a:r>
          </a:p>
        </p:txBody>
      </p:sp>
      <p:sp>
        <p:nvSpPr>
          <p:cNvPr id="3" name="Content Placeholder 2">
            <a:extLst>
              <a:ext uri="{FF2B5EF4-FFF2-40B4-BE49-F238E27FC236}">
                <a16:creationId xmlns:a16="http://schemas.microsoft.com/office/drawing/2014/main" id="{9C693BD4-0579-A8B8-BD76-BF58687C69C9}"/>
              </a:ext>
            </a:extLst>
          </p:cNvPr>
          <p:cNvSpPr>
            <a:spLocks noGrp="1"/>
          </p:cNvSpPr>
          <p:nvPr>
            <p:ph idx="1"/>
          </p:nvPr>
        </p:nvSpPr>
        <p:spPr/>
        <p:txBody>
          <a:bodyPr>
            <a:normAutofit fontScale="70000" lnSpcReduction="20000"/>
          </a:bodyPr>
          <a:lstStyle/>
          <a:p>
            <a:r>
              <a:rPr lang="en-US" sz="2400" dirty="0"/>
              <a:t>Method overriding in C# allows a derived (child) class to provide a new implementation of a method that is already defined in its base (parent) class. The method in the base class must be marked with the virtual keyword, and the derived class must override it using the override keyword.</a:t>
            </a:r>
          </a:p>
          <a:p>
            <a:pPr marL="0" indent="0">
              <a:buNone/>
            </a:pPr>
            <a:r>
              <a:rPr lang="en-US" sz="2400" dirty="0" err="1"/>
              <a:t>KeyPoints</a:t>
            </a:r>
            <a:r>
              <a:rPr lang="en-US" sz="2400" dirty="0"/>
              <a:t>:</a:t>
            </a:r>
          </a:p>
          <a:p>
            <a:pPr>
              <a:buFont typeface="Wingdings" panose="05000000000000000000" pitchFamily="2" charset="2"/>
              <a:buChar char="Ø"/>
            </a:pPr>
            <a:r>
              <a:rPr lang="en-IN" sz="2400" dirty="0"/>
              <a:t>Same Method Signature</a:t>
            </a:r>
            <a:endParaRPr lang="en-US" sz="2400" dirty="0"/>
          </a:p>
          <a:p>
            <a:pPr>
              <a:buFont typeface="Wingdings" panose="05000000000000000000" pitchFamily="2" charset="2"/>
              <a:buChar char="Ø"/>
            </a:pPr>
            <a:r>
              <a:rPr lang="en-US" sz="2400" dirty="0"/>
              <a:t>Base Class Method Must Be virtual: The method in the base class must be declared as virtual, abstract, or override.</a:t>
            </a:r>
          </a:p>
          <a:p>
            <a:pPr>
              <a:buFont typeface="Wingdings" panose="05000000000000000000" pitchFamily="2" charset="2"/>
              <a:buChar char="Ø"/>
            </a:pPr>
            <a:r>
              <a:rPr lang="en-US" sz="2400" dirty="0"/>
              <a:t>Derived Class Uses override: The derived class must use the override keyword to modify the base class method</a:t>
            </a:r>
            <a:endParaRPr lang="en-IN" sz="2400" dirty="0"/>
          </a:p>
        </p:txBody>
      </p:sp>
    </p:spTree>
    <p:extLst>
      <p:ext uri="{BB962C8B-B14F-4D97-AF65-F5344CB8AC3E}">
        <p14:creationId xmlns:p14="http://schemas.microsoft.com/office/powerpoint/2010/main" val="78397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6255D-6B41-8A69-496D-A4F5318ECFA8}"/>
              </a:ext>
            </a:extLst>
          </p:cNvPr>
          <p:cNvSpPr>
            <a:spLocks noGrp="1"/>
          </p:cNvSpPr>
          <p:nvPr>
            <p:ph type="title"/>
          </p:nvPr>
        </p:nvSpPr>
        <p:spPr/>
        <p:txBody>
          <a:bodyPr>
            <a:normAutofit fontScale="90000"/>
          </a:bodyPr>
          <a:lstStyle/>
          <a:p>
            <a:r>
              <a:rPr lang="en-US" sz="4000" dirty="0"/>
              <a:t>Real-Time Example of Method Overriding in C#</a:t>
            </a:r>
            <a:endParaRPr lang="en-IN" sz="4000" dirty="0"/>
          </a:p>
        </p:txBody>
      </p:sp>
      <p:sp>
        <p:nvSpPr>
          <p:cNvPr id="3" name="Content Placeholder 2">
            <a:extLst>
              <a:ext uri="{FF2B5EF4-FFF2-40B4-BE49-F238E27FC236}">
                <a16:creationId xmlns:a16="http://schemas.microsoft.com/office/drawing/2014/main" id="{1AF37A12-EC1F-3ABC-CD2E-C9B17143FCAA}"/>
              </a:ext>
            </a:extLst>
          </p:cNvPr>
          <p:cNvSpPr>
            <a:spLocks noGrp="1"/>
          </p:cNvSpPr>
          <p:nvPr>
            <p:ph idx="1"/>
          </p:nvPr>
        </p:nvSpPr>
        <p:spPr/>
        <p:txBody>
          <a:bodyPr/>
          <a:lstStyle/>
          <a:p>
            <a:pPr marL="0" indent="0">
              <a:buNone/>
            </a:pPr>
            <a:r>
              <a:rPr lang="en-US" dirty="0"/>
              <a:t>In a </a:t>
            </a:r>
            <a:r>
              <a:rPr lang="en-US" b="1" dirty="0"/>
              <a:t>customer support system</a:t>
            </a:r>
            <a:r>
              <a:rPr lang="en-US" dirty="0"/>
              <a:t>, different types of support (e.g., Email, Chat, and Phone) provide unique ways of responding to a customer query.</a:t>
            </a:r>
          </a:p>
          <a:p>
            <a:r>
              <a:rPr lang="en-US" dirty="0"/>
              <a:t>The base class </a:t>
            </a:r>
            <a:r>
              <a:rPr lang="en-US" dirty="0" err="1"/>
              <a:t>CustomerSupport</a:t>
            </a:r>
            <a:r>
              <a:rPr lang="en-US" dirty="0"/>
              <a:t> has a </a:t>
            </a:r>
            <a:r>
              <a:rPr lang="en-US" dirty="0" err="1"/>
              <a:t>RespondToQuery</a:t>
            </a:r>
            <a:r>
              <a:rPr lang="en-US" dirty="0"/>
              <a:t>() method.</a:t>
            </a:r>
          </a:p>
          <a:p>
            <a:r>
              <a:rPr lang="en-US" dirty="0"/>
              <a:t>Derived classes (</a:t>
            </a:r>
            <a:r>
              <a:rPr lang="en-US" dirty="0" err="1"/>
              <a:t>EmailSupport</a:t>
            </a:r>
            <a:r>
              <a:rPr lang="en-US" dirty="0"/>
              <a:t>, </a:t>
            </a:r>
            <a:r>
              <a:rPr lang="en-US" dirty="0" err="1"/>
              <a:t>ChatSupport</a:t>
            </a:r>
            <a:r>
              <a:rPr lang="en-US" dirty="0"/>
              <a:t>, </a:t>
            </a:r>
            <a:r>
              <a:rPr lang="en-US" dirty="0" err="1"/>
              <a:t>PhoneSupport</a:t>
            </a:r>
            <a:r>
              <a:rPr lang="en-US" dirty="0"/>
              <a:t>) override this method to provide specific implementations.</a:t>
            </a:r>
          </a:p>
          <a:p>
            <a:pPr marL="0" indent="0">
              <a:buNone/>
            </a:pPr>
            <a:endParaRPr lang="en-IN" dirty="0"/>
          </a:p>
        </p:txBody>
      </p:sp>
    </p:spTree>
    <p:extLst>
      <p:ext uri="{BB962C8B-B14F-4D97-AF65-F5344CB8AC3E}">
        <p14:creationId xmlns:p14="http://schemas.microsoft.com/office/powerpoint/2010/main" val="661436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DA2A3-B1D1-EA36-43B4-9F04DAB76ADB}"/>
              </a:ext>
            </a:extLst>
          </p:cNvPr>
          <p:cNvSpPr>
            <a:spLocks noGrp="1"/>
          </p:cNvSpPr>
          <p:nvPr>
            <p:ph type="title"/>
          </p:nvPr>
        </p:nvSpPr>
        <p:spPr>
          <a:xfrm>
            <a:off x="838200" y="837073"/>
            <a:ext cx="10515600" cy="1011391"/>
          </a:xfrm>
        </p:spPr>
        <p:txBody>
          <a:bodyPr/>
          <a:lstStyle/>
          <a:p>
            <a:r>
              <a:rPr lang="en-IN" dirty="0"/>
              <a:t>Method Shadowing </a:t>
            </a:r>
          </a:p>
        </p:txBody>
      </p:sp>
      <p:sp>
        <p:nvSpPr>
          <p:cNvPr id="3" name="Content Placeholder 2">
            <a:extLst>
              <a:ext uri="{FF2B5EF4-FFF2-40B4-BE49-F238E27FC236}">
                <a16:creationId xmlns:a16="http://schemas.microsoft.com/office/drawing/2014/main" id="{BF534DD0-6308-7252-1005-3E2D6AAA4787}"/>
              </a:ext>
            </a:extLst>
          </p:cNvPr>
          <p:cNvSpPr>
            <a:spLocks noGrp="1"/>
          </p:cNvSpPr>
          <p:nvPr>
            <p:ph idx="1"/>
          </p:nvPr>
        </p:nvSpPr>
        <p:spPr>
          <a:xfrm>
            <a:off x="838200" y="1848464"/>
            <a:ext cx="10515600" cy="4800447"/>
          </a:xfrm>
        </p:spPr>
        <p:txBody>
          <a:bodyPr>
            <a:normAutofit/>
          </a:bodyPr>
          <a:lstStyle/>
          <a:p>
            <a:r>
              <a:rPr lang="en-US" sz="1800" b="1" dirty="0"/>
              <a:t>Method Shadowing</a:t>
            </a:r>
            <a:r>
              <a:rPr lang="en-US" sz="1800" dirty="0"/>
              <a:t>, also known as </a:t>
            </a:r>
            <a:r>
              <a:rPr lang="en-US" sz="1800" b="1" dirty="0"/>
              <a:t>method hiding</a:t>
            </a:r>
            <a:r>
              <a:rPr lang="en-US" sz="1800" dirty="0"/>
              <a:t>, occurs when a </a:t>
            </a:r>
            <a:r>
              <a:rPr lang="en-US" sz="1800" b="1" dirty="0"/>
              <a:t>derived class defines a method with the same name as a method in its base class without overriding it</a:t>
            </a:r>
            <a:r>
              <a:rPr lang="en-US" sz="1800" dirty="0"/>
              <a:t>. This hides the base class method instead of overriding it.</a:t>
            </a:r>
          </a:p>
          <a:p>
            <a:r>
              <a:rPr lang="en-US" sz="1800" dirty="0"/>
              <a:t>Uses new keyword: The derived class method must use the new keyword to explicitly hide the base class method.</a:t>
            </a:r>
          </a:p>
          <a:p>
            <a:pPr marL="0" indent="0">
              <a:buNone/>
            </a:pPr>
            <a:r>
              <a:rPr lang="en-US" sz="1800" b="1" dirty="0"/>
              <a:t>RealTime example</a:t>
            </a:r>
          </a:p>
          <a:p>
            <a:pPr marL="0" indent="0">
              <a:buNone/>
            </a:pPr>
            <a:r>
              <a:rPr lang="en-US" sz="1800" dirty="0"/>
              <a:t>In a banking system, a regular account and a premium account have different interest rates.</a:t>
            </a:r>
          </a:p>
          <a:p>
            <a:r>
              <a:rPr lang="en-US" sz="1800" dirty="0"/>
              <a:t>The base class (</a:t>
            </a:r>
            <a:r>
              <a:rPr lang="en-US" sz="1800" dirty="0" err="1"/>
              <a:t>BankAccount</a:t>
            </a:r>
            <a:r>
              <a:rPr lang="en-US" sz="1800" dirty="0"/>
              <a:t>) has a method </a:t>
            </a:r>
            <a:r>
              <a:rPr lang="en-US" sz="1800" dirty="0" err="1"/>
              <a:t>CalculateInterest</a:t>
            </a:r>
            <a:r>
              <a:rPr lang="en-US" sz="1800" dirty="0"/>
              <a:t>() that applies a 5% interest rate.</a:t>
            </a:r>
          </a:p>
          <a:p>
            <a:r>
              <a:rPr lang="en-US" sz="1800" dirty="0"/>
              <a:t>The derived class (</a:t>
            </a:r>
            <a:r>
              <a:rPr lang="en-US" sz="1800" dirty="0" err="1"/>
              <a:t>PremiumBankAccount</a:t>
            </a:r>
            <a:r>
              <a:rPr lang="en-US" sz="1800" dirty="0"/>
              <a:t>) redefines </a:t>
            </a:r>
            <a:r>
              <a:rPr lang="en-US" sz="1800" dirty="0" err="1"/>
              <a:t>CalculateInterest</a:t>
            </a:r>
            <a:r>
              <a:rPr lang="en-US" sz="1800" dirty="0"/>
              <a:t>() with an 8% interest rate, using the new keyword (method shadowing).If called using a base class reference, the base method is executed</a:t>
            </a:r>
            <a:endParaRPr lang="en-IN" sz="1800" dirty="0"/>
          </a:p>
        </p:txBody>
      </p:sp>
    </p:spTree>
    <p:extLst>
      <p:ext uri="{BB962C8B-B14F-4D97-AF65-F5344CB8AC3E}">
        <p14:creationId xmlns:p14="http://schemas.microsoft.com/office/powerpoint/2010/main" val="285666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51101-459E-0AB6-910A-B3CEBF7BD5D1}"/>
              </a:ext>
            </a:extLst>
          </p:cNvPr>
          <p:cNvSpPr>
            <a:spLocks noGrp="1"/>
          </p:cNvSpPr>
          <p:nvPr>
            <p:ph type="title"/>
          </p:nvPr>
        </p:nvSpPr>
        <p:spPr/>
        <p:txBody>
          <a:bodyPr/>
          <a:lstStyle/>
          <a:p>
            <a:r>
              <a:rPr lang="en-US" b="1" dirty="0"/>
              <a:t>Exception Handling</a:t>
            </a:r>
            <a:endParaRPr lang="en-IN" dirty="0"/>
          </a:p>
        </p:txBody>
      </p:sp>
      <p:sp>
        <p:nvSpPr>
          <p:cNvPr id="3" name="Content Placeholder 2">
            <a:extLst>
              <a:ext uri="{FF2B5EF4-FFF2-40B4-BE49-F238E27FC236}">
                <a16:creationId xmlns:a16="http://schemas.microsoft.com/office/drawing/2014/main" id="{9B16D04B-00F7-EABE-260D-5767583EB2B2}"/>
              </a:ext>
            </a:extLst>
          </p:cNvPr>
          <p:cNvSpPr>
            <a:spLocks noGrp="1"/>
          </p:cNvSpPr>
          <p:nvPr>
            <p:ph idx="1"/>
          </p:nvPr>
        </p:nvSpPr>
        <p:spPr/>
        <p:txBody>
          <a:bodyPr>
            <a:normAutofit lnSpcReduction="10000"/>
          </a:bodyPr>
          <a:lstStyle/>
          <a:p>
            <a:r>
              <a:rPr lang="en-US" b="1" dirty="0"/>
              <a:t>Exception Handling</a:t>
            </a:r>
            <a:r>
              <a:rPr lang="en-US" dirty="0"/>
              <a:t> in C# helps handle runtime errors and prevent program crashes. It use try, catch, finally and throw  to </a:t>
            </a:r>
            <a:r>
              <a:rPr lang="en-US" b="1" dirty="0"/>
              <a:t>catch, handle, and clean up errors gracefully</a:t>
            </a:r>
            <a:r>
              <a:rPr lang="en-US" dirty="0"/>
              <a:t>.</a:t>
            </a:r>
          </a:p>
          <a:p>
            <a:r>
              <a:rPr lang="en-IN" dirty="0"/>
              <a:t>Try :- </a:t>
            </a:r>
            <a:r>
              <a:rPr lang="en-US" dirty="0"/>
              <a:t>Used to enclose code that may cause an exception.</a:t>
            </a:r>
          </a:p>
          <a:p>
            <a:r>
              <a:rPr lang="en-US" dirty="0"/>
              <a:t>Catch:- Handles exceptions and prevents program crashes. Can have multiple Catch blocks.</a:t>
            </a:r>
          </a:p>
          <a:p>
            <a:r>
              <a:rPr lang="en-US" dirty="0"/>
              <a:t>Finally:-Always executes, </a:t>
            </a:r>
            <a:r>
              <a:rPr lang="en-US" b="1" dirty="0"/>
              <a:t>whether an exception occurs or not</a:t>
            </a:r>
            <a:r>
              <a:rPr lang="en-US" dirty="0"/>
              <a:t>.</a:t>
            </a:r>
          </a:p>
          <a:p>
            <a:r>
              <a:rPr lang="en-US" dirty="0"/>
              <a:t>Throw:- Used to </a:t>
            </a:r>
            <a:r>
              <a:rPr lang="en-US" b="1" dirty="0"/>
              <a:t>manually throw </a:t>
            </a:r>
            <a:r>
              <a:rPr lang="en-US" b="1" dirty="0" err="1"/>
              <a:t>exceptions</a:t>
            </a:r>
            <a:r>
              <a:rPr lang="en-US" dirty="0" err="1"/>
              <a:t>.Used</a:t>
            </a:r>
            <a:r>
              <a:rPr lang="en-US" dirty="0"/>
              <a:t> in Catch block  to rethrow an exception.</a:t>
            </a:r>
            <a:endParaRPr lang="en-IN" dirty="0"/>
          </a:p>
        </p:txBody>
      </p:sp>
    </p:spTree>
    <p:extLst>
      <p:ext uri="{BB962C8B-B14F-4D97-AF65-F5344CB8AC3E}">
        <p14:creationId xmlns:p14="http://schemas.microsoft.com/office/powerpoint/2010/main" val="163337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1A92C6-50A7-23C3-2DBE-5C7744100C44}"/>
              </a:ext>
            </a:extLst>
          </p:cNvPr>
          <p:cNvSpPr txBox="1"/>
          <p:nvPr/>
        </p:nvSpPr>
        <p:spPr>
          <a:xfrm>
            <a:off x="668593" y="894733"/>
            <a:ext cx="10854813" cy="5724644"/>
          </a:xfrm>
          <a:prstGeom prst="rect">
            <a:avLst/>
          </a:prstGeom>
          <a:noFill/>
        </p:spPr>
        <p:txBody>
          <a:bodyPr wrap="square" rtlCol="0">
            <a:spAutoFit/>
          </a:bodyPr>
          <a:lstStyle/>
          <a:p>
            <a:r>
              <a:rPr lang="en-US" sz="2400" b="1" dirty="0"/>
              <a:t>Commonly Used Exceptions in C#</a:t>
            </a:r>
          </a:p>
          <a:p>
            <a:pPr marL="285750" indent="-285750">
              <a:buFont typeface="Wingdings" panose="05000000000000000000" pitchFamily="2" charset="2"/>
              <a:buChar char="§"/>
            </a:pPr>
            <a:endParaRPr lang="en-US" dirty="0"/>
          </a:p>
          <a:p>
            <a:pPr marL="285750" indent="-285750">
              <a:buFont typeface="Wingdings" panose="05000000000000000000" pitchFamily="2" charset="2"/>
              <a:buChar char="§"/>
            </a:pPr>
            <a:r>
              <a:rPr lang="en-US" dirty="0"/>
              <a:t> </a:t>
            </a:r>
            <a:r>
              <a:rPr lang="en-US" dirty="0" err="1"/>
              <a:t>System.Exception</a:t>
            </a:r>
            <a:r>
              <a:rPr lang="en-US" dirty="0"/>
              <a:t>→ Base class for all exceptions.  </a:t>
            </a:r>
          </a:p>
          <a:p>
            <a:pPr marL="285750" indent="-285750">
              <a:buFont typeface="Wingdings" panose="05000000000000000000" pitchFamily="2" charset="2"/>
              <a:buChar char="§"/>
            </a:pPr>
            <a:r>
              <a:rPr lang="en-US" dirty="0"/>
              <a:t> </a:t>
            </a:r>
            <a:r>
              <a:rPr lang="en-US" dirty="0" err="1"/>
              <a:t>ArgumentException</a:t>
            </a:r>
            <a:r>
              <a:rPr lang="en-US" dirty="0"/>
              <a:t>→ Thrown when an invalid argument is passed.  </a:t>
            </a:r>
          </a:p>
          <a:p>
            <a:pPr marL="285750" indent="-285750">
              <a:buFont typeface="Wingdings" panose="05000000000000000000" pitchFamily="2" charset="2"/>
              <a:buChar char="§"/>
            </a:pPr>
            <a:r>
              <a:rPr lang="en-US" dirty="0"/>
              <a:t> </a:t>
            </a:r>
            <a:r>
              <a:rPr lang="en-US" dirty="0" err="1"/>
              <a:t>ArgumentNullException</a:t>
            </a:r>
            <a:r>
              <a:rPr lang="en-US" dirty="0"/>
              <a:t>→ Thrown when a `null` argument is passed where it shouldn't be.  </a:t>
            </a:r>
          </a:p>
          <a:p>
            <a:pPr marL="285750" indent="-285750">
              <a:buFont typeface="Wingdings" panose="05000000000000000000" pitchFamily="2" charset="2"/>
              <a:buChar char="§"/>
            </a:pPr>
            <a:r>
              <a:rPr lang="en-US" dirty="0"/>
              <a:t> </a:t>
            </a:r>
            <a:r>
              <a:rPr lang="en-US" dirty="0" err="1"/>
              <a:t>ArgumentOutOfRangeException</a:t>
            </a:r>
            <a:r>
              <a:rPr lang="en-US" dirty="0"/>
              <a:t> → Thrown when an argument is outside the expected range.  </a:t>
            </a:r>
          </a:p>
          <a:p>
            <a:pPr marL="285750" indent="-285750">
              <a:buFont typeface="Wingdings" panose="05000000000000000000" pitchFamily="2" charset="2"/>
              <a:buChar char="§"/>
            </a:pPr>
            <a:r>
              <a:rPr lang="en-US" dirty="0"/>
              <a:t> </a:t>
            </a:r>
            <a:r>
              <a:rPr lang="en-US" dirty="0" err="1"/>
              <a:t>IndexOutOfRangeException</a:t>
            </a:r>
            <a:r>
              <a:rPr lang="en-US" dirty="0"/>
              <a:t> → Thrown when accessing an invalid array index.  </a:t>
            </a:r>
          </a:p>
          <a:p>
            <a:pPr marL="285750" indent="-285750">
              <a:buFont typeface="Wingdings" panose="05000000000000000000" pitchFamily="2" charset="2"/>
              <a:buChar char="§"/>
            </a:pPr>
            <a:r>
              <a:rPr lang="en-US" dirty="0" err="1"/>
              <a:t>NullReferenceException</a:t>
            </a:r>
            <a:r>
              <a:rPr lang="en-US" dirty="0"/>
              <a:t> → Thrown when trying to access an object that is `null`.  </a:t>
            </a:r>
          </a:p>
          <a:p>
            <a:pPr marL="285750" indent="-285750">
              <a:buFont typeface="Wingdings" panose="05000000000000000000" pitchFamily="2" charset="2"/>
              <a:buChar char="§"/>
            </a:pPr>
            <a:r>
              <a:rPr lang="en-US" dirty="0"/>
              <a:t> </a:t>
            </a:r>
            <a:r>
              <a:rPr lang="en-US" dirty="0" err="1"/>
              <a:t>DivideByZeroException</a:t>
            </a:r>
            <a:r>
              <a:rPr lang="en-US" dirty="0"/>
              <a:t> → Thrown when dividing by zero.  </a:t>
            </a:r>
          </a:p>
          <a:p>
            <a:pPr marL="285750" indent="-285750">
              <a:buFont typeface="Wingdings" panose="05000000000000000000" pitchFamily="2" charset="2"/>
              <a:buChar char="§"/>
            </a:pPr>
            <a:r>
              <a:rPr lang="en-US" dirty="0"/>
              <a:t> </a:t>
            </a:r>
            <a:r>
              <a:rPr lang="en-US" dirty="0" err="1"/>
              <a:t>InvalidOperationException</a:t>
            </a:r>
            <a:r>
              <a:rPr lang="en-US" dirty="0"/>
              <a:t> → Thrown when an operation is invalid in the object's current state.  </a:t>
            </a:r>
          </a:p>
          <a:p>
            <a:pPr marL="285750" indent="-285750">
              <a:buFont typeface="Wingdings" panose="05000000000000000000" pitchFamily="2" charset="2"/>
              <a:buChar char="§"/>
            </a:pPr>
            <a:r>
              <a:rPr lang="en-US" dirty="0"/>
              <a:t> </a:t>
            </a:r>
            <a:r>
              <a:rPr lang="en-US" dirty="0" err="1"/>
              <a:t>FileNotFoundException</a:t>
            </a:r>
            <a:r>
              <a:rPr lang="en-US" dirty="0"/>
              <a:t> → Thrown when trying to access a file that doesn't exist.  </a:t>
            </a:r>
          </a:p>
          <a:p>
            <a:pPr marL="285750" indent="-285750">
              <a:buFont typeface="Wingdings" panose="05000000000000000000" pitchFamily="2" charset="2"/>
              <a:buChar char="§"/>
            </a:pPr>
            <a:r>
              <a:rPr lang="en-US" dirty="0"/>
              <a:t> </a:t>
            </a:r>
            <a:r>
              <a:rPr lang="en-US" dirty="0" err="1"/>
              <a:t>IOException</a:t>
            </a:r>
            <a:r>
              <a:rPr lang="en-US" dirty="0"/>
              <a:t>→ Thrown for general input/output errors (file handling, disk access, etc.).  </a:t>
            </a:r>
          </a:p>
          <a:p>
            <a:pPr marL="285750" indent="-285750">
              <a:buFont typeface="Wingdings" panose="05000000000000000000" pitchFamily="2" charset="2"/>
              <a:buChar char="§"/>
            </a:pPr>
            <a:r>
              <a:rPr lang="en-US" dirty="0"/>
              <a:t> </a:t>
            </a:r>
            <a:r>
              <a:rPr lang="en-US" dirty="0" err="1"/>
              <a:t>FormatException</a:t>
            </a:r>
            <a:r>
              <a:rPr lang="en-US" dirty="0"/>
              <a:t> → Thrown when converting a string to another data type fails.</a:t>
            </a:r>
          </a:p>
          <a:p>
            <a:pPr marL="285750" indent="-285750">
              <a:buFont typeface="Wingdings" panose="05000000000000000000" pitchFamily="2" charset="2"/>
              <a:buChar char="§"/>
            </a:pPr>
            <a:r>
              <a:rPr lang="en-US" dirty="0"/>
              <a:t> </a:t>
            </a:r>
            <a:r>
              <a:rPr lang="en-US" dirty="0" err="1"/>
              <a:t>OverflowException</a:t>
            </a:r>
            <a:r>
              <a:rPr lang="en-US" dirty="0"/>
              <a:t> → Thrown when a number exceeds its data type limit.</a:t>
            </a:r>
          </a:p>
          <a:p>
            <a:pPr marL="285750" indent="-285750">
              <a:buFont typeface="Wingdings" panose="05000000000000000000" pitchFamily="2" charset="2"/>
              <a:buChar char="§"/>
            </a:pPr>
            <a:r>
              <a:rPr lang="en-US" dirty="0"/>
              <a:t> </a:t>
            </a:r>
            <a:r>
              <a:rPr lang="en-US" dirty="0" err="1"/>
              <a:t>StackOverflowException</a:t>
            </a:r>
            <a:r>
              <a:rPr lang="en-US" dirty="0"/>
              <a:t> → Thrown when the call stack exceeds its limit (infinite recursion).</a:t>
            </a:r>
          </a:p>
          <a:p>
            <a:pPr marL="285750" indent="-285750">
              <a:buFont typeface="Wingdings" panose="05000000000000000000" pitchFamily="2" charset="2"/>
              <a:buChar char="§"/>
            </a:pPr>
            <a:r>
              <a:rPr lang="en-US" dirty="0"/>
              <a:t> </a:t>
            </a:r>
            <a:r>
              <a:rPr lang="en-US" dirty="0" err="1"/>
              <a:t>OutOfMemoryException</a:t>
            </a:r>
            <a:r>
              <a:rPr lang="en-US" dirty="0"/>
              <a:t> → Thrown when memory is exhausted.</a:t>
            </a:r>
          </a:p>
          <a:p>
            <a:pPr marL="285750" indent="-285750">
              <a:buFont typeface="Wingdings" panose="05000000000000000000" pitchFamily="2" charset="2"/>
              <a:buChar char="§"/>
            </a:pPr>
            <a:r>
              <a:rPr lang="en-US" dirty="0"/>
              <a:t> </a:t>
            </a:r>
            <a:r>
              <a:rPr lang="en-US" dirty="0" err="1"/>
              <a:t>NotImplementedException</a:t>
            </a:r>
            <a:r>
              <a:rPr lang="en-US" dirty="0"/>
              <a:t> → Thrown when a method is not implemented yet.</a:t>
            </a:r>
          </a:p>
          <a:p>
            <a:pPr marL="285750" indent="-285750">
              <a:buFont typeface="Wingdings" panose="05000000000000000000" pitchFamily="2" charset="2"/>
              <a:buChar char="§"/>
            </a:pPr>
            <a:r>
              <a:rPr lang="en-US" dirty="0"/>
              <a:t> </a:t>
            </a:r>
            <a:r>
              <a:rPr lang="en-US" dirty="0" err="1"/>
              <a:t>NotSupportedException</a:t>
            </a:r>
            <a:r>
              <a:rPr lang="en-US" dirty="0"/>
              <a:t> → Thrown when an operation is not supported.</a:t>
            </a:r>
          </a:p>
          <a:p>
            <a:pPr marL="285750" indent="-285750">
              <a:buFont typeface="Wingdings" panose="05000000000000000000" pitchFamily="2" charset="2"/>
              <a:buChar char="§"/>
            </a:pPr>
            <a:r>
              <a:rPr lang="en-US" dirty="0"/>
              <a:t> </a:t>
            </a:r>
            <a:r>
              <a:rPr lang="en-US" dirty="0" err="1"/>
              <a:t>KeyNotFoundException</a:t>
            </a:r>
            <a:r>
              <a:rPr lang="en-US" dirty="0"/>
              <a:t> → Thrown when a key is missing in a dictionary</a:t>
            </a:r>
          </a:p>
          <a:p>
            <a:pPr marL="285750" indent="-285750">
              <a:buFont typeface="Wingdings" panose="05000000000000000000" pitchFamily="2" charset="2"/>
              <a:buChar char="§"/>
            </a:pPr>
            <a:endParaRPr lang="en-US" dirty="0"/>
          </a:p>
        </p:txBody>
      </p:sp>
    </p:spTree>
    <p:extLst>
      <p:ext uri="{BB962C8B-B14F-4D97-AF65-F5344CB8AC3E}">
        <p14:creationId xmlns:p14="http://schemas.microsoft.com/office/powerpoint/2010/main" val="8197730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0EF08-4CC4-1702-F96F-E87BE3CCAA19}"/>
              </a:ext>
            </a:extLst>
          </p:cNvPr>
          <p:cNvSpPr>
            <a:spLocks noGrp="1"/>
          </p:cNvSpPr>
          <p:nvPr>
            <p:ph type="title"/>
          </p:nvPr>
        </p:nvSpPr>
        <p:spPr/>
        <p:txBody>
          <a:bodyPr/>
          <a:lstStyle/>
          <a:p>
            <a:r>
              <a:rPr lang="en-IN" dirty="0"/>
              <a:t>Arrays</a:t>
            </a:r>
          </a:p>
        </p:txBody>
      </p:sp>
      <p:sp>
        <p:nvSpPr>
          <p:cNvPr id="3" name="Content Placeholder 2">
            <a:extLst>
              <a:ext uri="{FF2B5EF4-FFF2-40B4-BE49-F238E27FC236}">
                <a16:creationId xmlns:a16="http://schemas.microsoft.com/office/drawing/2014/main" id="{2AD6A6E0-FA70-F197-D094-2962B574F6B2}"/>
              </a:ext>
            </a:extLst>
          </p:cNvPr>
          <p:cNvSpPr>
            <a:spLocks noGrp="1"/>
          </p:cNvSpPr>
          <p:nvPr>
            <p:ph idx="1"/>
          </p:nvPr>
        </p:nvSpPr>
        <p:spPr/>
        <p:txBody>
          <a:bodyPr>
            <a:normAutofit fontScale="55000" lnSpcReduction="20000"/>
          </a:bodyPr>
          <a:lstStyle/>
          <a:p>
            <a:r>
              <a:rPr lang="en-US" dirty="0"/>
              <a:t>An </a:t>
            </a:r>
            <a:r>
              <a:rPr lang="en-US" b="1" dirty="0"/>
              <a:t>array</a:t>
            </a:r>
            <a:r>
              <a:rPr lang="en-US" dirty="0"/>
              <a:t> in C# is a </a:t>
            </a:r>
            <a:r>
              <a:rPr lang="en-US" b="1" dirty="0"/>
              <a:t>fixed-size</a:t>
            </a:r>
            <a:r>
              <a:rPr lang="en-US" dirty="0"/>
              <a:t> collection of elements of the </a:t>
            </a:r>
            <a:r>
              <a:rPr lang="en-US" b="1" dirty="0"/>
              <a:t>same data type</a:t>
            </a:r>
            <a:r>
              <a:rPr lang="en-US" dirty="0"/>
              <a:t>, stored in </a:t>
            </a:r>
            <a:r>
              <a:rPr lang="en-US" b="1" dirty="0"/>
              <a:t>contiguous memory</a:t>
            </a:r>
            <a:r>
              <a:rPr lang="en-US" dirty="0"/>
              <a:t>.</a:t>
            </a:r>
          </a:p>
          <a:p>
            <a:pPr marL="0" indent="0">
              <a:buNone/>
            </a:pPr>
            <a:r>
              <a:rPr lang="en-US" dirty="0"/>
              <a:t>1️⃣ Length → Returns the total number of elements in the array.</a:t>
            </a:r>
          </a:p>
          <a:p>
            <a:pPr marL="0" indent="0">
              <a:buNone/>
            </a:pPr>
            <a:r>
              <a:rPr lang="en-US" dirty="0"/>
              <a:t>2️⃣ Sort() → Sorts the array elements in ascending order.</a:t>
            </a:r>
          </a:p>
          <a:p>
            <a:pPr marL="0" indent="0">
              <a:buNone/>
            </a:pPr>
            <a:r>
              <a:rPr lang="en-US" dirty="0"/>
              <a:t>3️⃣ Reverse() → Reverses the order of elements in the array.</a:t>
            </a:r>
          </a:p>
          <a:p>
            <a:pPr marL="0" indent="0">
              <a:buNone/>
            </a:pPr>
            <a:r>
              <a:rPr lang="en-US" dirty="0"/>
              <a:t>4️⃣ </a:t>
            </a:r>
            <a:r>
              <a:rPr lang="en-US" dirty="0" err="1"/>
              <a:t>IndexOf</a:t>
            </a:r>
            <a:r>
              <a:rPr lang="en-US" dirty="0"/>
              <a:t>() → Finds the index of a specific element.</a:t>
            </a:r>
          </a:p>
          <a:p>
            <a:pPr marL="0" indent="0">
              <a:buNone/>
            </a:pPr>
            <a:r>
              <a:rPr lang="en-US" dirty="0"/>
              <a:t>5️⃣ Resize() → Changes the size of an array dynamically.</a:t>
            </a:r>
          </a:p>
          <a:p>
            <a:pPr marL="0" indent="0">
              <a:buNone/>
            </a:pPr>
            <a:r>
              <a:rPr lang="en-US" dirty="0"/>
              <a:t>6️⃣ Clear() → Sets all elements of the array to their default values.</a:t>
            </a:r>
          </a:p>
          <a:p>
            <a:pPr marL="0" indent="0">
              <a:buNone/>
            </a:pPr>
            <a:r>
              <a:rPr lang="en-US" dirty="0"/>
              <a:t>7️⃣ Copy() → Copies elements from one array to another</a:t>
            </a:r>
          </a:p>
          <a:p>
            <a:pPr marL="0" indent="0">
              <a:buNone/>
            </a:pPr>
            <a:r>
              <a:rPr lang="en-US" dirty="0"/>
              <a:t>8️⃣ Exists() → Checks if an element exists in the array (used with predicates).</a:t>
            </a:r>
          </a:p>
          <a:p>
            <a:pPr marL="0" indent="0">
              <a:buNone/>
            </a:pPr>
            <a:r>
              <a:rPr lang="en-US" dirty="0"/>
              <a:t>9️⃣ Find() → Returns the first matching element based on a condition.</a:t>
            </a:r>
          </a:p>
          <a:p>
            <a:pPr marL="0" indent="0">
              <a:buNone/>
            </a:pPr>
            <a:r>
              <a:rPr lang="en-US" dirty="0"/>
              <a:t>🔟 </a:t>
            </a:r>
            <a:r>
              <a:rPr lang="en-US" dirty="0" err="1"/>
              <a:t>FindAll</a:t>
            </a:r>
            <a:r>
              <a:rPr lang="en-US" dirty="0"/>
              <a:t>() → Returns all elements that match a condition.</a:t>
            </a:r>
            <a:endParaRPr lang="en-IN" dirty="0"/>
          </a:p>
        </p:txBody>
      </p:sp>
    </p:spTree>
    <p:extLst>
      <p:ext uri="{BB962C8B-B14F-4D97-AF65-F5344CB8AC3E}">
        <p14:creationId xmlns:p14="http://schemas.microsoft.com/office/powerpoint/2010/main" val="386379612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83</TotalTime>
  <Words>936</Words>
  <Application>Microsoft Office PowerPoint</Application>
  <PresentationFormat>Widescreen</PresentationFormat>
  <Paragraphs>70</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Gill Sans MT</vt:lpstr>
      <vt:lpstr>Wingdings</vt:lpstr>
      <vt:lpstr>Gallery</vt:lpstr>
      <vt:lpstr>Agenda  </vt:lpstr>
      <vt:lpstr>Method overloading </vt:lpstr>
      <vt:lpstr>Real-time Example of Method Overloading in C# </vt:lpstr>
      <vt:lpstr>Method Overriding </vt:lpstr>
      <vt:lpstr>Real-Time Example of Method Overriding in C#</vt:lpstr>
      <vt:lpstr>Method Shadowing </vt:lpstr>
      <vt:lpstr>Exception Handling</vt:lpstr>
      <vt:lpstr>PowerPoint Presentation</vt:lpstr>
      <vt:lpstr>Arrays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Kuncham Manikanta</dc:creator>
  <cp:lastModifiedBy>Kuncham Manikanta</cp:lastModifiedBy>
  <cp:revision>1</cp:revision>
  <dcterms:created xsi:type="dcterms:W3CDTF">2025-03-11T14:22:41Z</dcterms:created>
  <dcterms:modified xsi:type="dcterms:W3CDTF">2025-03-11T15:46:14Z</dcterms:modified>
</cp:coreProperties>
</file>