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8" r:id="rId4"/>
    <p:sldId id="257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5" d="100"/>
          <a:sy n="75" d="100"/>
        </p:scale>
        <p:origin x="-1104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B7D2-581A-8D4A-B2C9-C7B26D54B041}" type="datetimeFigureOut">
              <a:rPr lang="en-US" smtClean="0"/>
              <a:t>3/29/17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287D4-3FD7-6446-B055-4C0AB7630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028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B7D2-581A-8D4A-B2C9-C7B26D54B041}" type="datetimeFigureOut">
              <a:rPr lang="en-US" smtClean="0"/>
              <a:t>3/29/17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287D4-3FD7-6446-B055-4C0AB7630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655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B7D2-581A-8D4A-B2C9-C7B26D54B041}" type="datetimeFigureOut">
              <a:rPr lang="en-US" smtClean="0"/>
              <a:t>3/29/17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287D4-3FD7-6446-B055-4C0AB7630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254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B7D2-581A-8D4A-B2C9-C7B26D54B041}" type="datetimeFigureOut">
              <a:rPr lang="en-US" smtClean="0"/>
              <a:t>3/29/17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287D4-3FD7-6446-B055-4C0AB7630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749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B7D2-581A-8D4A-B2C9-C7B26D54B041}" type="datetimeFigureOut">
              <a:rPr lang="en-US" smtClean="0"/>
              <a:t>3/29/17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287D4-3FD7-6446-B055-4C0AB7630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997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B7D2-581A-8D4A-B2C9-C7B26D54B041}" type="datetimeFigureOut">
              <a:rPr lang="en-US" smtClean="0"/>
              <a:t>3/29/17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287D4-3FD7-6446-B055-4C0AB7630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611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B7D2-581A-8D4A-B2C9-C7B26D54B041}" type="datetimeFigureOut">
              <a:rPr lang="en-US" smtClean="0"/>
              <a:t>3/29/17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287D4-3FD7-6446-B055-4C0AB7630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762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B7D2-581A-8D4A-B2C9-C7B26D54B041}" type="datetimeFigureOut">
              <a:rPr lang="en-US" smtClean="0"/>
              <a:t>3/29/17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287D4-3FD7-6446-B055-4C0AB7630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83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B7D2-581A-8D4A-B2C9-C7B26D54B041}" type="datetimeFigureOut">
              <a:rPr lang="en-US" smtClean="0"/>
              <a:t>3/29/17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287D4-3FD7-6446-B055-4C0AB7630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922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B7D2-581A-8D4A-B2C9-C7B26D54B041}" type="datetimeFigureOut">
              <a:rPr lang="en-US" smtClean="0"/>
              <a:t>3/29/17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287D4-3FD7-6446-B055-4C0AB7630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527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B7D2-581A-8D4A-B2C9-C7B26D54B041}" type="datetimeFigureOut">
              <a:rPr lang="en-US" smtClean="0"/>
              <a:t>3/29/17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287D4-3FD7-6446-B055-4C0AB7630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627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22B7D2-581A-8D4A-B2C9-C7B26D54B041}" type="datetimeFigureOut">
              <a:rPr lang="en-US" smtClean="0"/>
              <a:t>3/29/17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287D4-3FD7-6446-B055-4C0AB7630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77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295890" y="438742"/>
            <a:ext cx="7057600" cy="4212869"/>
            <a:chOff x="1295890" y="438742"/>
            <a:chExt cx="7057600" cy="4212869"/>
          </a:xfrm>
        </p:grpSpPr>
        <p:sp>
          <p:nvSpPr>
            <p:cNvPr id="4" name="Rectangle 3"/>
            <p:cNvSpPr/>
            <p:nvPr/>
          </p:nvSpPr>
          <p:spPr>
            <a:xfrm>
              <a:off x="3666364" y="941291"/>
              <a:ext cx="2155872" cy="209708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253482" y="438742"/>
              <a:ext cx="8989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Script</a:t>
              </a:r>
              <a:endParaRPr lang="en-US" sz="24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478152" y="1636918"/>
              <a:ext cx="8435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input</a:t>
              </a:r>
              <a:endParaRPr lang="en-US" sz="24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651328" y="1277104"/>
              <a:ext cx="7542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/>
                <a:t>read</a:t>
              </a:r>
              <a:endParaRPr lang="en-US" sz="2400" dirty="0"/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 flipH="1">
              <a:off x="2491077" y="1738769"/>
              <a:ext cx="108344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3780164" y="1561120"/>
              <a:ext cx="19506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D</a:t>
              </a:r>
              <a:r>
                <a:rPr lang="en-US" sz="2400" dirty="0" smtClean="0"/>
                <a:t>o Something</a:t>
              </a:r>
              <a:endParaRPr lang="en-US" sz="2400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993909" y="2073584"/>
              <a:ext cx="1115759" cy="522222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993909" y="2094679"/>
              <a:ext cx="10382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output</a:t>
              </a:r>
              <a:endParaRPr lang="en-US" sz="2400" dirty="0"/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 flipH="1">
              <a:off x="5915702" y="2300556"/>
              <a:ext cx="916062" cy="0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/>
            <p:cNvSpPr/>
            <p:nvPr/>
          </p:nvSpPr>
          <p:spPr>
            <a:xfrm>
              <a:off x="1360017" y="1635433"/>
              <a:ext cx="1115759" cy="522222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959577" y="1789131"/>
              <a:ext cx="83884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write</a:t>
              </a:r>
              <a:endParaRPr lang="en-US" sz="24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295890" y="3287710"/>
              <a:ext cx="70576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chemeClr val="accent2"/>
                  </a:solidFill>
                </a:rPr>
                <a:t>How does the program know where to find the input and where to put the output?</a:t>
              </a:r>
              <a:endParaRPr lang="en-US" sz="2400" dirty="0">
                <a:solidFill>
                  <a:schemeClr val="accent2"/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467698" y="4189946"/>
              <a:ext cx="67337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2400" dirty="0"/>
            </a:p>
          </p:txBody>
        </p:sp>
        <p:cxnSp>
          <p:nvCxnSpPr>
            <p:cNvPr id="55" name="Straight Arrow Connector 54"/>
            <p:cNvCxnSpPr/>
            <p:nvPr/>
          </p:nvCxnSpPr>
          <p:spPr>
            <a:xfrm>
              <a:off x="2521069" y="1982963"/>
              <a:ext cx="108344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2279784" y="438742"/>
              <a:ext cx="1846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86557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1126560" y="438742"/>
            <a:ext cx="7235083" cy="4212869"/>
            <a:chOff x="1126560" y="438742"/>
            <a:chExt cx="7235083" cy="4212869"/>
          </a:xfrm>
        </p:grpSpPr>
        <p:grpSp>
          <p:nvGrpSpPr>
            <p:cNvPr id="3" name="Group 2"/>
            <p:cNvGrpSpPr/>
            <p:nvPr/>
          </p:nvGrpSpPr>
          <p:grpSpPr>
            <a:xfrm>
              <a:off x="1126560" y="438742"/>
              <a:ext cx="7235083" cy="4212869"/>
              <a:chOff x="1126560" y="438742"/>
              <a:chExt cx="7235083" cy="4212869"/>
            </a:xfrm>
          </p:grpSpPr>
          <p:grpSp>
            <p:nvGrpSpPr>
              <p:cNvPr id="2" name="Group 1"/>
              <p:cNvGrpSpPr/>
              <p:nvPr/>
            </p:nvGrpSpPr>
            <p:grpSpPr>
              <a:xfrm>
                <a:off x="1126560" y="438742"/>
                <a:ext cx="7235083" cy="4212869"/>
                <a:chOff x="1126560" y="438742"/>
                <a:chExt cx="7235083" cy="4212869"/>
              </a:xfrm>
            </p:grpSpPr>
            <p:grpSp>
              <p:nvGrpSpPr>
                <p:cNvPr id="4" name="Group 3"/>
                <p:cNvGrpSpPr/>
                <p:nvPr/>
              </p:nvGrpSpPr>
              <p:grpSpPr>
                <a:xfrm>
                  <a:off x="1126560" y="438742"/>
                  <a:ext cx="7235083" cy="4212869"/>
                  <a:chOff x="1126560" y="413086"/>
                  <a:chExt cx="7235083" cy="4212869"/>
                </a:xfrm>
              </p:grpSpPr>
              <p:sp>
                <p:nvSpPr>
                  <p:cNvPr id="5" name="Rectangle 4"/>
                  <p:cNvSpPr/>
                  <p:nvPr/>
                </p:nvSpPr>
                <p:spPr>
                  <a:xfrm>
                    <a:off x="3632498" y="915635"/>
                    <a:ext cx="2155872" cy="2428442"/>
                  </a:xfrm>
                  <a:prstGeom prst="rect">
                    <a:avLst/>
                  </a:prstGeom>
                  <a:noFill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" name="TextBox 6"/>
                  <p:cNvSpPr txBox="1"/>
                  <p:nvPr/>
                </p:nvSpPr>
                <p:spPr>
                  <a:xfrm>
                    <a:off x="1133674" y="1508179"/>
                    <a:ext cx="1379705" cy="83099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2400" dirty="0" smtClean="0"/>
                      <a:t>gene </a:t>
                    </a:r>
                  </a:p>
                  <a:p>
                    <a:pPr algn="ctr"/>
                    <a:r>
                      <a:rPr lang="en-US" sz="2400" dirty="0" smtClean="0"/>
                      <a:t>sequence</a:t>
                    </a:r>
                    <a:endParaRPr lang="en-US" sz="2400" dirty="0"/>
                  </a:p>
                </p:txBody>
              </p:sp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2634395" y="1236379"/>
                    <a:ext cx="754233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2400" dirty="0" smtClean="0"/>
                      <a:t>read</a:t>
                    </a:r>
                    <a:endParaRPr lang="en-US" sz="2400" dirty="0"/>
                  </a:p>
                </p:txBody>
              </p:sp>
              <p:cxnSp>
                <p:nvCxnSpPr>
                  <p:cNvPr id="9" name="Straight Arrow Connector 8"/>
                  <p:cNvCxnSpPr/>
                  <p:nvPr/>
                </p:nvCxnSpPr>
                <p:spPr>
                  <a:xfrm flipH="1">
                    <a:off x="2491077" y="1713113"/>
                    <a:ext cx="1083445" cy="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" name="Rectangle 10"/>
                  <p:cNvSpPr/>
                  <p:nvPr/>
                </p:nvSpPr>
                <p:spPr>
                  <a:xfrm>
                    <a:off x="6993909" y="2047926"/>
                    <a:ext cx="1359581" cy="1160685"/>
                  </a:xfrm>
                  <a:prstGeom prst="rect">
                    <a:avLst/>
                  </a:prstGeom>
                  <a:noFill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6997167" y="2126637"/>
                    <a:ext cx="1364476" cy="156966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2400" dirty="0" smtClean="0"/>
                      <a:t>Length of </a:t>
                    </a:r>
                  </a:p>
                  <a:p>
                    <a:pPr algn="ctr"/>
                    <a:r>
                      <a:rPr lang="en-US" sz="2400" dirty="0" smtClean="0"/>
                      <a:t>gene</a:t>
                    </a:r>
                  </a:p>
                  <a:p>
                    <a:pPr algn="ctr"/>
                    <a:r>
                      <a:rPr lang="en-US" sz="2400" dirty="0" smtClean="0"/>
                      <a:t> </a:t>
                    </a:r>
                  </a:p>
                  <a:p>
                    <a:pPr algn="ctr"/>
                    <a:endParaRPr lang="en-US" sz="2400" dirty="0"/>
                  </a:p>
                </p:txBody>
              </p:sp>
              <p:cxnSp>
                <p:nvCxnSpPr>
                  <p:cNvPr id="13" name="Straight Arrow Connector 12"/>
                  <p:cNvCxnSpPr/>
                  <p:nvPr/>
                </p:nvCxnSpPr>
                <p:spPr>
                  <a:xfrm flipH="1">
                    <a:off x="5915702" y="2274900"/>
                    <a:ext cx="916062" cy="0"/>
                  </a:xfrm>
                  <a:prstGeom prst="straightConnector1">
                    <a:avLst/>
                  </a:prstGeom>
                  <a:ln>
                    <a:headEnd type="arrow"/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" name="Rectangle 13"/>
                  <p:cNvSpPr/>
                  <p:nvPr/>
                </p:nvSpPr>
                <p:spPr>
                  <a:xfrm>
                    <a:off x="1126560" y="1467212"/>
                    <a:ext cx="1322692" cy="920911"/>
                  </a:xfrm>
                  <a:prstGeom prst="rect">
                    <a:avLst/>
                  </a:prstGeom>
                  <a:noFill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5959577" y="1763475"/>
                    <a:ext cx="83884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400" dirty="0" smtClean="0"/>
                      <a:t>write</a:t>
                    </a:r>
                    <a:endParaRPr lang="en-US" sz="2400" dirty="0"/>
                  </a:p>
                </p:txBody>
              </p:sp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1467698" y="4164290"/>
                    <a:ext cx="6733783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en-US" sz="2400" dirty="0"/>
                  </a:p>
                </p:txBody>
              </p:sp>
              <p:cxnSp>
                <p:nvCxnSpPr>
                  <p:cNvPr id="18" name="Straight Arrow Connector 17"/>
                  <p:cNvCxnSpPr/>
                  <p:nvPr/>
                </p:nvCxnSpPr>
                <p:spPr>
                  <a:xfrm>
                    <a:off x="2521069" y="1957307"/>
                    <a:ext cx="1083445" cy="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2279784" y="413086"/>
                    <a:ext cx="18466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20" name="TextBox 19"/>
                <p:cNvSpPr txBox="1"/>
                <p:nvPr/>
              </p:nvSpPr>
              <p:spPr>
                <a:xfrm>
                  <a:off x="3804776" y="1327712"/>
                  <a:ext cx="1833555" cy="15696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2400" dirty="0" smtClean="0"/>
                    <a:t>Calculate the </a:t>
                  </a:r>
                </a:p>
                <a:p>
                  <a:pPr algn="ctr"/>
                  <a:r>
                    <a:rPr lang="en-US" sz="2400" dirty="0" smtClean="0"/>
                    <a:t>length </a:t>
                  </a:r>
                </a:p>
                <a:p>
                  <a:pPr algn="ctr"/>
                  <a:r>
                    <a:rPr lang="en-US" sz="2400" dirty="0" smtClean="0"/>
                    <a:t>of the gene </a:t>
                  </a:r>
                </a:p>
                <a:p>
                  <a:pPr algn="ctr"/>
                  <a:endParaRPr lang="en-US" sz="2400" dirty="0"/>
                </a:p>
              </p:txBody>
            </p:sp>
          </p:grpSp>
          <p:sp>
            <p:nvSpPr>
              <p:cNvPr id="21" name="TextBox 20"/>
              <p:cNvSpPr txBox="1"/>
              <p:nvPr/>
            </p:nvSpPr>
            <p:spPr>
              <a:xfrm>
                <a:off x="4253482" y="438742"/>
                <a:ext cx="8989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Script</a:t>
                </a:r>
                <a:endParaRPr lang="en-US" sz="2400" dirty="0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1360598" y="1041107"/>
              <a:ext cx="8435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input</a:t>
              </a:r>
              <a:endParaRPr lang="en-US" sz="24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137852" y="1650877"/>
              <a:ext cx="10382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output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95263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0" y="2690336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/>
              <a:t>Location of input and output can be defined: </a:t>
            </a:r>
          </a:p>
          <a:p>
            <a:pPr algn="ctr"/>
            <a:endParaRPr lang="en-US" dirty="0">
              <a:solidFill>
                <a:srgbClr val="C0504D"/>
              </a:solidFill>
            </a:endParaRPr>
          </a:p>
          <a:p>
            <a:pPr algn="ctr"/>
            <a:r>
              <a:rPr lang="en-US" dirty="0">
                <a:solidFill>
                  <a:srgbClr val="000000"/>
                </a:solidFill>
              </a:rPr>
              <a:t>“</a:t>
            </a:r>
            <a:r>
              <a:rPr lang="en-US" dirty="0">
                <a:solidFill>
                  <a:srgbClr val="C0504D"/>
                </a:solidFill>
              </a:rPr>
              <a:t>path relative to working directory “</a:t>
            </a:r>
          </a:p>
          <a:p>
            <a:pPr algn="ctr"/>
            <a:r>
              <a:rPr lang="en-US" dirty="0"/>
              <a:t>OR</a:t>
            </a:r>
          </a:p>
          <a:p>
            <a:pPr algn="ctr"/>
            <a:r>
              <a:rPr lang="en-US" dirty="0"/>
              <a:t>by</a:t>
            </a:r>
            <a:r>
              <a:rPr lang="en-US" dirty="0">
                <a:solidFill>
                  <a:srgbClr val="C0504D"/>
                </a:solidFill>
              </a:rPr>
              <a:t> “ full path”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677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09562" y="265698"/>
            <a:ext cx="9000571" cy="6460807"/>
            <a:chOff x="109562" y="265698"/>
            <a:chExt cx="9000571" cy="6460807"/>
          </a:xfrm>
        </p:grpSpPr>
        <p:sp>
          <p:nvSpPr>
            <p:cNvPr id="4" name="Rectangle 3"/>
            <p:cNvSpPr/>
            <p:nvPr/>
          </p:nvSpPr>
          <p:spPr>
            <a:xfrm>
              <a:off x="3502229" y="789488"/>
              <a:ext cx="2156539" cy="3514837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212835" y="805866"/>
              <a:ext cx="2496777" cy="12772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2400" dirty="0" smtClean="0"/>
                <a:t>Program</a:t>
              </a:r>
            </a:p>
            <a:p>
              <a:pPr algn="ctr"/>
              <a:r>
                <a:rPr lang="en-US" sz="2400" dirty="0" smtClean="0"/>
                <a:t>Set “</a:t>
              </a:r>
              <a:r>
                <a:rPr lang="en-US" sz="2400" dirty="0" smtClean="0">
                  <a:solidFill>
                    <a:srgbClr val="C0504D"/>
                  </a:solidFill>
                </a:rPr>
                <a:t>working directory</a:t>
              </a:r>
              <a:r>
                <a:rPr lang="en-US" sz="2400" dirty="0" smtClean="0"/>
                <a:t>”</a:t>
              </a:r>
              <a:endParaRPr lang="en-US" sz="24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556120" y="2314521"/>
              <a:ext cx="19036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do something</a:t>
              </a:r>
              <a:endParaRPr lang="en-US" sz="24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8038319" y="3143492"/>
              <a:ext cx="932063" cy="522222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994029" y="3164587"/>
              <a:ext cx="11161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output</a:t>
              </a:r>
              <a:endParaRPr lang="en-US" sz="24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172469" y="1537873"/>
              <a:ext cx="227232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/>
                <a:t>open </a:t>
              </a:r>
            </a:p>
            <a:p>
              <a:pPr algn="ctr"/>
              <a:r>
                <a:rPr lang="en-US" sz="2400" dirty="0" smtClean="0"/>
                <a:t>(‘</a:t>
              </a:r>
              <a:r>
                <a:rPr lang="en-US" sz="2400" dirty="0" err="1" smtClean="0"/>
                <a:t>inputfilename</a:t>
              </a:r>
              <a:r>
                <a:rPr lang="en-US" sz="2400" dirty="0" smtClean="0"/>
                <a:t>’)</a:t>
              </a:r>
              <a:endParaRPr lang="en-US" sz="24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09562" y="265698"/>
              <a:ext cx="69959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To read files that are </a:t>
              </a:r>
              <a:r>
                <a:rPr lang="en-US" sz="2400" dirty="0" smtClean="0">
                  <a:solidFill>
                    <a:srgbClr val="C0504D"/>
                  </a:solidFill>
                </a:rPr>
                <a:t>already in </a:t>
              </a:r>
              <a:r>
                <a:rPr lang="en-US" sz="2400" dirty="0" smtClean="0"/>
                <a:t>the working directory:</a:t>
              </a:r>
              <a:endParaRPr lang="en-US" sz="24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048969" y="2751253"/>
              <a:ext cx="1847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 flipH="1">
              <a:off x="1172469" y="2487340"/>
              <a:ext cx="222403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 flipH="1">
              <a:off x="1202471" y="2685637"/>
              <a:ext cx="2224035" cy="0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5643463" y="2487340"/>
              <a:ext cx="246715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/>
                <a:t>write</a:t>
              </a:r>
            </a:p>
            <a:p>
              <a:pPr algn="ctr"/>
              <a:r>
                <a:rPr lang="en-US" sz="2400" dirty="0" smtClean="0"/>
                <a:t>(‘</a:t>
              </a:r>
              <a:r>
                <a:rPr lang="en-US" sz="2400" dirty="0" err="1" smtClean="0"/>
                <a:t>outputfilename</a:t>
              </a:r>
              <a:r>
                <a:rPr lang="en-US" sz="2400" dirty="0" smtClean="0"/>
                <a:t>’)</a:t>
              </a:r>
              <a:endParaRPr lang="en-US" sz="2400" dirty="0"/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 flipH="1">
              <a:off x="5709611" y="3342921"/>
              <a:ext cx="2224035" cy="0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 50"/>
            <p:cNvSpPr/>
            <p:nvPr/>
          </p:nvSpPr>
          <p:spPr>
            <a:xfrm>
              <a:off x="195744" y="2301878"/>
              <a:ext cx="932063" cy="522222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73900" y="2322973"/>
              <a:ext cx="11161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input</a:t>
              </a:r>
              <a:endParaRPr lang="en-US" sz="24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011429" y="3963225"/>
              <a:ext cx="1847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73857" y="4418182"/>
              <a:ext cx="8847324" cy="2308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To read or write files using </a:t>
              </a:r>
              <a:r>
                <a:rPr lang="en-US" sz="2400" dirty="0" smtClean="0">
                  <a:solidFill>
                    <a:schemeClr val="accent2"/>
                  </a:solidFill>
                </a:rPr>
                <a:t>absolute paths</a:t>
              </a:r>
              <a:r>
                <a:rPr lang="en-US" sz="2400" dirty="0" smtClean="0"/>
                <a:t>:</a:t>
              </a:r>
            </a:p>
            <a:p>
              <a:r>
                <a:rPr lang="en-US" sz="2400" dirty="0" smtClean="0"/>
                <a:t>f=open (‘/Users/Name/Documents/</a:t>
              </a:r>
              <a:r>
                <a:rPr lang="en-US" sz="2400" dirty="0" err="1" smtClean="0"/>
                <a:t>CompBio</a:t>
              </a:r>
              <a:r>
                <a:rPr lang="en-US" sz="2400" dirty="0" smtClean="0"/>
                <a:t>/Class1/</a:t>
              </a:r>
              <a:r>
                <a:rPr lang="en-US" sz="2400" dirty="0" err="1" smtClean="0"/>
                <a:t>inputfilename</a:t>
              </a:r>
              <a:r>
                <a:rPr lang="en-US" sz="2400" dirty="0" smtClean="0"/>
                <a:t>’)</a:t>
              </a:r>
            </a:p>
            <a:p>
              <a:r>
                <a:rPr lang="en-US" sz="2400" dirty="0" err="1" smtClean="0"/>
                <a:t>f.write</a:t>
              </a:r>
              <a:r>
                <a:rPr lang="en-US" sz="2400" dirty="0" smtClean="0"/>
                <a:t> (‘/Users/Name/Documents/</a:t>
              </a:r>
              <a:r>
                <a:rPr lang="en-US" sz="2400" dirty="0" err="1" smtClean="0"/>
                <a:t>CompBio</a:t>
              </a:r>
              <a:r>
                <a:rPr lang="en-US" sz="2400" dirty="0" smtClean="0"/>
                <a:t>/Class1/</a:t>
              </a:r>
              <a:r>
                <a:rPr lang="en-US" sz="2400" dirty="0" err="1" smtClean="0"/>
                <a:t>outputfilename</a:t>
              </a:r>
              <a:r>
                <a:rPr lang="en-US" sz="2400" dirty="0" smtClean="0"/>
                <a:t>’)</a:t>
              </a:r>
            </a:p>
            <a:p>
              <a:endParaRPr lang="en-US" sz="2400" dirty="0" smtClean="0"/>
            </a:p>
            <a:p>
              <a:r>
                <a:rPr lang="en-US" sz="2400" dirty="0" smtClean="0"/>
                <a:t>You can also read or write files </a:t>
              </a:r>
              <a:r>
                <a:rPr lang="en-US" sz="2400" dirty="0" smtClean="0">
                  <a:ln>
                    <a:solidFill>
                      <a:srgbClr val="C0504D"/>
                    </a:solidFill>
                  </a:ln>
                </a:rPr>
                <a:t>relative to the working directory</a:t>
              </a:r>
              <a:r>
                <a:rPr lang="en-US" sz="2400" dirty="0" smtClean="0"/>
                <a:t>. </a:t>
              </a:r>
            </a:p>
            <a:p>
              <a:pPr algn="ctr"/>
              <a:r>
                <a:rPr lang="en-US" sz="2400" dirty="0" smtClean="0"/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05066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338211" y="438742"/>
            <a:ext cx="8399392" cy="4212869"/>
            <a:chOff x="609139" y="438742"/>
            <a:chExt cx="8399392" cy="4212869"/>
          </a:xfrm>
        </p:grpSpPr>
        <p:grpSp>
          <p:nvGrpSpPr>
            <p:cNvPr id="2" name="Group 1"/>
            <p:cNvGrpSpPr/>
            <p:nvPr/>
          </p:nvGrpSpPr>
          <p:grpSpPr>
            <a:xfrm>
              <a:off x="812808" y="438742"/>
              <a:ext cx="8077192" cy="4212869"/>
              <a:chOff x="1168401" y="438742"/>
              <a:chExt cx="8077192" cy="4212869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3666364" y="941291"/>
                <a:ext cx="2155872" cy="2097080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TextBox 3"/>
              <p:cNvSpPr txBox="1"/>
              <p:nvPr/>
            </p:nvSpPr>
            <p:spPr>
              <a:xfrm>
                <a:off x="4253482" y="438742"/>
                <a:ext cx="8989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Script</a:t>
                </a:r>
                <a:endParaRPr lang="en-US" sz="2400" dirty="0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1427353" y="1173768"/>
                <a:ext cx="8435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input</a:t>
                </a:r>
                <a:endParaRPr lang="en-US" sz="2400" dirty="0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2651328" y="1277104"/>
                <a:ext cx="75423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 smtClean="0"/>
                  <a:t>read</a:t>
                </a:r>
                <a:endParaRPr lang="en-US" sz="2400" dirty="0"/>
              </a:p>
            </p:txBody>
          </p:sp>
          <p:cxnSp>
            <p:nvCxnSpPr>
              <p:cNvPr id="7" name="Straight Arrow Connector 6"/>
              <p:cNvCxnSpPr/>
              <p:nvPr/>
            </p:nvCxnSpPr>
            <p:spPr>
              <a:xfrm flipH="1">
                <a:off x="2491077" y="1738769"/>
                <a:ext cx="1083445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3553715" y="1294037"/>
                <a:ext cx="2349703" cy="1200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smtClean="0"/>
                  <a:t>Determine complementary DNA sequence</a:t>
                </a:r>
                <a:endParaRPr lang="en-US" sz="2400" dirty="0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6848697" y="2073584"/>
                <a:ext cx="2396896" cy="865676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417211" y="1650532"/>
                <a:ext cx="103826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output</a:t>
                </a:r>
                <a:endParaRPr lang="en-US" sz="2400" dirty="0"/>
              </a:p>
            </p:txBody>
          </p:sp>
          <p:cxnSp>
            <p:nvCxnSpPr>
              <p:cNvPr id="11" name="Straight Arrow Connector 10"/>
              <p:cNvCxnSpPr/>
              <p:nvPr/>
            </p:nvCxnSpPr>
            <p:spPr>
              <a:xfrm flipH="1">
                <a:off x="5915702" y="2300556"/>
                <a:ext cx="916062" cy="0"/>
              </a:xfrm>
              <a:prstGeom prst="straightConnector1">
                <a:avLst/>
              </a:prstGeom>
              <a:ln>
                <a:headEnd type="arrow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Rectangle 11"/>
              <p:cNvSpPr/>
              <p:nvPr/>
            </p:nvSpPr>
            <p:spPr>
              <a:xfrm>
                <a:off x="1168401" y="1635433"/>
                <a:ext cx="1307376" cy="786034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5959577" y="1789131"/>
                <a:ext cx="83884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write</a:t>
                </a:r>
                <a:endParaRPr lang="en-US" sz="2400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1467698" y="4189946"/>
                <a:ext cx="673378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2400" dirty="0"/>
              </a:p>
            </p:txBody>
          </p:sp>
          <p:cxnSp>
            <p:nvCxnSpPr>
              <p:cNvPr id="16" name="Straight Arrow Connector 15"/>
              <p:cNvCxnSpPr/>
              <p:nvPr/>
            </p:nvCxnSpPr>
            <p:spPr>
              <a:xfrm>
                <a:off x="2521069" y="1982963"/>
                <a:ext cx="1083445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2279784" y="438742"/>
                <a:ext cx="1846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dirty="0"/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609139" y="1567464"/>
              <a:ext cx="168659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gene sequence</a:t>
              </a:r>
              <a:endParaRPr lang="en-US" sz="24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307355" y="2101306"/>
              <a:ext cx="27011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Complementary  sequence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45413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740</TotalTime>
  <Words>168</Words>
  <Application>Microsoft Macintosh PowerPoint</Application>
  <PresentationFormat>On-screen Show (4:3)</PresentationFormat>
  <Paragraphs>49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Annette Salmeen</dc:creator>
  <cp:lastModifiedBy> Core Course Coordinator  </cp:lastModifiedBy>
  <cp:revision>19</cp:revision>
  <dcterms:created xsi:type="dcterms:W3CDTF">2016-10-14T05:58:39Z</dcterms:created>
  <dcterms:modified xsi:type="dcterms:W3CDTF">2017-03-29T23:53:09Z</dcterms:modified>
</cp:coreProperties>
</file>