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370"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ableStyles" Target="tableStyles.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heme" Target="theme/theme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viewProps" Target="view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presProps" Target="pres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16</a:t>
            </a:fld>
            <a:endParaRPr lang="en-IN"/>
          </a:p>
        </p:txBody>
      </p:sp>
    </p:spTree>
    <p:extLst>
      <p:ext uri="{BB962C8B-B14F-4D97-AF65-F5344CB8AC3E}">
        <p14:creationId xmlns:p14="http://schemas.microsoft.com/office/powerpoint/2010/main" val="1634018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sz="3200" b="1" dirty="0" err="1">
                <a:solidFill>
                  <a:schemeClr val="accent1"/>
                </a:solidFill>
                <a:latin typeface="Arial" panose="020B0604020202020204" pitchFamily="34" charset="0"/>
                <a:cs typeface="Arial" panose="020B0604020202020204" pitchFamily="34" charset="0"/>
              </a:rPr>
              <a:t>Smartfarm_agent:An</a:t>
            </a:r>
            <a:r>
              <a:rPr lang="en-US" sz="3200" b="1" dirty="0">
                <a:solidFill>
                  <a:schemeClr val="accent1"/>
                </a:solidFill>
                <a:latin typeface="Arial" panose="020B0604020202020204" pitchFamily="34" charset="0"/>
                <a:cs typeface="Arial" panose="020B0604020202020204" pitchFamily="34" charset="0"/>
              </a:rPr>
              <a:t> ai agent for smart farming advice using </a:t>
            </a:r>
            <a:r>
              <a:rPr lang="en-US" sz="3200" b="1" dirty="0" err="1">
                <a:solidFill>
                  <a:schemeClr val="accent1"/>
                </a:solidFill>
                <a:latin typeface="Arial" panose="020B0604020202020204" pitchFamily="34" charset="0"/>
                <a:cs typeface="Arial" panose="020B0604020202020204" pitchFamily="34" charset="0"/>
              </a:rPr>
              <a:t>ibm</a:t>
            </a:r>
            <a:r>
              <a:rPr lang="en-US" sz="3200" b="1" dirty="0">
                <a:solidFill>
                  <a:schemeClr val="accent1"/>
                </a:solidFill>
                <a:latin typeface="Arial" panose="020B0604020202020204" pitchFamily="34" charset="0"/>
                <a:cs typeface="Arial" panose="020B0604020202020204" pitchFamily="34" charset="0"/>
              </a:rPr>
              <a:t> </a:t>
            </a:r>
            <a:r>
              <a:rPr lang="en-US" sz="3200" b="1" dirty="0" err="1">
                <a:solidFill>
                  <a:schemeClr val="accent1"/>
                </a:solidFill>
                <a:latin typeface="Arial" panose="020B0604020202020204" pitchFamily="34" charset="0"/>
                <a:cs typeface="Arial" panose="020B0604020202020204" pitchFamily="34" charset="0"/>
              </a:rPr>
              <a:t>watsonx</a:t>
            </a:r>
            <a:endParaRPr lang="en-US" sz="32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462117" y="4586365"/>
            <a:ext cx="10665092"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a:t>
            </a:r>
            <a:r>
              <a:rPr lang="en-US" sz="2000" b="1" dirty="0" err="1">
                <a:solidFill>
                  <a:schemeClr val="accent1">
                    <a:lumMod val="75000"/>
                  </a:schemeClr>
                </a:solidFill>
                <a:latin typeface="Arial"/>
                <a:cs typeface="Arial"/>
              </a:rPr>
              <a:t>name:Kundam</a:t>
            </a:r>
            <a:r>
              <a:rPr lang="en-US" sz="2000" b="1" dirty="0">
                <a:solidFill>
                  <a:schemeClr val="accent1">
                    <a:lumMod val="75000"/>
                  </a:schemeClr>
                </a:solidFill>
                <a:latin typeface="Arial"/>
                <a:cs typeface="Arial"/>
              </a:rPr>
              <a:t> Yaswanth Chandra </a:t>
            </a:r>
            <a:r>
              <a:rPr lang="en-US" sz="2000" b="1" dirty="0" err="1">
                <a:solidFill>
                  <a:schemeClr val="accent1">
                    <a:lumMod val="75000"/>
                  </a:schemeClr>
                </a:solidFill>
                <a:latin typeface="Arial"/>
                <a:cs typeface="Arial"/>
              </a:rPr>
              <a:t>Gupta-College:Saveetha</a:t>
            </a:r>
            <a:r>
              <a:rPr lang="en-US" sz="2000" b="1" dirty="0">
                <a:solidFill>
                  <a:schemeClr val="accent1">
                    <a:lumMod val="75000"/>
                  </a:schemeClr>
                </a:solidFill>
                <a:latin typeface="Arial"/>
                <a:cs typeface="Arial"/>
              </a:rPr>
              <a:t> College of Liberal Arts and Sciences(SIMATS)-</a:t>
            </a:r>
            <a:r>
              <a:rPr lang="en-US" sz="2000" b="1" dirty="0" err="1">
                <a:solidFill>
                  <a:schemeClr val="accent1">
                    <a:lumMod val="75000"/>
                  </a:schemeClr>
                </a:solidFill>
                <a:latin typeface="Arial"/>
                <a:cs typeface="Arial"/>
              </a:rPr>
              <a:t>Department:BCA</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41832-60D7-90AF-EBE6-F5988CB2B92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4E40AB5-E9C9-01E8-6F90-C8D1C468135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A65F6B5E-E2B4-673A-0B2E-1A3033DFEA0A}"/>
              </a:ext>
            </a:extLst>
          </p:cNvPr>
          <p:cNvPicPr>
            <a:picLocks noGrp="1" noChangeAspect="1"/>
          </p:cNvPicPr>
          <p:nvPr>
            <p:ph idx="1"/>
          </p:nvPr>
        </p:nvPicPr>
        <p:blipFill>
          <a:blip r:embed="rId2"/>
          <a:stretch>
            <a:fillRect/>
          </a:stretch>
        </p:blipFill>
        <p:spPr>
          <a:xfrm>
            <a:off x="498905" y="1366062"/>
            <a:ext cx="10109828" cy="4673600"/>
          </a:xfrm>
        </p:spPr>
      </p:pic>
    </p:spTree>
    <p:extLst>
      <p:ext uri="{BB962C8B-B14F-4D97-AF65-F5344CB8AC3E}">
        <p14:creationId xmlns:p14="http://schemas.microsoft.com/office/powerpoint/2010/main" val="93623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Smart Farming AI Agent, powered by Retrieval-Augmented Generation (RAG), effectively addresses the information gap faced by small-scale farmers. By providing real-time, localized, and reliable agricultural advice, the agent empowers farmers to make informed decisions about crop selection, pest control, weather preparedness, and market pricing.</a:t>
            </a:r>
          </a:p>
          <a:p>
            <a:r>
              <a:rPr lang="en-US" sz="2000" dirty="0"/>
              <a:t>This AI-driven solution enhances productivity, reduces risk, and improves income, bringing the benefits of smart farming to the grassroots.</a:t>
            </a:r>
            <a:br>
              <a:rPr lang="en-US" sz="2000" dirty="0"/>
            </a:br>
            <a:r>
              <a:rPr lang="en-US" sz="2000" dirty="0"/>
              <a:t>With multi-language support and easy access, it stands as a powerful step toward sustainable and inclusive agricultural development.</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254EE1FC-6B8F-41A9-17DB-D128DA81262A}"/>
              </a:ext>
            </a:extLst>
          </p:cNvPr>
          <p:cNvSpPr>
            <a:spLocks noGrp="1" noChangeArrowheads="1"/>
          </p:cNvSpPr>
          <p:nvPr>
            <p:ph idx="1"/>
          </p:nvPr>
        </p:nvSpPr>
        <p:spPr bwMode="auto">
          <a:xfrm>
            <a:off x="679515" y="1722161"/>
            <a:ext cx="111486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Voice-Based Interaction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Add support for voice queries in local languages to improve accessibility for non-tech-savvy farmers.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Mobile Application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Develop a mobile app version to ensure on-the-go access for farmers in remote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Expansion to Livestock and Fisheries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Extend the AI agent’s capabilities to provide guidance for animal husbandry and aquaculture.</a:t>
            </a:r>
          </a:p>
          <a:p>
            <a:pPr marL="0" lvl="0" indent="0" defTabSz="914400" eaLnBrk="0" fontAlgn="base" hangingPunct="0">
              <a:lnSpc>
                <a:spcPct val="100000"/>
              </a:lnSpc>
              <a:spcBef>
                <a:spcPct val="0"/>
              </a:spcBef>
              <a:spcAft>
                <a:spcPct val="0"/>
              </a:spcAft>
              <a:buClrTx/>
              <a:buSzTx/>
              <a:buFontTx/>
              <a:buChar char="•"/>
            </a:pPr>
            <a:r>
              <a:rPr lang="en-US" sz="1800" b="1" dirty="0"/>
              <a:t>Offline Capabilities</a:t>
            </a:r>
            <a:br>
              <a:rPr lang="en-US" sz="1800" dirty="0"/>
            </a:br>
            <a:r>
              <a:rPr lang="en-US" sz="1800" dirty="0"/>
              <a:t>Build offline support where limited internet connectivity exists, using periodic data syncing.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IBM watsonx.ai Documentation</a:t>
            </a:r>
          </a:p>
          <a:p>
            <a:pPr marL="305435" indent="-305435"/>
            <a:r>
              <a:rPr lang="en-IN" sz="2400" dirty="0"/>
              <a:t>IBM watsondx.ai Agent Lab Tutorials</a:t>
            </a:r>
          </a:p>
          <a:p>
            <a:pPr marL="305435" indent="-305435"/>
            <a:r>
              <a:rPr lang="en-IN" sz="2400" dirty="0" err="1"/>
              <a:t>FAO:Smart</a:t>
            </a:r>
            <a:r>
              <a:rPr lang="en-IN" sz="2400" dirty="0"/>
              <a:t> Farming Techniques.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8B089AFA-CE14-5C12-FAA0-68CE9037452F}"/>
              </a:ext>
            </a:extLst>
          </p:cNvPr>
          <p:cNvPicPr>
            <a:picLocks noChangeAspect="1"/>
          </p:cNvPicPr>
          <p:nvPr/>
        </p:nvPicPr>
        <p:blipFill>
          <a:blip r:embed="rId2"/>
          <a:stretch>
            <a:fillRect/>
          </a:stretch>
        </p:blipFill>
        <p:spPr>
          <a:xfrm>
            <a:off x="490922" y="1165367"/>
            <a:ext cx="8997207" cy="569263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343A5EE2-42AF-9B9D-3CDA-7377B4F3EAF0}"/>
              </a:ext>
            </a:extLst>
          </p:cNvPr>
          <p:cNvPicPr>
            <a:picLocks noChangeAspect="1"/>
          </p:cNvPicPr>
          <p:nvPr/>
        </p:nvPicPr>
        <p:blipFill>
          <a:blip r:embed="rId2"/>
          <a:stretch>
            <a:fillRect/>
          </a:stretch>
        </p:blipFill>
        <p:spPr>
          <a:xfrm>
            <a:off x="506058" y="1302026"/>
            <a:ext cx="8500290" cy="5410669"/>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EF739040-751E-B4D6-8170-E097ED540DA1}"/>
              </a:ext>
            </a:extLst>
          </p:cNvPr>
          <p:cNvPicPr>
            <a:picLocks noChangeAspect="1"/>
          </p:cNvPicPr>
          <p:nvPr/>
        </p:nvPicPr>
        <p:blipFill>
          <a:blip r:embed="rId3"/>
          <a:stretch>
            <a:fillRect/>
          </a:stretch>
        </p:blipFill>
        <p:spPr>
          <a:xfrm>
            <a:off x="688258" y="1232451"/>
            <a:ext cx="10284542" cy="520767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Small-scale farmers often lack access to timely, reliable agricultural information in their local language. This results in poor decisions related to crop selection, weather preparedness, pest control, and market pricing leading to reduced productivity and income. There is a need for an AI-based solution that provides real-time, localized, and easy-to-understand farming advice to support informed decision-making and sustainable agriculture.</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200" dirty="0"/>
              <a:t>The proposed system provides smart, real-time agricultural guidance to farmers using Retrieval-Augmented Generation (RAG) and language models. The AI agent helps answer farming-related queries accurately by leveraging trusted external data sources</a:t>
            </a:r>
          </a:p>
          <a:p>
            <a:r>
              <a:rPr lang="en-US" sz="1200" dirty="0"/>
              <a:t>.</a:t>
            </a:r>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Retrieve real-time data on </a:t>
            </a:r>
            <a:r>
              <a:rPr lang="en-IN" sz="1200" b="1" dirty="0" err="1">
                <a:latin typeface="Calibri"/>
                <a:ea typeface="+mn-lt"/>
                <a:cs typeface="+mn-lt"/>
              </a:rPr>
              <a:t>weather,soil,crop</a:t>
            </a:r>
            <a:r>
              <a:rPr lang="en-IN" sz="1200" b="1" dirty="0">
                <a:latin typeface="Calibri"/>
                <a:ea typeface="+mn-lt"/>
                <a:cs typeface="+mn-lt"/>
              </a:rPr>
              <a:t> </a:t>
            </a:r>
            <a:r>
              <a:rPr lang="en-IN" sz="1200" b="1" dirty="0" err="1">
                <a:latin typeface="Calibri"/>
                <a:ea typeface="+mn-lt"/>
                <a:cs typeface="+mn-lt"/>
              </a:rPr>
              <a:t>suitability,pests</a:t>
            </a:r>
            <a:r>
              <a:rPr lang="en-IN" sz="1200" b="1" dirty="0">
                <a:latin typeface="Calibri"/>
                <a:ea typeface="+mn-lt"/>
                <a:cs typeface="+mn-lt"/>
              </a:rPr>
              <a:t> </a:t>
            </a:r>
            <a:r>
              <a:rPr lang="en-IN" sz="1200" b="1" dirty="0" err="1">
                <a:latin typeface="Calibri"/>
                <a:ea typeface="+mn-lt"/>
                <a:cs typeface="+mn-lt"/>
              </a:rPr>
              <a:t>alerts,and</a:t>
            </a:r>
            <a:r>
              <a:rPr lang="en-IN" sz="1200" b="1" dirty="0">
                <a:latin typeface="Calibri"/>
                <a:ea typeface="+mn-lt"/>
                <a:cs typeface="+mn-lt"/>
              </a:rPr>
              <a:t> many prices.</a:t>
            </a:r>
            <a:endParaRPr lang="en-IN" sz="1200" b="1" dirty="0">
              <a:latin typeface="Calibri"/>
              <a:cs typeface="Calibri"/>
            </a:endParaRPr>
          </a:p>
          <a:p>
            <a:pPr marL="629920" lvl="1" indent="-305435"/>
            <a:r>
              <a:rPr lang="en-IN" sz="1200" b="1" dirty="0">
                <a:latin typeface="Calibri"/>
                <a:ea typeface="+mn-lt"/>
                <a:cs typeface="+mn-lt"/>
              </a:rPr>
              <a:t>Sources include </a:t>
            </a:r>
            <a:r>
              <a:rPr lang="en-IN" sz="1200" b="1" dirty="0" err="1">
                <a:latin typeface="Calibri"/>
                <a:ea typeface="+mn-lt"/>
                <a:cs typeface="+mn-lt"/>
              </a:rPr>
              <a:t>meterogical</a:t>
            </a:r>
            <a:r>
              <a:rPr lang="en-IN" sz="1200" b="1" dirty="0">
                <a:latin typeface="Calibri"/>
                <a:ea typeface="+mn-lt"/>
                <a:cs typeface="+mn-lt"/>
              </a:rPr>
              <a:t> </a:t>
            </a:r>
            <a:r>
              <a:rPr lang="en-IN" sz="1200" b="1" dirty="0" err="1">
                <a:latin typeface="Calibri"/>
                <a:ea typeface="+mn-lt"/>
                <a:cs typeface="+mn-lt"/>
              </a:rPr>
              <a:t>APIs,agri</a:t>
            </a:r>
            <a:r>
              <a:rPr lang="en-IN" sz="1200" b="1" dirty="0">
                <a:latin typeface="Calibri"/>
                <a:ea typeface="+mn-lt"/>
                <a:cs typeface="+mn-lt"/>
              </a:rPr>
              <a:t>-tech </a:t>
            </a:r>
            <a:r>
              <a:rPr lang="en-IN" sz="1200" b="1" dirty="0" err="1">
                <a:latin typeface="Calibri"/>
                <a:ea typeface="+mn-lt"/>
                <a:cs typeface="+mn-lt"/>
              </a:rPr>
              <a:t>platforms,and</a:t>
            </a:r>
            <a:r>
              <a:rPr lang="en-IN" sz="1200" b="1" dirty="0">
                <a:latin typeface="Calibri"/>
                <a:ea typeface="+mn-lt"/>
                <a:cs typeface="+mn-lt"/>
              </a:rPr>
              <a:t> agricultural databases.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filter retrieved data for relevance and </a:t>
            </a:r>
            <a:r>
              <a:rPr lang="en-IN" sz="1200" b="1" dirty="0" err="1">
                <a:latin typeface="Calibri"/>
                <a:ea typeface="+mn-lt"/>
                <a:cs typeface="+mn-lt"/>
              </a:rPr>
              <a:t>accuraccy</a:t>
            </a:r>
            <a:endParaRPr lang="en-IN" sz="1200" b="1" dirty="0">
              <a:latin typeface="Calibri"/>
              <a:cs typeface="Calibri"/>
            </a:endParaRPr>
          </a:p>
          <a:p>
            <a:pPr marL="629920" lvl="1" indent="-305435"/>
            <a:r>
              <a:rPr lang="en-IN" sz="1200" b="1" dirty="0">
                <a:latin typeface="Calibri"/>
                <a:ea typeface="+mn-lt"/>
                <a:cs typeface="+mn-lt"/>
              </a:rPr>
              <a:t>Translate or simplify technical terms into farmer-friendly language.</a:t>
            </a:r>
            <a:endParaRPr lang="en-IN" sz="1200" b="1" dirty="0">
              <a:latin typeface="Calibri"/>
              <a:cs typeface="Calibri"/>
            </a:endParaRPr>
          </a:p>
          <a:p>
            <a:pPr marL="305435" indent="-305435"/>
            <a:r>
              <a:rPr lang="en-IN" sz="1200" b="1" dirty="0">
                <a:latin typeface="Calibri"/>
                <a:ea typeface="+mn-lt"/>
                <a:cs typeface="+mn-lt"/>
              </a:rPr>
              <a:t>AI Agent(RAG+LLM):</a:t>
            </a:r>
            <a:endParaRPr lang="en-IN" sz="1200" b="1" dirty="0">
              <a:latin typeface="Calibri"/>
              <a:cs typeface="Calibri"/>
            </a:endParaRPr>
          </a:p>
          <a:p>
            <a:pPr marL="629920" lvl="1" indent="-305435"/>
            <a:r>
              <a:rPr lang="en-IN" sz="1200" b="1" dirty="0">
                <a:latin typeface="Calibri"/>
                <a:ea typeface="+mn-lt"/>
                <a:cs typeface="+mn-lt"/>
              </a:rPr>
              <a:t>Use a large language model integrated with retrieval tools.</a:t>
            </a:r>
            <a:endParaRPr lang="en-IN" sz="1200" b="1" dirty="0">
              <a:latin typeface="Calibri"/>
              <a:cs typeface="Calibri"/>
            </a:endParaRPr>
          </a:p>
          <a:p>
            <a:pPr marL="629920" lvl="1" indent="-305435"/>
            <a:r>
              <a:rPr lang="en-IN" sz="1200" b="1" dirty="0" err="1">
                <a:latin typeface="Calibri"/>
                <a:ea typeface="+mn-lt"/>
                <a:cs typeface="+mn-lt"/>
              </a:rPr>
              <a:t>Architecture:LangGraph</a:t>
            </a:r>
            <a:r>
              <a:rPr lang="en-IN" sz="1200" b="1" dirty="0">
                <a:latin typeface="Calibri"/>
                <a:ea typeface="+mn-lt"/>
                <a:cs typeface="+mn-lt"/>
              </a:rPr>
              <a:t> + </a:t>
            </a:r>
            <a:r>
              <a:rPr lang="en-IN" sz="1200" b="1" dirty="0" err="1">
                <a:latin typeface="Calibri"/>
                <a:ea typeface="+mn-lt"/>
                <a:cs typeface="+mn-lt"/>
              </a:rPr>
              <a:t>ReAct,enabling</a:t>
            </a:r>
            <a:r>
              <a:rPr lang="en-IN" sz="1200" b="1" dirty="0">
                <a:latin typeface="Calibri"/>
                <a:ea typeface="+mn-lt"/>
                <a:cs typeface="+mn-lt"/>
              </a:rPr>
              <a:t> reasoning and tool-based search.														   </a:t>
            </a:r>
          </a:p>
          <a:p>
            <a:pPr marL="629920" lvl="1" indent="-305435"/>
            <a:r>
              <a:rPr lang="en-IN" sz="1200" b="1" dirty="0">
                <a:latin typeface="Calibri"/>
                <a:ea typeface="+mn-lt"/>
                <a:cs typeface="+mn-lt"/>
              </a:rPr>
              <a:t>Tool </a:t>
            </a:r>
            <a:r>
              <a:rPr lang="en-IN" sz="1200" b="1" dirty="0" err="1">
                <a:latin typeface="Calibri"/>
                <a:ea typeface="+mn-lt"/>
                <a:cs typeface="+mn-lt"/>
              </a:rPr>
              <a:t>integration:tools</a:t>
            </a:r>
            <a:r>
              <a:rPr lang="en-IN" sz="1200" b="1" dirty="0">
                <a:latin typeface="Calibri"/>
                <a:ea typeface="+mn-lt"/>
                <a:cs typeface="+mn-lt"/>
              </a:rPr>
              <a:t> like Google </a:t>
            </a:r>
            <a:r>
              <a:rPr lang="en-IN" sz="1200" b="1" dirty="0" err="1">
                <a:latin typeface="Calibri"/>
                <a:ea typeface="+mn-lt"/>
                <a:cs typeface="+mn-lt"/>
              </a:rPr>
              <a:t>Search,Wheather,Wikipedia</a:t>
            </a:r>
            <a:r>
              <a:rPr lang="en-IN" sz="1200" b="1" dirty="0">
                <a:latin typeface="Calibri"/>
                <a:ea typeface="+mn-lt"/>
                <a:cs typeface="+mn-lt"/>
              </a:rPr>
              <a:t> and </a:t>
            </a:r>
            <a:r>
              <a:rPr lang="en-IN" sz="1200" b="1" dirty="0" err="1">
                <a:latin typeface="Calibri"/>
                <a:ea typeface="+mn-lt"/>
                <a:cs typeface="+mn-lt"/>
              </a:rPr>
              <a:t>Webcrawler</a:t>
            </a:r>
            <a:r>
              <a:rPr lang="en-IN" sz="1200" b="1" dirty="0">
                <a:latin typeface="Calibri"/>
                <a:ea typeface="+mn-lt"/>
                <a:cs typeface="+mn-lt"/>
              </a:rPr>
              <a:t> are used to fetch </a:t>
            </a:r>
            <a:r>
              <a:rPr lang="en-IN" sz="1200" b="1" dirty="0" err="1">
                <a:latin typeface="Calibri"/>
                <a:ea typeface="+mn-lt"/>
                <a:cs typeface="+mn-lt"/>
              </a:rPr>
              <a:t>accurate,updated</a:t>
            </a:r>
            <a:r>
              <a:rPr lang="en-IN" sz="1200" b="1" dirty="0">
                <a:latin typeface="Calibri"/>
                <a:ea typeface="+mn-lt"/>
                <a:cs typeface="+mn-lt"/>
              </a:rPr>
              <a:t> answers.</a:t>
            </a:r>
            <a:endParaRPr lang="en-IN" sz="11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Agent is built using IBM </a:t>
            </a:r>
            <a:r>
              <a:rPr lang="en-IN" sz="1200" b="1" dirty="0" err="1">
                <a:latin typeface="Calibri"/>
                <a:ea typeface="+mn-lt"/>
                <a:cs typeface="+mn-lt"/>
              </a:rPr>
              <a:t>watsonx</a:t>
            </a:r>
            <a:r>
              <a:rPr lang="en-IN" sz="1200" b="1" dirty="0">
                <a:latin typeface="Calibri"/>
                <a:ea typeface="+mn-lt"/>
                <a:cs typeface="+mn-lt"/>
              </a:rPr>
              <a:t> Agent Lab.</a:t>
            </a:r>
            <a:endParaRPr lang="en-IN" sz="1200" b="1" dirty="0">
              <a:latin typeface="Calibri"/>
              <a:ea typeface="+mn-lt"/>
              <a:cs typeface="Calibri"/>
            </a:endParaRPr>
          </a:p>
          <a:p>
            <a:pPr marL="629920" lvl="1" indent="-305435"/>
            <a:r>
              <a:rPr lang="en-IN" sz="1200" b="1" dirty="0">
                <a:latin typeface="Calibri"/>
                <a:ea typeface="+mn-lt"/>
                <a:cs typeface="Calibri"/>
              </a:rPr>
              <a:t>User can interact with the agent through a simple chatbot interface.</a:t>
            </a:r>
            <a:endParaRPr lang="en-IN" sz="1200" b="1" dirty="0">
              <a:latin typeface="Calibri"/>
              <a:cs typeface="Calibri"/>
            </a:endParaRPr>
          </a:p>
          <a:p>
            <a:pPr marL="305435" indent="-305435"/>
            <a:r>
              <a:rPr lang="en-IN" sz="1200" b="1" dirty="0">
                <a:latin typeface="Calibri"/>
                <a:ea typeface="+mn-lt"/>
                <a:cs typeface="+mn-lt"/>
              </a:rPr>
              <a:t>Expected Outcome:</a:t>
            </a:r>
            <a:endParaRPr lang="en-IN" sz="1200" b="1" dirty="0">
              <a:latin typeface="Calibri"/>
              <a:cs typeface="Calibri"/>
            </a:endParaRPr>
          </a:p>
          <a:p>
            <a:pPr marL="629920" lvl="1" indent="-305435"/>
            <a:r>
              <a:rPr lang="en-IN" sz="1200" b="1" dirty="0">
                <a:latin typeface="Calibri"/>
                <a:ea typeface="+mn-lt"/>
                <a:cs typeface="+mn-lt"/>
              </a:rPr>
              <a:t>Personalized advice based on user queries like:</a:t>
            </a:r>
          </a:p>
          <a:p>
            <a:pPr marL="629920" lvl="1" indent="-305435"/>
            <a:r>
              <a:rPr lang="en-IN" sz="1200" b="1" dirty="0">
                <a:latin typeface="Calibri"/>
                <a:ea typeface="+mn-lt"/>
                <a:cs typeface="+mn-lt"/>
              </a:rPr>
              <a:t>What crop should I grow this season?</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10000"/>
          </a:bodyPr>
          <a:lstStyle/>
          <a:p>
            <a:r>
              <a:rPr lang="en-US" sz="1800" dirty="0"/>
              <a:t>This section outlines the overall strategy and components used to build the Smart Farming Agent powered by Retrieval-Augmented Generation (RAG).</a:t>
            </a:r>
          </a:p>
          <a:p>
            <a:r>
              <a:rPr lang="en-US" sz="1800" b="1" dirty="0"/>
              <a:t>🔹 System Requirements:</a:t>
            </a:r>
          </a:p>
          <a:p>
            <a:r>
              <a:rPr lang="en-US" sz="1800" b="1" dirty="0"/>
              <a:t>IBM watsonx.ai</a:t>
            </a:r>
            <a:r>
              <a:rPr lang="en-US" sz="1800" dirty="0"/>
              <a:t> – For agent creation and deployment</a:t>
            </a:r>
          </a:p>
          <a:p>
            <a:r>
              <a:rPr lang="en-US" sz="1800" b="1" dirty="0"/>
              <a:t>Web Browser</a:t>
            </a:r>
            <a:r>
              <a:rPr lang="en-US" sz="1800" dirty="0"/>
              <a:t> – To access the agent</a:t>
            </a:r>
          </a:p>
          <a:p>
            <a:r>
              <a:rPr lang="en-US" sz="1800" b="1" dirty="0"/>
              <a:t>Internet Connection</a:t>
            </a:r>
            <a:r>
              <a:rPr lang="en-US" sz="1800" dirty="0"/>
              <a:t> – To retrieve real-time agricultural data</a:t>
            </a:r>
          </a:p>
          <a:p>
            <a:pPr marL="0" indent="0">
              <a:buNone/>
            </a:pPr>
            <a:endParaRPr lang="en-US" sz="1800" dirty="0"/>
          </a:p>
          <a:p>
            <a:r>
              <a:rPr lang="en-US" sz="1800" b="1" dirty="0"/>
              <a:t>🔹 Libraries / Tools Used:</a:t>
            </a:r>
          </a:p>
          <a:p>
            <a:r>
              <a:rPr lang="en-US" sz="1800" b="1" dirty="0" err="1"/>
              <a:t>LangGraph</a:t>
            </a:r>
            <a:r>
              <a:rPr lang="en-US" sz="1800" dirty="0"/>
              <a:t> – To create a reasoning framework for the agent</a:t>
            </a:r>
          </a:p>
          <a:p>
            <a:r>
              <a:rPr lang="en-US" sz="1800" b="1" dirty="0" err="1"/>
              <a:t>ReAct</a:t>
            </a:r>
            <a:r>
              <a:rPr lang="en-US" sz="1800" b="1" dirty="0"/>
              <a:t> Architecture</a:t>
            </a:r>
            <a:r>
              <a:rPr lang="en-US" sz="1800" dirty="0"/>
              <a:t> – To handle retrieval + reasoning steps</a:t>
            </a:r>
          </a:p>
          <a:p>
            <a:r>
              <a:rPr lang="en-US" sz="1800" b="1" dirty="0"/>
              <a:t>Google Search Tool</a:t>
            </a:r>
            <a:r>
              <a:rPr lang="en-US" sz="1800" dirty="0"/>
              <a:t> – For live data search</a:t>
            </a:r>
          </a:p>
          <a:p>
            <a:r>
              <a:rPr lang="en-US" sz="1800" b="1" dirty="0"/>
              <a:t>Weather Tool</a:t>
            </a:r>
            <a:r>
              <a:rPr lang="en-US" sz="1800" dirty="0"/>
              <a:t> – For climate-based crop suggestions</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r>
              <a:rPr lang="en-US" sz="1400" dirty="0"/>
              <a:t>The </a:t>
            </a:r>
            <a:r>
              <a:rPr lang="en-US" sz="1400" dirty="0" err="1"/>
              <a:t>SmartFarm_Agent</a:t>
            </a:r>
            <a:r>
              <a:rPr lang="en-US" sz="1400" dirty="0"/>
              <a:t> is deployed using </a:t>
            </a:r>
            <a:r>
              <a:rPr lang="en-US" sz="1400" b="1" dirty="0"/>
              <a:t>IBM watsonx.ai Agent Lab</a:t>
            </a:r>
            <a:r>
              <a:rPr lang="en-US" sz="1400" dirty="0"/>
              <a:t>, a cloud-based environment that allows easy development and execution of AI agents without the need for manual server setup.</a:t>
            </a:r>
          </a:p>
          <a:p>
            <a:r>
              <a:rPr lang="en-US" sz="1400" b="1" dirty="0"/>
              <a:t>🔹 Deployment Highlights:</a:t>
            </a:r>
          </a:p>
          <a:p>
            <a:r>
              <a:rPr lang="en-US" sz="1400" b="1" dirty="0"/>
              <a:t>Platform</a:t>
            </a:r>
            <a:r>
              <a:rPr lang="en-US" sz="1400" dirty="0"/>
              <a:t>: IBM watsonx.ai (cloud-hosted)</a:t>
            </a:r>
          </a:p>
          <a:p>
            <a:r>
              <a:rPr lang="en-US" sz="1400" b="1" dirty="0"/>
              <a:t>Interface</a:t>
            </a:r>
            <a:r>
              <a:rPr lang="en-US" sz="1400" dirty="0"/>
              <a:t>: Web-based agent interface for real-time user interaction</a:t>
            </a:r>
          </a:p>
          <a:p>
            <a:r>
              <a:rPr lang="en-US" sz="1400" b="1" dirty="0"/>
              <a:t>Tools Integrated</a:t>
            </a:r>
            <a:r>
              <a:rPr lang="en-US" sz="1400" dirty="0"/>
              <a:t>: Google Search, Weather API, Wikipedia, etc.</a:t>
            </a:r>
          </a:p>
          <a:p>
            <a:r>
              <a:rPr lang="en-US" sz="1400" b="1" dirty="0"/>
              <a:t>Always Live</a:t>
            </a:r>
            <a:r>
              <a:rPr lang="en-US" sz="1400" dirty="0"/>
              <a:t>: The system responds to user queries instantly using Retrieval-Augmented Generation (RAG)</a:t>
            </a:r>
          </a:p>
          <a:p>
            <a:r>
              <a:rPr lang="en-US" sz="1400" dirty="0"/>
              <a:t>This deployment approach ensures high availability, low maintenance, and accessibility from anywhere with internet access.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EDD84B77-F27E-E7C5-79FA-F8A5B3BD7254}"/>
              </a:ext>
            </a:extLst>
          </p:cNvPr>
          <p:cNvPicPr>
            <a:picLocks noGrp="1" noChangeAspect="1"/>
          </p:cNvPicPr>
          <p:nvPr>
            <p:ph idx="1"/>
          </p:nvPr>
        </p:nvPicPr>
        <p:blipFill>
          <a:blip r:embed="rId2"/>
          <a:stretch>
            <a:fillRect/>
          </a:stretch>
        </p:blipFill>
        <p:spPr>
          <a:xfrm>
            <a:off x="184951" y="1232452"/>
            <a:ext cx="9855646" cy="4175290"/>
          </a:xfrm>
        </p:spPr>
      </p:pic>
      <p:sp>
        <p:nvSpPr>
          <p:cNvPr id="11" name="TextBox 10">
            <a:extLst>
              <a:ext uri="{FF2B5EF4-FFF2-40B4-BE49-F238E27FC236}">
                <a16:creationId xmlns:a16="http://schemas.microsoft.com/office/drawing/2014/main" id="{19030C81-504C-089F-D621-97C656618A17}"/>
              </a:ext>
            </a:extLst>
          </p:cNvPr>
          <p:cNvSpPr txBox="1"/>
          <p:nvPr/>
        </p:nvSpPr>
        <p:spPr>
          <a:xfrm>
            <a:off x="184951" y="5122606"/>
            <a:ext cx="9784959" cy="1477328"/>
          </a:xfrm>
          <a:prstGeom prst="rect">
            <a:avLst/>
          </a:prstGeom>
          <a:noFill/>
        </p:spPr>
        <p:txBody>
          <a:bodyPr wrap="square" rtlCol="0">
            <a:spAutoFit/>
          </a:bodyPr>
          <a:lstStyle/>
          <a:p>
            <a:endParaRPr lang="en-US" dirty="0"/>
          </a:p>
          <a:p>
            <a:endParaRPr lang="en-US" dirty="0"/>
          </a:p>
          <a:p>
            <a:r>
              <a:rPr lang="en-US" dirty="0"/>
              <a:t>This image shows the configuration of an AI agent using </a:t>
            </a:r>
            <a:r>
              <a:rPr lang="en-US" dirty="0" err="1"/>
              <a:t>LangGraph</a:t>
            </a:r>
            <a:r>
              <a:rPr lang="en-US" dirty="0"/>
              <a:t> and </a:t>
            </a:r>
            <a:r>
              <a:rPr lang="en-US" dirty="0" err="1"/>
              <a:t>ReAct</a:t>
            </a:r>
            <a:r>
              <a:rPr lang="en-US" dirty="0"/>
              <a:t> in </a:t>
            </a:r>
            <a:r>
              <a:rPr lang="en-US" dirty="0" err="1"/>
              <a:t>Watsonx</a:t>
            </a:r>
            <a:r>
              <a:rPr lang="en-US" dirty="0"/>
              <a:t>. The agent is trained to assist farmers with real-time advice on weather, crops, soil, pests, and mandi prices.</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6C509-759B-DE14-8FD0-7239AE7B4ED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F86865C-A049-6FCA-A78F-CCEB72DD7CE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1" name="TextBox 10">
            <a:extLst>
              <a:ext uri="{FF2B5EF4-FFF2-40B4-BE49-F238E27FC236}">
                <a16:creationId xmlns:a16="http://schemas.microsoft.com/office/drawing/2014/main" id="{F7BD8C27-B108-828E-5FB5-4E603CECE86D}"/>
              </a:ext>
            </a:extLst>
          </p:cNvPr>
          <p:cNvSpPr txBox="1"/>
          <p:nvPr/>
        </p:nvSpPr>
        <p:spPr>
          <a:xfrm>
            <a:off x="184951" y="5122606"/>
            <a:ext cx="9784959" cy="1200329"/>
          </a:xfrm>
          <a:prstGeom prst="rect">
            <a:avLst/>
          </a:prstGeom>
          <a:noFill/>
        </p:spPr>
        <p:txBody>
          <a:bodyPr wrap="square" rtlCol="0">
            <a:spAutoFit/>
          </a:bodyPr>
          <a:lstStyle/>
          <a:p>
            <a:endParaRPr lang="en-US" dirty="0"/>
          </a:p>
          <a:p>
            <a:endParaRPr lang="en-US" dirty="0"/>
          </a:p>
          <a:p>
            <a:r>
              <a:rPr lang="en-US" dirty="0"/>
              <a:t>The agent is equipped with tools like </a:t>
            </a:r>
            <a:r>
              <a:rPr lang="en-US" b="1" dirty="0"/>
              <a:t>Google Search</a:t>
            </a:r>
            <a:r>
              <a:rPr lang="en-US" dirty="0"/>
              <a:t>, </a:t>
            </a:r>
            <a:r>
              <a:rPr lang="en-US" b="1" dirty="0"/>
              <a:t>Wikipedia</a:t>
            </a:r>
            <a:r>
              <a:rPr lang="en-US" dirty="0"/>
              <a:t>, </a:t>
            </a:r>
            <a:r>
              <a:rPr lang="en-US" b="1" dirty="0"/>
              <a:t>Weather</a:t>
            </a:r>
            <a:r>
              <a:rPr lang="en-US" dirty="0"/>
              <a:t>, and </a:t>
            </a:r>
            <a:r>
              <a:rPr lang="en-US" b="1" dirty="0" err="1"/>
              <a:t>Webcrawler</a:t>
            </a:r>
            <a:r>
              <a:rPr lang="en-US" dirty="0"/>
              <a:t> to provide real-time agricultural information and decision support for farmers.</a:t>
            </a:r>
          </a:p>
        </p:txBody>
      </p:sp>
      <p:pic>
        <p:nvPicPr>
          <p:cNvPr id="6" name="Content Placeholder 5">
            <a:extLst>
              <a:ext uri="{FF2B5EF4-FFF2-40B4-BE49-F238E27FC236}">
                <a16:creationId xmlns:a16="http://schemas.microsoft.com/office/drawing/2014/main" id="{3B0A1F63-E2E9-D5A9-0965-2E262D6C1FD7}"/>
              </a:ext>
            </a:extLst>
          </p:cNvPr>
          <p:cNvPicPr>
            <a:picLocks noGrp="1" noChangeAspect="1"/>
          </p:cNvPicPr>
          <p:nvPr>
            <p:ph idx="1"/>
          </p:nvPr>
        </p:nvPicPr>
        <p:blipFill>
          <a:blip r:embed="rId2"/>
          <a:stretch>
            <a:fillRect/>
          </a:stretch>
        </p:blipFill>
        <p:spPr>
          <a:xfrm>
            <a:off x="510917" y="1180833"/>
            <a:ext cx="10009960" cy="4099090"/>
          </a:xfrm>
        </p:spPr>
      </p:pic>
    </p:spTree>
    <p:extLst>
      <p:ext uri="{BB962C8B-B14F-4D97-AF65-F5344CB8AC3E}">
        <p14:creationId xmlns:p14="http://schemas.microsoft.com/office/powerpoint/2010/main" val="93874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61071-EEDD-BF79-1669-A42EA913C63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2C51EDF-B50D-D1F8-2BEB-2BDF3FC900A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1" name="TextBox 10">
            <a:extLst>
              <a:ext uri="{FF2B5EF4-FFF2-40B4-BE49-F238E27FC236}">
                <a16:creationId xmlns:a16="http://schemas.microsoft.com/office/drawing/2014/main" id="{8C04C804-D112-F2AF-A53C-D06618146BA9}"/>
              </a:ext>
            </a:extLst>
          </p:cNvPr>
          <p:cNvSpPr txBox="1"/>
          <p:nvPr/>
        </p:nvSpPr>
        <p:spPr>
          <a:xfrm>
            <a:off x="184951" y="5122606"/>
            <a:ext cx="9784959" cy="369332"/>
          </a:xfrm>
          <a:prstGeom prst="rect">
            <a:avLst/>
          </a:prstGeom>
          <a:noFill/>
        </p:spPr>
        <p:txBody>
          <a:bodyPr wrap="square" rtlCol="0">
            <a:spAutoFit/>
          </a:bodyPr>
          <a:lstStyle/>
          <a:p>
            <a:r>
              <a:rPr lang="en-US" dirty="0"/>
              <a:t>The above images shows that the ai agent has given answers according to our instructions.</a:t>
            </a:r>
          </a:p>
        </p:txBody>
      </p:sp>
      <p:pic>
        <p:nvPicPr>
          <p:cNvPr id="9" name="Content Placeholder 8">
            <a:extLst>
              <a:ext uri="{FF2B5EF4-FFF2-40B4-BE49-F238E27FC236}">
                <a16:creationId xmlns:a16="http://schemas.microsoft.com/office/drawing/2014/main" id="{515A3182-E488-49E4-85F6-F518209B59C0}"/>
              </a:ext>
            </a:extLst>
          </p:cNvPr>
          <p:cNvPicPr>
            <a:picLocks noGrp="1" noChangeAspect="1"/>
          </p:cNvPicPr>
          <p:nvPr>
            <p:ph idx="1"/>
          </p:nvPr>
        </p:nvPicPr>
        <p:blipFill>
          <a:blip r:embed="rId2"/>
          <a:stretch>
            <a:fillRect/>
          </a:stretch>
        </p:blipFill>
        <p:spPr>
          <a:xfrm>
            <a:off x="184951" y="1301750"/>
            <a:ext cx="5360443" cy="3683205"/>
          </a:xfrm>
        </p:spPr>
      </p:pic>
      <p:pic>
        <p:nvPicPr>
          <p:cNvPr id="14" name="Picture 13">
            <a:extLst>
              <a:ext uri="{FF2B5EF4-FFF2-40B4-BE49-F238E27FC236}">
                <a16:creationId xmlns:a16="http://schemas.microsoft.com/office/drawing/2014/main" id="{9458FAE1-2B8C-E3B2-F0A6-D73D7FFD376F}"/>
              </a:ext>
            </a:extLst>
          </p:cNvPr>
          <p:cNvPicPr>
            <a:picLocks noChangeAspect="1"/>
          </p:cNvPicPr>
          <p:nvPr/>
        </p:nvPicPr>
        <p:blipFill>
          <a:blip r:embed="rId3"/>
          <a:stretch>
            <a:fillRect/>
          </a:stretch>
        </p:blipFill>
        <p:spPr>
          <a:xfrm>
            <a:off x="5573027" y="1091381"/>
            <a:ext cx="6434022" cy="4031225"/>
          </a:xfrm>
          <a:prstGeom prst="rect">
            <a:avLst/>
          </a:prstGeom>
        </p:spPr>
      </p:pic>
    </p:spTree>
    <p:extLst>
      <p:ext uri="{BB962C8B-B14F-4D97-AF65-F5344CB8AC3E}">
        <p14:creationId xmlns:p14="http://schemas.microsoft.com/office/powerpoint/2010/main" val="135971299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857</Words>
  <Application>Microsoft Office PowerPoint</Application>
  <PresentationFormat>Widescreen</PresentationFormat>
  <Paragraphs>85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Smartfarm_agent:An ai agent for smart farming advice using ibm watsonx</vt:lpstr>
      <vt:lpstr>OUTLINE</vt:lpstr>
      <vt:lpstr>Problem Statement</vt:lpstr>
      <vt:lpstr>Proposed Solution</vt:lpstr>
      <vt:lpstr>System  Approach</vt:lpstr>
      <vt:lpstr>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Kundam Yaswanth</cp:lastModifiedBy>
  <cp:revision>26</cp:revision>
  <dcterms:created xsi:type="dcterms:W3CDTF">2021-05-26T16:50:10Z</dcterms:created>
  <dcterms:modified xsi:type="dcterms:W3CDTF">2025-08-02T20:33:00Z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