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9144000" cy="5143500"/>
  <p:embeddedFontLst>
    <p:embeddedFont>
      <p:font typeface="EB Garamon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DB7D45-D4BE-4CD8-BF4C-05ADBAD9B78E}">
  <a:tblStyle styleId="{95DB7D45-D4BE-4CD8-BF4C-05ADBAD9B78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BGaramond-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BGaramon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4d2606764_0_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74d2606764_0_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4d2606764_0_1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74d2606764_0_1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4d2606764_0_2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74d2606764_0_2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4d2606764_1_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4d2606764_1_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4d2606764_1_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4d2606764_1_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4df97f2c8_2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74df97f2c8_2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4df97f2c8_2_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74df97f2c8_2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2529153" y="1302490"/>
            <a:ext cx="4085692" cy="14903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80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2" name="Shape 22"/>
        <p:cNvGrpSpPr/>
        <p:nvPr/>
      </p:nvGrpSpPr>
      <p:grpSpPr>
        <a:xfrm>
          <a:off x="0" y="0"/>
          <a:ext cx="0" cy="0"/>
          <a:chOff x="0" y="0"/>
          <a:chExt cx="0" cy="0"/>
        </a:xfrm>
      </p:grpSpPr>
      <p:sp>
        <p:nvSpPr>
          <p:cNvPr id="23" name="Google Shape;23;p3"/>
          <p:cNvSpPr txBox="1"/>
          <p:nvPr>
            <p:ph type="ctrTitle"/>
          </p:nvPr>
        </p:nvSpPr>
        <p:spPr>
          <a:xfrm>
            <a:off x="685800" y="1594485"/>
            <a:ext cx="7772400" cy="10801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8" name="Shape 28"/>
        <p:cNvGrpSpPr/>
        <p:nvPr/>
      </p:nvGrpSpPr>
      <p:grpSpPr>
        <a:xfrm>
          <a:off x="0" y="0"/>
          <a:ext cx="0" cy="0"/>
          <a:chOff x="0" y="0"/>
          <a:chExt cx="0" cy="0"/>
        </a:xfrm>
      </p:grpSpPr>
      <p:sp>
        <p:nvSpPr>
          <p:cNvPr id="29" name="Google Shape;29;p4"/>
          <p:cNvSpPr txBox="1"/>
          <p:nvPr>
            <p:ph type="title"/>
          </p:nvPr>
        </p:nvSpPr>
        <p:spPr>
          <a:xfrm>
            <a:off x="2529153" y="1302490"/>
            <a:ext cx="4085692" cy="14903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80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758823" y="1608933"/>
            <a:ext cx="7626353" cy="2881629"/>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7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4" name="Shape 34"/>
        <p:cNvGrpSpPr/>
        <p:nvPr/>
      </p:nvGrpSpPr>
      <p:grpSpPr>
        <a:xfrm>
          <a:off x="0" y="0"/>
          <a:ext cx="0" cy="0"/>
          <a:chOff x="0" y="0"/>
          <a:chExt cx="0" cy="0"/>
        </a:xfrm>
      </p:grpSpPr>
      <p:sp>
        <p:nvSpPr>
          <p:cNvPr id="35" name="Google Shape;35;p5"/>
          <p:cNvSpPr txBox="1"/>
          <p:nvPr>
            <p:ph type="title"/>
          </p:nvPr>
        </p:nvSpPr>
        <p:spPr>
          <a:xfrm>
            <a:off x="2529153" y="1302490"/>
            <a:ext cx="4085692" cy="14903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80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5"/>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41" name="Shape 41"/>
        <p:cNvGrpSpPr/>
        <p:nvPr/>
      </p:nvGrpSpPr>
      <p:grpSpPr>
        <a:xfrm>
          <a:off x="0" y="0"/>
          <a:ext cx="0" cy="0"/>
          <a:chOff x="0" y="0"/>
          <a:chExt cx="0" cy="0"/>
        </a:xfrm>
      </p:grpSpPr>
      <p:sp>
        <p:nvSpPr>
          <p:cNvPr id="42" name="Google Shape;42;p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image" Target="../media/image3.jpg"/><Relationship Id="rId11" Type="http://schemas.openxmlformats.org/officeDocument/2006/relationships/theme" Target="../theme/theme1.xml"/><Relationship Id="rId10" Type="http://schemas.openxmlformats.org/officeDocument/2006/relationships/slideLayout" Target="../slideLayouts/slideLayout5.xml"/><Relationship Id="rId9" Type="http://schemas.openxmlformats.org/officeDocument/2006/relationships/slideLayout" Target="../slideLayouts/slideLayout4.xml"/><Relationship Id="rId5" Type="http://schemas.openxmlformats.org/officeDocument/2006/relationships/image" Target="../media/image4.jp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6857986" cy="514348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124535"/>
            <a:ext cx="1524000" cy="742950"/>
          </a:xfrm>
          <a:custGeom>
            <a:rect b="b" l="l" r="r" t="t"/>
            <a:pathLst>
              <a:path extrusionOk="0" h="742950" w="1524000">
                <a:moveTo>
                  <a:pt x="1523996" y="742947"/>
                </a:moveTo>
                <a:lnTo>
                  <a:pt x="0" y="742947"/>
                </a:lnTo>
                <a:lnTo>
                  <a:pt x="0" y="0"/>
                </a:lnTo>
                <a:lnTo>
                  <a:pt x="1523996" y="0"/>
                </a:lnTo>
                <a:lnTo>
                  <a:pt x="1523996" y="74294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76199" y="84598"/>
            <a:ext cx="868723" cy="72899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2599119" y="58157"/>
            <a:ext cx="6441361" cy="7527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1115702" y="57149"/>
            <a:ext cx="1619991" cy="7424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530134" y="1200147"/>
            <a:ext cx="1200147" cy="384524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txBox="1"/>
          <p:nvPr>
            <p:ph type="title"/>
          </p:nvPr>
        </p:nvSpPr>
        <p:spPr>
          <a:xfrm>
            <a:off x="2529153" y="1302490"/>
            <a:ext cx="4085692" cy="149034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4800" u="none" cap="none" strike="noStrike">
                <a:solidFill>
                  <a:srgbClr val="42424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758823" y="1608933"/>
            <a:ext cx="7626353" cy="2881629"/>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7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facta.junis.ni.ac.rs/eao/eao201302/eao201302-01.pdf" TargetMode="External"/><Relationship Id="rId4" Type="http://schemas.openxmlformats.org/officeDocument/2006/relationships/hyperlink" Target="https://www.jesoc.com/wp-content/uploads/2017/04/KC6_72.pdf" TargetMode="External"/><Relationship Id="rId9" Type="http://schemas.openxmlformats.org/officeDocument/2006/relationships/hyperlink" Target="https://www.semanticscholar.org/paper/Knowledge-transfer-between-globally-dispersed-units-Schleimer-Riege/ded48c4651d6d28af4e17cc4fd8810aadf0f538c" TargetMode="External"/><Relationship Id="rId5" Type="http://schemas.openxmlformats.org/officeDocument/2006/relationships/hyperlink" Target="https://repository.upenn.edu/cgi/viewcontent.cgi?article=1080&amp;context=oid_papers" TargetMode="External"/><Relationship Id="rId6" Type="http://schemas.openxmlformats.org/officeDocument/2006/relationships/hyperlink" Target="https://www.diva-portal.org/smash/get/diva2:158336/FULLTEXT01.pdf" TargetMode="External"/><Relationship Id="rId7" Type="http://schemas.openxmlformats.org/officeDocument/2006/relationships/hyperlink" Target="https://www.ukessays.com/essays/information-technology/the-history-of-bmw-information-technology-essay.php" TargetMode="External"/><Relationship Id="rId8" Type="http://schemas.openxmlformats.org/officeDocument/2006/relationships/hyperlink" Target="http://www.tlainc.com/articl66.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7"/>
          <p:cNvSpPr txBox="1"/>
          <p:nvPr>
            <p:ph type="title"/>
          </p:nvPr>
        </p:nvSpPr>
        <p:spPr>
          <a:xfrm>
            <a:off x="228600" y="1308586"/>
            <a:ext cx="8458200" cy="1367041"/>
          </a:xfrm>
          <a:prstGeom prst="rect">
            <a:avLst/>
          </a:prstGeom>
          <a:noFill/>
          <a:ln>
            <a:noFill/>
          </a:ln>
        </p:spPr>
        <p:txBody>
          <a:bodyPr anchorCtr="0" anchor="t" bIns="0" lIns="0" spcFirstLastPara="1" rIns="0" wrap="square" tIns="12700">
            <a:noAutofit/>
          </a:bodyPr>
          <a:lstStyle/>
          <a:p>
            <a:pPr indent="0" lvl="0" marL="0" rtl="0" algn="ctr">
              <a:spcBef>
                <a:spcPts val="0"/>
              </a:spcBef>
              <a:spcAft>
                <a:spcPts val="0"/>
              </a:spcAft>
              <a:buNone/>
            </a:pPr>
            <a:r>
              <a:rPr b="0" lang="en-US" sz="2200">
                <a:solidFill>
                  <a:srgbClr val="FF0000"/>
                </a:solidFill>
              </a:rPr>
              <a:t>Department of Computer Science &amp; Engineering</a:t>
            </a:r>
            <a:br>
              <a:rPr b="0" lang="en-US" sz="2200">
                <a:solidFill>
                  <a:srgbClr val="FF0000"/>
                </a:solidFill>
              </a:rPr>
            </a:br>
            <a:br>
              <a:rPr b="0" lang="en-US" sz="2200">
                <a:solidFill>
                  <a:srgbClr val="FF0000"/>
                </a:solidFill>
              </a:rPr>
            </a:br>
            <a:r>
              <a:rPr b="0" lang="en-US" sz="2200">
                <a:solidFill>
                  <a:srgbClr val="FF0000"/>
                </a:solidFill>
              </a:rPr>
              <a:t>Knowledge Management Case Study On BMW </a:t>
            </a:r>
            <a:endParaRPr b="0" sz="2200">
              <a:solidFill>
                <a:srgbClr val="FF0000"/>
              </a:solidFill>
            </a:endParaRPr>
          </a:p>
          <a:p>
            <a:pPr indent="0" lvl="0" marL="0" rtl="0" algn="l">
              <a:spcBef>
                <a:spcPts val="0"/>
              </a:spcBef>
              <a:spcAft>
                <a:spcPts val="0"/>
              </a:spcAft>
              <a:buNone/>
            </a:pPr>
            <a:br>
              <a:rPr lang="en-US" sz="2200">
                <a:solidFill>
                  <a:srgbClr val="FF0000"/>
                </a:solidFill>
              </a:rPr>
            </a:br>
            <a:endParaRPr sz="2200">
              <a:solidFill>
                <a:srgbClr val="FF0000"/>
              </a:solidFill>
            </a:endParaRPr>
          </a:p>
        </p:txBody>
      </p:sp>
      <p:pic>
        <p:nvPicPr>
          <p:cNvPr id="50" name="Google Shape;50;p7"/>
          <p:cNvPicPr preferRelativeResize="0"/>
          <p:nvPr/>
        </p:nvPicPr>
        <p:blipFill>
          <a:blip r:embed="rId3">
            <a:alphaModFix/>
          </a:blip>
          <a:stretch>
            <a:fillRect/>
          </a:stretch>
        </p:blipFill>
        <p:spPr>
          <a:xfrm>
            <a:off x="3024550" y="2507077"/>
            <a:ext cx="2163073" cy="2163073"/>
          </a:xfrm>
          <a:prstGeom prst="rect">
            <a:avLst/>
          </a:prstGeom>
          <a:noFill/>
          <a:ln>
            <a:noFill/>
          </a:ln>
        </p:spPr>
      </p:pic>
      <p:sp>
        <p:nvSpPr>
          <p:cNvPr id="51" name="Google Shape;51;p7"/>
          <p:cNvSpPr txBox="1"/>
          <p:nvPr>
            <p:ph idx="12" type="sldNum"/>
          </p:nvPr>
        </p:nvSpPr>
        <p:spPr>
          <a:xfrm>
            <a:off x="8850929" y="4886400"/>
            <a:ext cx="2544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787225" y="931340"/>
            <a:ext cx="63861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Stages of implementation</a:t>
            </a:r>
            <a:endParaRPr>
              <a:solidFill>
                <a:srgbClr val="FF0000"/>
              </a:solidFill>
            </a:endParaRPr>
          </a:p>
        </p:txBody>
      </p:sp>
      <p:sp>
        <p:nvSpPr>
          <p:cNvPr id="129" name="Google Shape;129;p16"/>
          <p:cNvSpPr txBox="1"/>
          <p:nvPr/>
        </p:nvSpPr>
        <p:spPr>
          <a:xfrm>
            <a:off x="212900" y="1486350"/>
            <a:ext cx="7315200" cy="3139200"/>
          </a:xfrm>
          <a:prstGeom prst="rect">
            <a:avLst/>
          </a:prstGeom>
          <a:noFill/>
          <a:ln>
            <a:noFill/>
          </a:ln>
        </p:spPr>
        <p:txBody>
          <a:bodyPr anchorCtr="0" anchor="t" bIns="45700" lIns="91425" spcFirstLastPara="1" rIns="91425" wrap="square" tIns="45700">
            <a:noAutofit/>
          </a:bodyPr>
          <a:lstStyle/>
          <a:p>
            <a:pPr indent="-317500" lvl="0" marL="457200" rtl="0" algn="just">
              <a:lnSpc>
                <a:spcPct val="115000"/>
              </a:lnSpc>
              <a:spcBef>
                <a:spcPts val="0"/>
              </a:spcBef>
              <a:spcAft>
                <a:spcPts val="0"/>
              </a:spcAft>
              <a:buSzPts val="1400"/>
              <a:buChar char="●"/>
            </a:pPr>
            <a:r>
              <a:rPr b="1" lang="en-US" sz="1500">
                <a:solidFill>
                  <a:srgbClr val="222222"/>
                </a:solidFill>
                <a:highlight>
                  <a:srgbClr val="FFFFFF"/>
                </a:highlight>
                <a:latin typeface="EB Garamond"/>
                <a:ea typeface="EB Garamond"/>
                <a:cs typeface="EB Garamond"/>
                <a:sym typeface="EB Garamond"/>
              </a:rPr>
              <a:t>KNOWLEDGE ACQUISITION: </a:t>
            </a:r>
            <a:r>
              <a:rPr lang="en-US" sz="1500">
                <a:solidFill>
                  <a:srgbClr val="212529"/>
                </a:solidFill>
                <a:highlight>
                  <a:srgbClr val="FFFFFF"/>
                </a:highlight>
                <a:latin typeface="Times New Roman"/>
                <a:ea typeface="Times New Roman"/>
                <a:cs typeface="Times New Roman"/>
                <a:sym typeface="Times New Roman"/>
              </a:rPr>
              <a:t>Knowledge is collected by knowledge management systems which can be majorly categorised as Enterprise wide knowledge management systems, knowledge work systems and intelligent techniques. This system collects information about the customer needs, feedback, and product understanding. This helps the company to gain proper knowledge and help to focus on consumers which can help them learn about the product details accurately.</a:t>
            </a:r>
            <a:endParaRPr sz="1500">
              <a:solidFill>
                <a:srgbClr val="212529"/>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rgbClr val="212529"/>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Char char="●"/>
            </a:pPr>
            <a:r>
              <a:rPr b="1" lang="en-US" sz="1500">
                <a:solidFill>
                  <a:srgbClr val="222222"/>
                </a:solidFill>
                <a:highlight>
                  <a:srgbClr val="FFFFFF"/>
                </a:highlight>
                <a:latin typeface="EB Garamond"/>
                <a:ea typeface="EB Garamond"/>
                <a:cs typeface="EB Garamond"/>
                <a:sym typeface="EB Garamond"/>
              </a:rPr>
              <a:t>KNOWLEDGE STORAGE: </a:t>
            </a:r>
            <a:r>
              <a:rPr lang="en-US" sz="1500">
                <a:solidFill>
                  <a:srgbClr val="212529"/>
                </a:solidFill>
                <a:highlight>
                  <a:srgbClr val="FFFFFF"/>
                </a:highlight>
                <a:latin typeface="Times New Roman"/>
                <a:ea typeface="Times New Roman"/>
                <a:cs typeface="Times New Roman"/>
                <a:sym typeface="Times New Roman"/>
              </a:rPr>
              <a:t>Once the proper information is received it has to be stored so that it can be used for the knowledge of employees and then can be conveyed to the consumers. Hence knowledge management enforces the knowledge to be stored and thus the system involves in creation of databases.</a:t>
            </a:r>
            <a:endParaRPr sz="1900"/>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6"/>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31" name="Google Shape;131;p16"/>
          <p:cNvSpPr txBox="1"/>
          <p:nvPr>
            <p:ph idx="12" type="sldNum"/>
          </p:nvPr>
        </p:nvSpPr>
        <p:spPr>
          <a:xfrm>
            <a:off x="7014430" y="487275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2" name="Google Shape;132;p16"/>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609300" y="931340"/>
            <a:ext cx="63861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Stages of Implementation</a:t>
            </a:r>
            <a:endParaRPr>
              <a:solidFill>
                <a:srgbClr val="FF0000"/>
              </a:solidFill>
            </a:endParaRPr>
          </a:p>
        </p:txBody>
      </p:sp>
      <p:sp>
        <p:nvSpPr>
          <p:cNvPr id="138" name="Google Shape;138;p17"/>
          <p:cNvSpPr txBox="1"/>
          <p:nvPr/>
        </p:nvSpPr>
        <p:spPr>
          <a:xfrm>
            <a:off x="212900" y="1410025"/>
            <a:ext cx="7315200" cy="3139200"/>
          </a:xfrm>
          <a:prstGeom prst="rect">
            <a:avLst/>
          </a:prstGeom>
          <a:noFill/>
          <a:ln>
            <a:noFill/>
          </a:ln>
        </p:spPr>
        <p:txBody>
          <a:bodyPr anchorCtr="0" anchor="t" bIns="45700" lIns="91425" spcFirstLastPara="1" rIns="91425" wrap="square" tIns="45700">
            <a:noAutofit/>
          </a:bodyPr>
          <a:lstStyle/>
          <a:p>
            <a:pPr indent="-317500" lvl="0" marL="457200" rtl="0" algn="just">
              <a:lnSpc>
                <a:spcPct val="115000"/>
              </a:lnSpc>
              <a:spcBef>
                <a:spcPts val="0"/>
              </a:spcBef>
              <a:spcAft>
                <a:spcPts val="0"/>
              </a:spcAft>
              <a:buSzPts val="1400"/>
              <a:buChar char="●"/>
            </a:pPr>
            <a:r>
              <a:rPr b="1" lang="en-US" sz="1500">
                <a:solidFill>
                  <a:srgbClr val="222222"/>
                </a:solidFill>
                <a:highlight>
                  <a:srgbClr val="FFFFFF"/>
                </a:highlight>
                <a:latin typeface="EB Garamond"/>
                <a:ea typeface="EB Garamond"/>
                <a:cs typeface="EB Garamond"/>
                <a:sym typeface="EB Garamond"/>
              </a:rPr>
              <a:t>KNOWLEDGE DISSEMINATION</a:t>
            </a:r>
            <a:r>
              <a:rPr b="1" lang="en-US" sz="1500">
                <a:solidFill>
                  <a:srgbClr val="212529"/>
                </a:solidFill>
                <a:highlight>
                  <a:srgbClr val="FFFFFF"/>
                </a:highlight>
                <a:latin typeface="EB Garamond"/>
                <a:ea typeface="EB Garamond"/>
                <a:cs typeface="EB Garamond"/>
                <a:sym typeface="EB Garamond"/>
              </a:rPr>
              <a:t>: </a:t>
            </a:r>
            <a:r>
              <a:rPr lang="en-US">
                <a:solidFill>
                  <a:srgbClr val="212529"/>
                </a:solidFill>
                <a:highlight>
                  <a:srgbClr val="FFFFFF"/>
                </a:highlight>
                <a:latin typeface="Times New Roman"/>
                <a:ea typeface="Times New Roman"/>
                <a:cs typeface="Times New Roman"/>
                <a:sym typeface="Times New Roman"/>
              </a:rPr>
              <a:t>This is when the knowledge is distributed using many communication methods such as prints, e-mails, instant messaging, etc.</a:t>
            </a:r>
            <a:endParaRPr>
              <a:solidFill>
                <a:srgbClr val="212529"/>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a:solidFill>
                <a:srgbClr val="212529"/>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1200"/>
              </a:spcBef>
              <a:spcAft>
                <a:spcPts val="0"/>
              </a:spcAft>
              <a:buSzPts val="1400"/>
              <a:buChar char="●"/>
            </a:pPr>
            <a:r>
              <a:rPr b="1" lang="en-US" sz="1500">
                <a:solidFill>
                  <a:srgbClr val="222222"/>
                </a:solidFill>
                <a:highlight>
                  <a:srgbClr val="FFFFFF"/>
                </a:highlight>
                <a:latin typeface="EB Garamond"/>
                <a:ea typeface="EB Garamond"/>
                <a:cs typeface="EB Garamond"/>
                <a:sym typeface="EB Garamond"/>
              </a:rPr>
              <a:t>KNOWLEDGE </a:t>
            </a:r>
            <a:r>
              <a:rPr b="1" lang="en-US" sz="1500">
                <a:solidFill>
                  <a:srgbClr val="212529"/>
                </a:solidFill>
                <a:highlight>
                  <a:srgbClr val="FFFFFF"/>
                </a:highlight>
                <a:latin typeface="EB Garamond"/>
                <a:ea typeface="EB Garamond"/>
                <a:cs typeface="EB Garamond"/>
                <a:sym typeface="EB Garamond"/>
              </a:rPr>
              <a:t>APPLICATIONS: </a:t>
            </a:r>
            <a:r>
              <a:rPr lang="en-US">
                <a:solidFill>
                  <a:srgbClr val="212529"/>
                </a:solidFill>
                <a:highlight>
                  <a:srgbClr val="FFFFFF"/>
                </a:highlight>
                <a:latin typeface="Times New Roman"/>
                <a:ea typeface="Times New Roman"/>
                <a:cs typeface="Times New Roman"/>
                <a:sym typeface="Times New Roman"/>
              </a:rPr>
              <a:t> Despite what knowledge management systems are used if the knowledge is not applied properly that may not add any value to the firm. Proper knowledge management application helps in enhanced business processes and even improves the customer relationship which BMW is more looking for to make their customers not to hesitate and buy the product.</a:t>
            </a:r>
            <a:endParaRPr b="1" sz="1500">
              <a:solidFill>
                <a:srgbClr val="222222"/>
              </a:solidFill>
              <a:highlight>
                <a:srgbClr val="FFFFFF"/>
              </a:highlight>
              <a:latin typeface="EB Garamond"/>
              <a:ea typeface="EB Garamond"/>
              <a:cs typeface="EB Garamond"/>
              <a:sym typeface="EB Garamond"/>
            </a:endParaRPr>
          </a:p>
          <a:p>
            <a:pPr indent="0" lvl="0" marL="0" marR="0" rtl="0" algn="just">
              <a:spcBef>
                <a:spcPts val="1200"/>
              </a:spcBef>
              <a:spcAft>
                <a:spcPts val="0"/>
              </a:spcAft>
              <a:buNone/>
            </a:pPr>
            <a:r>
              <a:t/>
            </a:r>
            <a:endParaRPr sz="1800">
              <a:solidFill>
                <a:schemeClr val="dk1"/>
              </a:solidFill>
              <a:latin typeface="Calibri"/>
              <a:ea typeface="Calibri"/>
              <a:cs typeface="Calibri"/>
              <a:sym typeface="Calibri"/>
            </a:endParaRPr>
          </a:p>
        </p:txBody>
      </p:sp>
      <p:sp>
        <p:nvSpPr>
          <p:cNvPr id="139" name="Google Shape;139;p17"/>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40" name="Google Shape;140;p17"/>
          <p:cNvSpPr txBox="1"/>
          <p:nvPr>
            <p:ph idx="12" type="sldNum"/>
          </p:nvPr>
        </p:nvSpPr>
        <p:spPr>
          <a:xfrm>
            <a:off x="6995405"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1" name="Google Shape;141;p17"/>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863400" y="992840"/>
            <a:ext cx="6309900" cy="24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1800">
                <a:solidFill>
                  <a:srgbClr val="FF0000"/>
                </a:solidFill>
                <a:latin typeface="Arial"/>
                <a:ea typeface="Arial"/>
                <a:cs typeface="Arial"/>
                <a:sym typeface="Arial"/>
              </a:rPr>
              <a:t>Exhibition of the process</a:t>
            </a:r>
            <a:endParaRPr sz="5000">
              <a:solidFill>
                <a:srgbClr val="FF0000"/>
              </a:solidFill>
            </a:endParaRPr>
          </a:p>
        </p:txBody>
      </p:sp>
      <p:pic>
        <p:nvPicPr>
          <p:cNvPr id="147" name="Google Shape;147;p18"/>
          <p:cNvPicPr preferRelativeResize="0"/>
          <p:nvPr/>
        </p:nvPicPr>
        <p:blipFill>
          <a:blip r:embed="rId3">
            <a:alphaModFix/>
          </a:blip>
          <a:stretch>
            <a:fillRect/>
          </a:stretch>
        </p:blipFill>
        <p:spPr>
          <a:xfrm>
            <a:off x="152400" y="1394811"/>
            <a:ext cx="7320657" cy="3289989"/>
          </a:xfrm>
          <a:prstGeom prst="rect">
            <a:avLst/>
          </a:prstGeom>
          <a:noFill/>
          <a:ln>
            <a:noFill/>
          </a:ln>
        </p:spPr>
      </p:pic>
      <p:sp>
        <p:nvSpPr>
          <p:cNvPr id="148" name="Google Shape;148;p18"/>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49" name="Google Shape;149;p18"/>
          <p:cNvSpPr txBox="1"/>
          <p:nvPr>
            <p:ph idx="12" type="sldNum"/>
          </p:nvPr>
        </p:nvSpPr>
        <p:spPr>
          <a:xfrm>
            <a:off x="7003730"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0" name="Google Shape;150;p18"/>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555225" y="880897"/>
            <a:ext cx="6233700" cy="431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Knowledge management at BMW</a:t>
            </a:r>
            <a:endParaRPr>
              <a:solidFill>
                <a:srgbClr val="FF0000"/>
              </a:solidFill>
            </a:endParaRPr>
          </a:p>
        </p:txBody>
      </p:sp>
      <p:sp>
        <p:nvSpPr>
          <p:cNvPr id="156" name="Google Shape;156;p19"/>
          <p:cNvSpPr txBox="1"/>
          <p:nvPr/>
        </p:nvSpPr>
        <p:spPr>
          <a:xfrm>
            <a:off x="289100" y="1364650"/>
            <a:ext cx="7162800" cy="31263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Clr>
                <a:schemeClr val="dk1"/>
              </a:buClr>
              <a:buSzPts val="1800"/>
              <a:buChar char="•"/>
            </a:pPr>
            <a:r>
              <a:rPr lang="en-US" sz="1600">
                <a:solidFill>
                  <a:srgbClr val="212529"/>
                </a:solidFill>
                <a:highlight>
                  <a:srgbClr val="FFFFFF"/>
                </a:highlight>
              </a:rPr>
              <a:t>Information is collected by various knowledge management systems which are mentioned before.</a:t>
            </a:r>
            <a:endParaRPr sz="1600">
              <a:solidFill>
                <a:srgbClr val="212529"/>
              </a:solidFill>
              <a:highlight>
                <a:srgbClr val="FFFFFF"/>
              </a:highlight>
            </a:endParaRPr>
          </a:p>
          <a:p>
            <a:pPr indent="-342900" lvl="0" marL="457200" rtl="0" algn="just">
              <a:lnSpc>
                <a:spcPct val="115000"/>
              </a:lnSpc>
              <a:spcBef>
                <a:spcPts val="0"/>
              </a:spcBef>
              <a:spcAft>
                <a:spcPts val="0"/>
              </a:spcAft>
              <a:buClr>
                <a:srgbClr val="212529"/>
              </a:buClr>
              <a:buSzPts val="1800"/>
              <a:buChar char="•"/>
            </a:pPr>
            <a:r>
              <a:rPr lang="en-US" sz="1600">
                <a:solidFill>
                  <a:srgbClr val="212529"/>
                </a:solidFill>
                <a:highlight>
                  <a:srgbClr val="FFFFFF"/>
                </a:highlight>
              </a:rPr>
              <a:t>These system collects information about the customer needs, feedback, and product understanding. </a:t>
            </a:r>
            <a:endParaRPr sz="1800">
              <a:solidFill>
                <a:srgbClr val="212529"/>
              </a:solidFill>
              <a:highlight>
                <a:srgbClr val="FFFFFF"/>
              </a:highlight>
            </a:endParaRPr>
          </a:p>
          <a:p>
            <a:pPr indent="0" lvl="0" marL="0" marR="0" rtl="0" algn="just">
              <a:spcBef>
                <a:spcPts val="0"/>
              </a:spcBef>
              <a:spcAft>
                <a:spcPts val="0"/>
              </a:spcAft>
              <a:buNone/>
            </a:pPr>
            <a:r>
              <a:rPr lang="en-US" sz="1600">
                <a:solidFill>
                  <a:schemeClr val="dk1"/>
                </a:solidFill>
              </a:rPr>
              <a:t> </a:t>
            </a:r>
            <a:endParaRPr sz="1600">
              <a:solidFill>
                <a:schemeClr val="dk1"/>
              </a:solidFill>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rPr>
              <a:t> </a:t>
            </a:r>
            <a:r>
              <a:rPr lang="en-US" sz="1600">
                <a:solidFill>
                  <a:schemeClr val="dk1"/>
                </a:solidFill>
                <a:latin typeface="Arial"/>
                <a:ea typeface="Arial"/>
                <a:cs typeface="Arial"/>
                <a:sym typeface="Arial"/>
              </a:rPr>
              <a:t>Main Approach</a:t>
            </a:r>
            <a:r>
              <a:rPr lang="en-US" sz="1600">
                <a:solidFill>
                  <a:schemeClr val="dk1"/>
                </a:solidFill>
              </a:rPr>
              <a:t> followed</a:t>
            </a:r>
            <a:r>
              <a:rPr lang="en-US" sz="1600">
                <a:solidFill>
                  <a:schemeClr val="dk1"/>
                </a:solidFill>
                <a:latin typeface="Arial"/>
                <a:ea typeface="Arial"/>
                <a:cs typeface="Arial"/>
                <a:sym typeface="Arial"/>
              </a:rPr>
              <a:t>:</a:t>
            </a:r>
            <a:endParaRPr/>
          </a:p>
          <a:p>
            <a:pPr indent="-342900" lvl="1" marL="914400" rtl="0" algn="just">
              <a:lnSpc>
                <a:spcPct val="115000"/>
              </a:lnSpc>
              <a:spcBef>
                <a:spcPts val="0"/>
              </a:spcBef>
              <a:spcAft>
                <a:spcPts val="0"/>
              </a:spcAft>
              <a:buClr>
                <a:schemeClr val="dk1"/>
              </a:buClr>
              <a:buSzPts val="1800"/>
              <a:buAutoNum type="arabicPeriod"/>
            </a:pPr>
            <a:r>
              <a:rPr lang="en-US" sz="1600">
                <a:solidFill>
                  <a:schemeClr val="dk1"/>
                </a:solidFill>
              </a:rPr>
              <a:t>Effective intra-organisational knowledge transfer between individual members of E&amp;E units and E&amp;E themselves.</a:t>
            </a:r>
            <a:endParaRPr sz="1600"/>
          </a:p>
        </p:txBody>
      </p:sp>
      <p:sp>
        <p:nvSpPr>
          <p:cNvPr id="157" name="Google Shape;157;p19"/>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58" name="Google Shape;158;p19"/>
          <p:cNvSpPr txBox="1"/>
          <p:nvPr>
            <p:ph idx="12" type="sldNum"/>
          </p:nvPr>
        </p:nvSpPr>
        <p:spPr>
          <a:xfrm>
            <a:off x="6985105"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9" name="Google Shape;159;p19"/>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769350" y="949240"/>
            <a:ext cx="6309900" cy="3078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lang="en-US" sz="2000">
                <a:solidFill>
                  <a:srgbClr val="FF0000"/>
                </a:solidFill>
                <a:latin typeface="Arial"/>
                <a:ea typeface="Arial"/>
                <a:cs typeface="Arial"/>
                <a:sym typeface="Arial"/>
              </a:rPr>
              <a:t>Effective Intra</a:t>
            </a:r>
            <a:r>
              <a:rPr lang="en-US" sz="2000">
                <a:solidFill>
                  <a:srgbClr val="FF0000"/>
                </a:solidFill>
                <a:latin typeface="Arial"/>
                <a:ea typeface="Arial"/>
                <a:cs typeface="Arial"/>
                <a:sym typeface="Arial"/>
              </a:rPr>
              <a:t>-</a:t>
            </a:r>
            <a:r>
              <a:rPr lang="en-US" sz="2000">
                <a:solidFill>
                  <a:srgbClr val="FF0000"/>
                </a:solidFill>
                <a:latin typeface="Arial"/>
                <a:ea typeface="Arial"/>
                <a:cs typeface="Arial"/>
                <a:sym typeface="Arial"/>
              </a:rPr>
              <a:t>organisational Knowledge Transfer</a:t>
            </a:r>
            <a:endParaRPr sz="2000">
              <a:solidFill>
                <a:srgbClr val="FF0000"/>
              </a:solidFill>
              <a:latin typeface="Arial"/>
              <a:ea typeface="Arial"/>
              <a:cs typeface="Arial"/>
              <a:sym typeface="Arial"/>
            </a:endParaRPr>
          </a:p>
        </p:txBody>
      </p:sp>
      <p:sp>
        <p:nvSpPr>
          <p:cNvPr id="165" name="Google Shape;165;p20"/>
          <p:cNvSpPr txBox="1"/>
          <p:nvPr/>
        </p:nvSpPr>
        <p:spPr>
          <a:xfrm>
            <a:off x="251000" y="1508962"/>
            <a:ext cx="7239000" cy="2800800"/>
          </a:xfrm>
          <a:prstGeom prst="rect">
            <a:avLst/>
          </a:prstGeom>
          <a:noFill/>
          <a:ln>
            <a:noFill/>
          </a:ln>
        </p:spPr>
        <p:txBody>
          <a:bodyPr anchorCtr="0" anchor="t" bIns="45700" lIns="91425" spcFirstLastPara="1" rIns="91425" wrap="square" tIns="45700">
            <a:noAutofit/>
          </a:bodyPr>
          <a:lstStyle/>
          <a:p>
            <a:pPr indent="-330200" lvl="0" marL="457200" rtl="0" algn="just">
              <a:lnSpc>
                <a:spcPct val="115000"/>
              </a:lnSpc>
              <a:spcBef>
                <a:spcPts val="0"/>
              </a:spcBef>
              <a:spcAft>
                <a:spcPts val="0"/>
              </a:spcAft>
              <a:buClr>
                <a:schemeClr val="dk1"/>
              </a:buClr>
              <a:buSzPts val="1600"/>
              <a:buChar char="•"/>
            </a:pPr>
            <a:r>
              <a:rPr b="1" lang="en-US" sz="1700">
                <a:solidFill>
                  <a:schemeClr val="dk1"/>
                </a:solidFill>
                <a:latin typeface="EB Garamond"/>
                <a:ea typeface="EB Garamond"/>
                <a:cs typeface="EB Garamond"/>
                <a:sym typeface="EB Garamond"/>
              </a:rPr>
              <a:t>Strength of network ties: </a:t>
            </a:r>
            <a:r>
              <a:rPr lang="en-US" sz="1500">
                <a:solidFill>
                  <a:schemeClr val="dk1"/>
                </a:solidFill>
                <a:latin typeface="Times New Roman"/>
                <a:ea typeface="Times New Roman"/>
                <a:cs typeface="Times New Roman"/>
                <a:sym typeface="Times New Roman"/>
              </a:rPr>
              <a:t> The strengths of network ties have the largest influence on the knowledge transfer process. Knowledge transfer is not always required between E&amp;E units. Large differences in local market requirements demand highly localised planning and implementations of home events and exhibitions. Close inter-unit network ties would potentially stimulate redundant and highly context-specific knowledge transfer.</a:t>
            </a:r>
            <a:endParaRPr sz="15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US" sz="1700">
                <a:solidFill>
                  <a:schemeClr val="dk1"/>
                </a:solidFill>
                <a:latin typeface="EB Garamond"/>
                <a:ea typeface="EB Garamond"/>
                <a:cs typeface="EB Garamond"/>
                <a:sym typeface="EB Garamond"/>
              </a:rPr>
              <a:t>Formality of network ties: </a:t>
            </a:r>
            <a:r>
              <a:rPr lang="en-US" sz="1500">
                <a:solidFill>
                  <a:schemeClr val="dk1"/>
                </a:solidFill>
                <a:latin typeface="Times New Roman"/>
                <a:ea typeface="Times New Roman"/>
                <a:cs typeface="Times New Roman"/>
                <a:sym typeface="Times New Roman"/>
              </a:rPr>
              <a:t> Both formal and informal network ties between E&amp;E units are important drivers of knowledge transfers between E&amp;E units. Informal relationships were perceived as less important compared to formally structured ties between E&amp;E units. In contrast to informal network ties, knowledge exchanges via formal networks were believed to be very frequent and effective among E&amp;E units.</a:t>
            </a:r>
            <a:endParaRPr sz="1500">
              <a:solidFill>
                <a:schemeClr val="dk1"/>
              </a:solidFill>
              <a:latin typeface="Times New Roman"/>
              <a:ea typeface="Times New Roman"/>
              <a:cs typeface="Times New Roman"/>
              <a:sym typeface="Times New Roman"/>
            </a:endParaRPr>
          </a:p>
        </p:txBody>
      </p:sp>
      <p:sp>
        <p:nvSpPr>
          <p:cNvPr id="166" name="Google Shape;166;p20"/>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67" name="Google Shape;167;p20"/>
          <p:cNvSpPr txBox="1"/>
          <p:nvPr>
            <p:ph idx="12" type="sldNum"/>
          </p:nvPr>
        </p:nvSpPr>
        <p:spPr>
          <a:xfrm>
            <a:off x="7002655"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8" name="Google Shape;168;p20"/>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1"/>
          <p:cNvSpPr txBox="1"/>
          <p:nvPr/>
        </p:nvSpPr>
        <p:spPr>
          <a:xfrm>
            <a:off x="329475" y="1239150"/>
            <a:ext cx="7162800" cy="3083100"/>
          </a:xfrm>
          <a:prstGeom prst="rect">
            <a:avLst/>
          </a:prstGeom>
          <a:noFill/>
          <a:ln>
            <a:noFill/>
          </a:ln>
        </p:spPr>
        <p:txBody>
          <a:bodyPr anchorCtr="0" anchor="t" bIns="45700" lIns="91425" spcFirstLastPara="1" rIns="91425" wrap="square" tIns="45700">
            <a:noAutofit/>
          </a:bodyPr>
          <a:lstStyle/>
          <a:p>
            <a:pPr indent="-330200" lvl="0" marL="457200" rtl="0" algn="just">
              <a:lnSpc>
                <a:spcPct val="115000"/>
              </a:lnSpc>
              <a:spcBef>
                <a:spcPts val="0"/>
              </a:spcBef>
              <a:spcAft>
                <a:spcPts val="0"/>
              </a:spcAft>
              <a:buClr>
                <a:schemeClr val="dk1"/>
              </a:buClr>
              <a:buSzPts val="1600"/>
              <a:buChar char="•"/>
            </a:pPr>
            <a:r>
              <a:rPr b="1" lang="en-US" sz="1500">
                <a:solidFill>
                  <a:schemeClr val="dk1"/>
                </a:solidFill>
                <a:latin typeface="EB Garamond"/>
                <a:ea typeface="EB Garamond"/>
                <a:cs typeface="EB Garamond"/>
                <a:sym typeface="EB Garamond"/>
              </a:rPr>
              <a:t>Absorptive capacity: </a:t>
            </a:r>
            <a:r>
              <a:rPr lang="en-US" sz="1300">
                <a:solidFill>
                  <a:schemeClr val="dk1"/>
                </a:solidFill>
                <a:latin typeface="Times New Roman"/>
                <a:ea typeface="Times New Roman"/>
                <a:cs typeface="Times New Roman"/>
                <a:sym typeface="Times New Roman"/>
              </a:rPr>
              <a:t>E&amp;E units were deeply embedded in their local markets. The capacity to understand and apply knowledge developed within each unit’s respective markets was thought to be acquired in unique processes between local markets, its stakeholders and their individual E&amp;E unit. The absorptive capacity of each E&amp;E unit within its own defined market was extremely high.</a:t>
            </a:r>
            <a:endParaRPr sz="13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US" sz="1500">
                <a:solidFill>
                  <a:schemeClr val="dk1"/>
                </a:solidFill>
                <a:latin typeface="EB Garamond"/>
                <a:ea typeface="EB Garamond"/>
                <a:cs typeface="EB Garamond"/>
                <a:sym typeface="EB Garamond"/>
              </a:rPr>
              <a:t>Learning adaptiveness: </a:t>
            </a:r>
            <a:r>
              <a:rPr lang="en-US" sz="1300">
                <a:solidFill>
                  <a:schemeClr val="dk1"/>
                </a:solidFill>
                <a:latin typeface="Times New Roman"/>
                <a:ea typeface="Times New Roman"/>
                <a:cs typeface="Times New Roman"/>
                <a:sym typeface="Times New Roman"/>
              </a:rPr>
              <a:t>Learning from other regional E&amp;E units’ success stories and failures is dependent on the complexity, usability and adaptation of the acquired knowledge. And, units learn from knowledge repositories or other frequently used communication channels. Outcomes of particular campaigns are shared via personal networks between individuals in cross-unit campaigns and at the annual global E&amp;E conference.</a:t>
            </a:r>
            <a:endParaRPr sz="13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US" sz="1500">
                <a:solidFill>
                  <a:schemeClr val="dk1"/>
                </a:solidFill>
                <a:latin typeface="EB Garamond"/>
                <a:ea typeface="EB Garamond"/>
                <a:cs typeface="EB Garamond"/>
                <a:sym typeface="EB Garamond"/>
              </a:rPr>
              <a:t> Communication channels - </a:t>
            </a:r>
            <a:r>
              <a:rPr lang="en-US" sz="1300">
                <a:solidFill>
                  <a:schemeClr val="dk1"/>
                </a:solidFill>
                <a:latin typeface="Times New Roman"/>
                <a:ea typeface="Times New Roman"/>
                <a:cs typeface="Times New Roman"/>
                <a:sym typeface="Times New Roman"/>
              </a:rPr>
              <a:t>Despite the existence of a digital portal for marketing-related knowledge, most managers perceive BMW’s marketing portal on their intranet as the least effective communication channel compared to face-to-face communication, telecommunication, and e-mail systems connecting E&amp;E units.</a:t>
            </a:r>
            <a:endParaRPr sz="1300">
              <a:solidFill>
                <a:schemeClr val="dk1"/>
              </a:solidFill>
              <a:latin typeface="Times New Roman"/>
              <a:ea typeface="Times New Roman"/>
              <a:cs typeface="Times New Roman"/>
              <a:sym typeface="Times New Roman"/>
            </a:endParaRPr>
          </a:p>
        </p:txBody>
      </p:sp>
      <p:sp>
        <p:nvSpPr>
          <p:cNvPr id="174" name="Google Shape;174;p21"/>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75" name="Google Shape;175;p21"/>
          <p:cNvSpPr txBox="1"/>
          <p:nvPr>
            <p:ph idx="12" type="sldNum"/>
          </p:nvPr>
        </p:nvSpPr>
        <p:spPr>
          <a:xfrm>
            <a:off x="6991355"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6" name="Google Shape;176;p21"/>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139400" y="860400"/>
            <a:ext cx="7462200" cy="44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2200">
                <a:solidFill>
                  <a:srgbClr val="FF0000"/>
                </a:solidFill>
              </a:rPr>
              <a:t>Limitations of Knowledge Transfer Process</a:t>
            </a:r>
            <a:endParaRPr sz="2200">
              <a:solidFill>
                <a:srgbClr val="FF0000"/>
              </a:solidFill>
            </a:endParaRPr>
          </a:p>
        </p:txBody>
      </p:sp>
      <p:sp>
        <p:nvSpPr>
          <p:cNvPr id="182" name="Google Shape;182;p22"/>
          <p:cNvSpPr txBox="1"/>
          <p:nvPr/>
        </p:nvSpPr>
        <p:spPr>
          <a:xfrm>
            <a:off x="53300" y="1308600"/>
            <a:ext cx="7451700" cy="32778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AutoNum type="arabicPeriod"/>
            </a:pPr>
            <a:r>
              <a:rPr lang="en-US" sz="1600">
                <a:solidFill>
                  <a:schemeClr val="dk1"/>
                </a:solidFill>
                <a:latin typeface="Times New Roman"/>
                <a:ea typeface="Times New Roman"/>
                <a:cs typeface="Times New Roman"/>
                <a:sym typeface="Times New Roman"/>
              </a:rPr>
              <a:t>The manager's behavior plays a very important role in the adoption of innovations. Thus, the extent to which the model was adopted was strongly influenced by purposeful actions of the manager. </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AutoNum type="arabicPeriod"/>
            </a:pPr>
            <a:r>
              <a:rPr lang="en-US" sz="1600">
                <a:solidFill>
                  <a:schemeClr val="dk1"/>
                </a:solidFill>
                <a:latin typeface="Times New Roman"/>
                <a:ea typeface="Times New Roman"/>
                <a:cs typeface="Times New Roman"/>
                <a:sym typeface="Times New Roman"/>
              </a:rPr>
              <a:t>Secondly, cross-cultural differences such as language, general practices and other culture-bound issues are commonly known to influence intra-organisational knowledge transfers in MNCs. E&amp;E units at BMW did not consider cultural elements as relevant for knowledge transfer amongst them due to a number of reasons: The relatively large autonomy of all interviewed E&amp;E units provides them with freedom to implement local events according to local cultures without the interference of other E&amp;E units within the organisation. Cross-unit campaigns and international E&amp;E conferences are held in English, BMW’s corporate language, in which all interviewed managers are fluent.</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p>
        </p:txBody>
      </p:sp>
      <p:sp>
        <p:nvSpPr>
          <p:cNvPr id="183" name="Google Shape;183;p22"/>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84" name="Google Shape;184;p22"/>
          <p:cNvSpPr txBox="1"/>
          <p:nvPr>
            <p:ph idx="12" type="sldNum"/>
          </p:nvPr>
        </p:nvSpPr>
        <p:spPr>
          <a:xfrm>
            <a:off x="6989880"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5" name="Google Shape;185;p22"/>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0" y="865350"/>
            <a:ext cx="7506900" cy="3738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US" sz="2200">
                <a:solidFill>
                  <a:srgbClr val="FF0000"/>
                </a:solidFill>
              </a:rPr>
              <a:t>Limitations of Knowledge Transfer Process(contd.)</a:t>
            </a:r>
            <a:endParaRPr sz="2200">
              <a:solidFill>
                <a:srgbClr val="FF0000"/>
              </a:solidFill>
            </a:endParaRPr>
          </a:p>
          <a:p>
            <a:pPr indent="0" lvl="0" marL="0" rtl="0" algn="l">
              <a:spcBef>
                <a:spcPts val="0"/>
              </a:spcBef>
              <a:spcAft>
                <a:spcPts val="0"/>
              </a:spcAft>
              <a:buNone/>
            </a:pPr>
            <a:r>
              <a:t/>
            </a:r>
            <a:endParaRPr/>
          </a:p>
        </p:txBody>
      </p:sp>
      <p:sp>
        <p:nvSpPr>
          <p:cNvPr id="191" name="Google Shape;191;p23"/>
          <p:cNvSpPr txBox="1"/>
          <p:nvPr/>
        </p:nvSpPr>
        <p:spPr>
          <a:xfrm>
            <a:off x="15600" y="1272025"/>
            <a:ext cx="7475700" cy="3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just">
              <a:spcBef>
                <a:spcPts val="0"/>
              </a:spcBef>
              <a:spcAft>
                <a:spcPts val="0"/>
              </a:spcAft>
              <a:buNone/>
            </a:pPr>
            <a:r>
              <a:rPr lang="en-US"/>
              <a:t>3. </a:t>
            </a:r>
            <a:r>
              <a:rPr lang="en-US" sz="1600">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Thirdly, causal ambiguity was not believed to have a large influence on knowledge transfer. Although operational implementations differ, underlying strategic approaches generally follow a firm-wide guideline that most managers pursue in their individual implementation process of campaigns.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2" name="Google Shape;192;p23"/>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93" name="Google Shape;193;p23"/>
          <p:cNvSpPr txBox="1"/>
          <p:nvPr>
            <p:ph idx="12" type="sldNum"/>
          </p:nvPr>
        </p:nvSpPr>
        <p:spPr>
          <a:xfrm>
            <a:off x="6985105"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4" name="Google Shape;194;p23"/>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28900" y="850640"/>
            <a:ext cx="62337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Findings</a:t>
            </a:r>
            <a:endParaRPr>
              <a:solidFill>
                <a:srgbClr val="FF0000"/>
              </a:solidFill>
            </a:endParaRPr>
          </a:p>
        </p:txBody>
      </p:sp>
      <p:sp>
        <p:nvSpPr>
          <p:cNvPr id="200" name="Google Shape;200;p24"/>
          <p:cNvSpPr txBox="1"/>
          <p:nvPr/>
        </p:nvSpPr>
        <p:spPr>
          <a:xfrm>
            <a:off x="289092" y="1399479"/>
            <a:ext cx="7162800" cy="3293100"/>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600"/>
              <a:buChar char="•"/>
            </a:pPr>
            <a:r>
              <a:rPr lang="en-US" sz="1600">
                <a:solidFill>
                  <a:schemeClr val="dk1"/>
                </a:solidFill>
              </a:rPr>
              <a:t>The findings show that knowledge transfer effectiveness requires different strengths and formalities of social network ties in an intra-unit setting. </a:t>
            </a:r>
            <a:endParaRPr sz="1600">
              <a:solidFill>
                <a:schemeClr val="dk1"/>
              </a:solidFill>
            </a:endParaRPr>
          </a:p>
          <a:p>
            <a:pPr indent="-285750" lvl="0" marL="285750" marR="0" rtl="0" algn="just">
              <a:spcBef>
                <a:spcPts val="0"/>
              </a:spcBef>
              <a:spcAft>
                <a:spcPts val="0"/>
              </a:spcAft>
              <a:buClr>
                <a:schemeClr val="dk1"/>
              </a:buClr>
              <a:buSzPts val="1600"/>
              <a:buChar char="•"/>
            </a:pPr>
            <a:r>
              <a:rPr lang="en-US" sz="1600">
                <a:solidFill>
                  <a:schemeClr val="dk1"/>
                </a:solidFill>
              </a:rPr>
              <a:t>Although strong network ties between individuals of and between units can augment knowledge exchanges, this is not always desired or required. </a:t>
            </a:r>
            <a:endParaRPr sz="1600">
              <a:solidFill>
                <a:schemeClr val="dk1"/>
              </a:solidFill>
            </a:endParaRPr>
          </a:p>
          <a:p>
            <a:pPr indent="-285750" lvl="0" marL="285750" marR="0" rtl="0" algn="just">
              <a:spcBef>
                <a:spcPts val="0"/>
              </a:spcBef>
              <a:spcAft>
                <a:spcPts val="0"/>
              </a:spcAft>
              <a:buClr>
                <a:schemeClr val="dk1"/>
              </a:buClr>
              <a:buSzPts val="1600"/>
              <a:buChar char="•"/>
            </a:pPr>
            <a:r>
              <a:rPr lang="en-US" sz="1600">
                <a:solidFill>
                  <a:schemeClr val="dk1"/>
                </a:solidFill>
              </a:rPr>
              <a:t>There is also a notion that weak ties allow for a wider diversity in knowledge creation and a more effective, knowledge-richer, non-redundant knowledge transfer between E&amp;E units. </a:t>
            </a:r>
            <a:endParaRPr sz="1600">
              <a:solidFill>
                <a:schemeClr val="dk1"/>
              </a:solidFill>
            </a:endParaRPr>
          </a:p>
          <a:p>
            <a:pPr indent="-285750" lvl="0" marL="285750" marR="0" rtl="0" algn="just">
              <a:spcBef>
                <a:spcPts val="0"/>
              </a:spcBef>
              <a:spcAft>
                <a:spcPts val="0"/>
              </a:spcAft>
              <a:buClr>
                <a:schemeClr val="dk1"/>
              </a:buClr>
              <a:buSzPts val="1600"/>
              <a:buChar char="•"/>
            </a:pPr>
            <a:r>
              <a:rPr lang="en-US" sz="1600">
                <a:solidFill>
                  <a:schemeClr val="dk1"/>
                </a:solidFill>
              </a:rPr>
              <a:t>E&amp;E units seem to enjoy a fair degree of autonomy because it has favourable effects on organisational coordination and individual motivation because managers can transfer knowledge voluntarily or naturally rather than being forced to do so by bureaucratic rules.</a:t>
            </a:r>
            <a:endParaRPr sz="1600">
              <a:solidFill>
                <a:schemeClr val="dk1"/>
              </a:solidFill>
            </a:endParaRPr>
          </a:p>
        </p:txBody>
      </p:sp>
      <p:sp>
        <p:nvSpPr>
          <p:cNvPr id="201" name="Google Shape;201;p24"/>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202" name="Google Shape;202;p24"/>
          <p:cNvSpPr txBox="1"/>
          <p:nvPr>
            <p:ph idx="12" type="sldNum"/>
          </p:nvPr>
        </p:nvSpPr>
        <p:spPr>
          <a:xfrm>
            <a:off x="6987980"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3" name="Google Shape;203;p24"/>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684500" y="881390"/>
            <a:ext cx="6309900" cy="24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100">
                <a:solidFill>
                  <a:srgbClr val="FF0000"/>
                </a:solidFill>
                <a:latin typeface="Arial"/>
                <a:ea typeface="Arial"/>
                <a:cs typeface="Arial"/>
                <a:sym typeface="Arial"/>
              </a:rPr>
              <a:t>Outlook</a:t>
            </a:r>
            <a:endParaRPr sz="5300">
              <a:solidFill>
                <a:srgbClr val="FF0000"/>
              </a:solidFill>
            </a:endParaRPr>
          </a:p>
        </p:txBody>
      </p:sp>
      <p:sp>
        <p:nvSpPr>
          <p:cNvPr id="209" name="Google Shape;209;p25"/>
          <p:cNvSpPr txBox="1"/>
          <p:nvPr/>
        </p:nvSpPr>
        <p:spPr>
          <a:xfrm>
            <a:off x="304800" y="1657350"/>
            <a:ext cx="7239000" cy="2062103"/>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600"/>
              <a:buFont typeface="Arial"/>
              <a:buChar char="•"/>
            </a:pPr>
            <a:r>
              <a:rPr lang="en-US" sz="1600">
                <a:solidFill>
                  <a:schemeClr val="dk1"/>
                </a:solidFill>
              </a:rPr>
              <a:t>Successful adoption of the new method was achieved, starting with a clear need for the new approach, overcoming resistance through convincing skeptics, carefully supporting the learning of the people involved, emphasizing the qualitative insights, and consistently maintaining managerial attention. </a:t>
            </a:r>
            <a:endParaRPr sz="1600">
              <a:solidFill>
                <a:schemeClr val="dk1"/>
              </a:solidFill>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rPr>
              <a:t>The new method was successfully used as a decision support for upper management. It helped the group to think through the decision criteria and to quantitatively share knowledge accordingly.</a:t>
            </a:r>
            <a:endParaRPr sz="1600">
              <a:solidFill>
                <a:schemeClr val="dk1"/>
              </a:solidFill>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rPr>
              <a:t>It led to higher transparency of the transfer process and to more fact-based decisions. </a:t>
            </a:r>
            <a:endParaRPr sz="1600">
              <a:solidFill>
                <a:schemeClr val="dk1"/>
              </a:solidFill>
              <a:latin typeface="Arial"/>
              <a:ea typeface="Arial"/>
              <a:cs typeface="Arial"/>
              <a:sym typeface="Arial"/>
            </a:endParaRPr>
          </a:p>
        </p:txBody>
      </p:sp>
      <p:sp>
        <p:nvSpPr>
          <p:cNvPr id="210" name="Google Shape;210;p25"/>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211" name="Google Shape;211;p25"/>
          <p:cNvSpPr txBox="1"/>
          <p:nvPr>
            <p:ph idx="12" type="sldNum"/>
          </p:nvPr>
        </p:nvSpPr>
        <p:spPr>
          <a:xfrm>
            <a:off x="6994405"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2" name="Google Shape;212;p25"/>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8"/>
          <p:cNvSpPr txBox="1"/>
          <p:nvPr>
            <p:ph type="title"/>
          </p:nvPr>
        </p:nvSpPr>
        <p:spPr>
          <a:xfrm>
            <a:off x="386325" y="931375"/>
            <a:ext cx="70812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Team:</a:t>
            </a:r>
            <a:endParaRPr>
              <a:solidFill>
                <a:srgbClr val="FF0000"/>
              </a:solidFill>
            </a:endParaRPr>
          </a:p>
        </p:txBody>
      </p:sp>
      <p:graphicFrame>
        <p:nvGraphicFramePr>
          <p:cNvPr id="57" name="Google Shape;57;p8"/>
          <p:cNvGraphicFramePr/>
          <p:nvPr/>
        </p:nvGraphicFramePr>
        <p:xfrm>
          <a:off x="329841" y="1609500"/>
          <a:ext cx="3000000" cy="3000000"/>
        </p:xfrm>
        <a:graphic>
          <a:graphicData uri="http://schemas.openxmlformats.org/drawingml/2006/table">
            <a:tbl>
              <a:tblPr bandRow="1" firstRow="1">
                <a:noFill/>
                <a:tableStyleId>{95DB7D45-D4BE-4CD8-BF4C-05ADBAD9B78E}</a:tableStyleId>
              </a:tblPr>
              <a:tblGrid>
                <a:gridCol w="3540650"/>
                <a:gridCol w="3540650"/>
              </a:tblGrid>
              <a:tr h="413650">
                <a:tc>
                  <a:txBody>
                    <a:bodyPr/>
                    <a:lstStyle/>
                    <a:p>
                      <a:pPr indent="0" lvl="0" marL="0" marR="0" rtl="0" algn="l">
                        <a:spcBef>
                          <a:spcPts val="0"/>
                        </a:spcBef>
                        <a:spcAft>
                          <a:spcPts val="0"/>
                        </a:spcAft>
                        <a:buNone/>
                      </a:pPr>
                      <a:r>
                        <a:rPr lang="en-US" sz="1800" u="none" cap="none" strike="noStrike"/>
                        <a:t>Name</a:t>
                      </a:r>
                      <a:endParaRPr/>
                    </a:p>
                  </a:txBody>
                  <a:tcPr marT="45725" marB="45725" marR="91450" marL="91450"/>
                </a:tc>
                <a:tc>
                  <a:txBody>
                    <a:bodyPr/>
                    <a:lstStyle/>
                    <a:p>
                      <a:pPr indent="0" lvl="0" marL="0" marR="0" rtl="0" algn="l">
                        <a:spcBef>
                          <a:spcPts val="0"/>
                        </a:spcBef>
                        <a:spcAft>
                          <a:spcPts val="0"/>
                        </a:spcAft>
                        <a:buNone/>
                      </a:pPr>
                      <a:r>
                        <a:rPr lang="en-US" sz="1800"/>
                        <a:t>SRN</a:t>
                      </a:r>
                      <a:endParaRPr/>
                    </a:p>
                  </a:txBody>
                  <a:tcPr marT="45725" marB="45725" marR="91450" marL="91450"/>
                </a:tc>
              </a:tr>
              <a:tr h="413650">
                <a:tc>
                  <a:txBody>
                    <a:bodyPr/>
                    <a:lstStyle/>
                    <a:p>
                      <a:pPr indent="0" lvl="0" marL="0" marR="0" rtl="0" algn="l">
                        <a:spcBef>
                          <a:spcPts val="0"/>
                        </a:spcBef>
                        <a:spcAft>
                          <a:spcPts val="0"/>
                        </a:spcAft>
                        <a:buNone/>
                      </a:pPr>
                      <a:r>
                        <a:rPr lang="en-US" sz="1800"/>
                        <a:t>Atharv Verma</a:t>
                      </a:r>
                      <a:endParaRPr/>
                    </a:p>
                  </a:txBody>
                  <a:tcPr marT="45725" marB="45725" marR="91450" marL="91450"/>
                </a:tc>
                <a:tc>
                  <a:txBody>
                    <a:bodyPr/>
                    <a:lstStyle/>
                    <a:p>
                      <a:pPr indent="0" lvl="0" marL="0" marR="0" rtl="0" algn="l">
                        <a:spcBef>
                          <a:spcPts val="0"/>
                        </a:spcBef>
                        <a:spcAft>
                          <a:spcPts val="0"/>
                        </a:spcAft>
                        <a:buNone/>
                      </a:pPr>
                      <a:r>
                        <a:rPr lang="en-US" sz="1800"/>
                        <a:t>PES1201700026</a:t>
                      </a:r>
                      <a:endParaRPr/>
                    </a:p>
                  </a:txBody>
                  <a:tcPr marT="45725" marB="45725" marR="91450" marL="91450"/>
                </a:tc>
              </a:tr>
              <a:tr h="413650">
                <a:tc>
                  <a:txBody>
                    <a:bodyPr/>
                    <a:lstStyle/>
                    <a:p>
                      <a:pPr indent="0" lvl="0" marL="0" marR="0" rtl="0" algn="l">
                        <a:spcBef>
                          <a:spcPts val="0"/>
                        </a:spcBef>
                        <a:spcAft>
                          <a:spcPts val="0"/>
                        </a:spcAft>
                        <a:buNone/>
                      </a:pPr>
                      <a:r>
                        <a:rPr lang="en-US" sz="1800"/>
                        <a:t>Kundan Kumar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PES120170</a:t>
                      </a:r>
                      <a:r>
                        <a:rPr lang="en-US" sz="1800"/>
                        <a:t>0109</a:t>
                      </a:r>
                      <a:endParaRPr/>
                    </a:p>
                  </a:txBody>
                  <a:tcPr marT="45725" marB="45725" marR="91450" marL="91450"/>
                </a:tc>
              </a:tr>
              <a:tr h="413650">
                <a:tc>
                  <a:txBody>
                    <a:bodyPr/>
                    <a:lstStyle/>
                    <a:p>
                      <a:pPr indent="0" lvl="0" marL="0" marR="0" rtl="0" algn="l">
                        <a:spcBef>
                          <a:spcPts val="0"/>
                        </a:spcBef>
                        <a:spcAft>
                          <a:spcPts val="0"/>
                        </a:spcAft>
                        <a:buNone/>
                      </a:pPr>
                      <a:r>
                        <a:rPr lang="en-US" sz="1800"/>
                        <a:t>Abhijeet Murthy</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PES1201700</a:t>
                      </a:r>
                      <a:r>
                        <a:rPr lang="en-US" sz="1800"/>
                        <a:t>139</a:t>
                      </a:r>
                      <a:endParaRPr sz="1800"/>
                    </a:p>
                  </a:txBody>
                  <a:tcPr marT="45725" marB="45725" marR="91450" marL="91450"/>
                </a:tc>
              </a:tr>
              <a:tr h="413650">
                <a:tc>
                  <a:txBody>
                    <a:bodyPr/>
                    <a:lstStyle/>
                    <a:p>
                      <a:pPr indent="0" lvl="0" marL="0" marR="0" rtl="0" algn="l">
                        <a:lnSpc>
                          <a:spcPct val="100000"/>
                        </a:lnSpc>
                        <a:spcBef>
                          <a:spcPts val="0"/>
                        </a:spcBef>
                        <a:spcAft>
                          <a:spcPts val="0"/>
                        </a:spcAft>
                        <a:buClr>
                          <a:schemeClr val="dk1"/>
                        </a:buClr>
                        <a:buSzPts val="1800"/>
                        <a:buFont typeface="Calibri"/>
                        <a:buNone/>
                      </a:pPr>
                      <a:r>
                        <a:rPr lang="en-US" sz="1800"/>
                        <a:t>Arpan Ghoshal</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PES120170</a:t>
                      </a:r>
                      <a:r>
                        <a:rPr lang="en-US" sz="1800"/>
                        <a:t>0240</a:t>
                      </a:r>
                      <a:endParaRPr/>
                    </a:p>
                  </a:txBody>
                  <a:tcPr marT="45725" marB="45725" marR="91450" marL="91450"/>
                </a:tc>
              </a:tr>
              <a:tr h="413650">
                <a:tc>
                  <a:txBody>
                    <a:bodyPr/>
                    <a:lstStyle/>
                    <a:p>
                      <a:pPr indent="0" lvl="0" marL="0" marR="0" rtl="0" algn="l">
                        <a:lnSpc>
                          <a:spcPct val="100000"/>
                        </a:lnSpc>
                        <a:spcBef>
                          <a:spcPts val="0"/>
                        </a:spcBef>
                        <a:spcAft>
                          <a:spcPts val="0"/>
                        </a:spcAft>
                        <a:buClr>
                          <a:schemeClr val="dk1"/>
                        </a:buClr>
                        <a:buSzPts val="1800"/>
                        <a:buFont typeface="Calibri"/>
                        <a:buNone/>
                      </a:pPr>
                      <a:r>
                        <a:rPr lang="en-US" sz="1800"/>
                        <a:t>Akash </a:t>
                      </a:r>
                      <a:r>
                        <a:rPr lang="en-US" sz="1800"/>
                        <a:t>Mukhopadhyay</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a:solidFill>
                            <a:schemeClr val="dk1"/>
                          </a:solidFill>
                          <a:latin typeface="Calibri"/>
                          <a:ea typeface="Calibri"/>
                          <a:cs typeface="Calibri"/>
                          <a:sym typeface="Calibri"/>
                        </a:rPr>
                        <a:t>PES1201700</a:t>
                      </a:r>
                      <a:r>
                        <a:rPr lang="en-US" sz="1800"/>
                        <a:t>133</a:t>
                      </a:r>
                      <a:endParaRPr/>
                    </a:p>
                  </a:txBody>
                  <a:tcPr marT="45725" marB="45725" marR="91450" marL="91450"/>
                </a:tc>
              </a:tr>
              <a:tr h="1000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bl>
          </a:graphicData>
        </a:graphic>
      </p:graphicFrame>
      <p:sp>
        <p:nvSpPr>
          <p:cNvPr id="58" name="Google Shape;58;p8"/>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59" name="Google Shape;59;p8"/>
          <p:cNvSpPr txBox="1"/>
          <p:nvPr>
            <p:ph idx="12" type="sldNum"/>
          </p:nvPr>
        </p:nvSpPr>
        <p:spPr>
          <a:xfrm>
            <a:off x="8825879" y="4853000"/>
            <a:ext cx="2529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0" name="Google Shape;60;p8"/>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82525" y="881390"/>
            <a:ext cx="6309900" cy="24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100">
                <a:solidFill>
                  <a:srgbClr val="FF0000"/>
                </a:solidFill>
                <a:latin typeface="Arial"/>
                <a:ea typeface="Arial"/>
                <a:cs typeface="Arial"/>
                <a:sym typeface="Arial"/>
              </a:rPr>
              <a:t>References</a:t>
            </a:r>
            <a:endParaRPr sz="5300">
              <a:solidFill>
                <a:srgbClr val="FF0000"/>
              </a:solidFill>
            </a:endParaRPr>
          </a:p>
        </p:txBody>
      </p:sp>
      <p:sp>
        <p:nvSpPr>
          <p:cNvPr id="218" name="Google Shape;218;p26"/>
          <p:cNvSpPr txBox="1"/>
          <p:nvPr/>
        </p:nvSpPr>
        <p:spPr>
          <a:xfrm>
            <a:off x="251000" y="1425175"/>
            <a:ext cx="7239000" cy="20622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0"/>
              </a:spcBef>
              <a:spcAft>
                <a:spcPts val="0"/>
              </a:spcAft>
              <a:buClr>
                <a:schemeClr val="dk1"/>
              </a:buClr>
              <a:buSzPts val="1200"/>
              <a:buChar char="•"/>
            </a:pPr>
            <a:r>
              <a:rPr lang="en-US" sz="1000">
                <a:solidFill>
                  <a:srgbClr val="212529"/>
                </a:solidFill>
                <a:highlight>
                  <a:srgbClr val="FFFFFF"/>
                </a:highlight>
                <a:latin typeface="Times New Roman"/>
                <a:ea typeface="Times New Roman"/>
                <a:cs typeface="Times New Roman"/>
                <a:sym typeface="Times New Roman"/>
              </a:rPr>
              <a:t>Dijana Kovačević, Tamara Đuričković - Knowledge Management As Critical Issue For Successful Performance In Digital Environment  </a:t>
            </a:r>
            <a:r>
              <a:rPr b="1" lang="en-US" sz="1000">
                <a:solidFill>
                  <a:srgbClr val="212529"/>
                </a:solidFill>
                <a:highlight>
                  <a:srgbClr val="FFFFFF"/>
                </a:highlight>
                <a:latin typeface="Times New Roman"/>
                <a:ea typeface="Times New Roman"/>
                <a:cs typeface="Times New Roman"/>
                <a:sym typeface="Times New Roman"/>
              </a:rPr>
              <a:t>[</a:t>
            </a:r>
            <a:r>
              <a:rPr lang="en-US" sz="1000" u="sng">
                <a:solidFill>
                  <a:srgbClr val="1155CC"/>
                </a:solidFill>
                <a:highlight>
                  <a:srgbClr val="FFFFFF"/>
                </a:highlight>
                <a:latin typeface="Times New Roman"/>
                <a:ea typeface="Times New Roman"/>
                <a:cs typeface="Times New Roman"/>
                <a:sym typeface="Times New Roman"/>
                <a:hlinkClick r:id="rId3"/>
              </a:rPr>
              <a:t>http://facta.junis.ni.ac.rs/eao/eao201302/eao201302-01.pdf</a:t>
            </a:r>
            <a:r>
              <a:rPr lang="en-US" sz="1000">
                <a:solidFill>
                  <a:srgbClr val="212529"/>
                </a:solidFill>
                <a:highlight>
                  <a:srgbClr val="FFFFFF"/>
                </a:highlight>
                <a:latin typeface="Times New Roman"/>
                <a:ea typeface="Times New Roman"/>
                <a:cs typeface="Times New Roman"/>
                <a:sym typeface="Times New Roman"/>
              </a:rPr>
              <a:t>]</a:t>
            </a:r>
            <a:endParaRPr sz="1000">
              <a:solidFill>
                <a:srgbClr val="212529"/>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Char char="•"/>
            </a:pPr>
            <a:r>
              <a:rPr lang="en-US" sz="1000">
                <a:solidFill>
                  <a:srgbClr val="212529"/>
                </a:solidFill>
                <a:highlight>
                  <a:srgbClr val="FFFFFF"/>
                </a:highlight>
                <a:latin typeface="Times New Roman"/>
                <a:ea typeface="Times New Roman"/>
                <a:cs typeface="Times New Roman"/>
                <a:sym typeface="Times New Roman"/>
              </a:rPr>
              <a:t>Nada H.Sharafuddin  - The Role Of Knowledge Management In Achieving Sustainable Competitive Advantage In Business [</a:t>
            </a:r>
            <a:r>
              <a:rPr lang="en-US" sz="1000" u="sng">
                <a:solidFill>
                  <a:srgbClr val="1155CC"/>
                </a:solidFill>
                <a:highlight>
                  <a:srgbClr val="FFFFFF"/>
                </a:highlight>
                <a:latin typeface="Times New Roman"/>
                <a:ea typeface="Times New Roman"/>
                <a:cs typeface="Times New Roman"/>
                <a:sym typeface="Times New Roman"/>
                <a:hlinkClick r:id="rId4"/>
              </a:rPr>
              <a:t>https://www.jesoc.com/wp-content/uploads/2017/04/KC6_72.pdf</a:t>
            </a:r>
            <a:r>
              <a:rPr lang="en-US" sz="1000">
                <a:solidFill>
                  <a:srgbClr val="212529"/>
                </a:solidFill>
                <a:highlight>
                  <a:srgbClr val="FFFFFF"/>
                </a:highlight>
                <a:latin typeface="Times New Roman"/>
                <a:ea typeface="Times New Roman"/>
                <a:cs typeface="Times New Roman"/>
                <a:sym typeface="Times New Roman"/>
              </a:rPr>
              <a:t>]</a:t>
            </a:r>
            <a:endParaRPr sz="1000">
              <a:solidFill>
                <a:srgbClr val="212529"/>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Char char="•"/>
            </a:pPr>
            <a:r>
              <a:rPr lang="en-US" sz="1000">
                <a:solidFill>
                  <a:srgbClr val="212529"/>
                </a:solidFill>
                <a:highlight>
                  <a:srgbClr val="FFFFFF"/>
                </a:highlight>
                <a:latin typeface="Times New Roman"/>
                <a:ea typeface="Times New Roman"/>
                <a:cs typeface="Times New Roman"/>
                <a:sym typeface="Times New Roman"/>
              </a:rPr>
              <a:t>Christoph. H. Loch, Michael. T. Christian, Christian Terwiesch,  Michael Urbschat - Selecting R&amp;D Projects at BMW: A Case Study of Adopting Mathematical Programming Models [</a:t>
            </a:r>
            <a:r>
              <a:rPr lang="en-US" sz="1000" u="sng">
                <a:solidFill>
                  <a:srgbClr val="1155CC"/>
                </a:solidFill>
                <a:highlight>
                  <a:srgbClr val="FFFFFF"/>
                </a:highlight>
                <a:latin typeface="Times New Roman"/>
                <a:ea typeface="Times New Roman"/>
                <a:cs typeface="Times New Roman"/>
                <a:sym typeface="Times New Roman"/>
                <a:hlinkClick r:id="rId5"/>
              </a:rPr>
              <a:t>https://repository.upenn.edu/cgi/viewcontent.cgi?article=1080&amp;context=oid_papers</a:t>
            </a:r>
            <a:r>
              <a:rPr lang="en-US" sz="1000">
                <a:solidFill>
                  <a:srgbClr val="212529"/>
                </a:solidFill>
                <a:highlight>
                  <a:srgbClr val="FFFFFF"/>
                </a:highlight>
                <a:latin typeface="Times New Roman"/>
                <a:ea typeface="Times New Roman"/>
                <a:cs typeface="Times New Roman"/>
                <a:sym typeface="Times New Roman"/>
              </a:rPr>
              <a:t>]</a:t>
            </a:r>
            <a:endParaRPr sz="1000">
              <a:solidFill>
                <a:srgbClr val="212529"/>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Char char="•"/>
            </a:pPr>
            <a:r>
              <a:rPr lang="en-US" sz="1000">
                <a:solidFill>
                  <a:srgbClr val="212529"/>
                </a:solidFill>
                <a:highlight>
                  <a:srgbClr val="FFFFFF"/>
                </a:highlight>
                <a:latin typeface="Times New Roman"/>
                <a:ea typeface="Times New Roman"/>
                <a:cs typeface="Times New Roman"/>
                <a:sym typeface="Times New Roman"/>
              </a:rPr>
              <a:t>Michael Ahlgrimm - External Knowledge Acquisition And Transfer From Innovation Clusters To Central R&amp;D Unit [</a:t>
            </a:r>
            <a:r>
              <a:rPr lang="en-US" sz="1000" u="sng">
                <a:solidFill>
                  <a:srgbClr val="1155CC"/>
                </a:solidFill>
                <a:highlight>
                  <a:srgbClr val="FFFFFF"/>
                </a:highlight>
                <a:latin typeface="Times New Roman"/>
                <a:ea typeface="Times New Roman"/>
                <a:cs typeface="Times New Roman"/>
                <a:sym typeface="Times New Roman"/>
                <a:hlinkClick r:id="rId6"/>
              </a:rPr>
              <a:t>https://www.diva-portal.org/smash/get/diva2:158336/FULLTEXT01.pdf</a:t>
            </a:r>
            <a:r>
              <a:rPr lang="en-US" sz="1000">
                <a:solidFill>
                  <a:srgbClr val="212529"/>
                </a:solidFill>
                <a:highlight>
                  <a:srgbClr val="FFFFFF"/>
                </a:highlight>
                <a:latin typeface="Times New Roman"/>
                <a:ea typeface="Times New Roman"/>
                <a:cs typeface="Times New Roman"/>
                <a:sym typeface="Times New Roman"/>
              </a:rPr>
              <a:t>]</a:t>
            </a:r>
            <a:endParaRPr sz="1000">
              <a:solidFill>
                <a:srgbClr val="212529"/>
              </a:solidFill>
              <a:highlight>
                <a:srgbClr val="FFFFFF"/>
              </a:highlight>
              <a:latin typeface="Times New Roman"/>
              <a:ea typeface="Times New Roman"/>
              <a:cs typeface="Times New Roman"/>
              <a:sym typeface="Times New Roman"/>
            </a:endParaRPr>
          </a:p>
          <a:p>
            <a:pPr indent="-304800" lvl="0" marL="457200" rtl="0" algn="just">
              <a:lnSpc>
                <a:spcPct val="120000"/>
              </a:lnSpc>
              <a:spcBef>
                <a:spcPts val="0"/>
              </a:spcBef>
              <a:spcAft>
                <a:spcPts val="0"/>
              </a:spcAft>
              <a:buClr>
                <a:schemeClr val="dk1"/>
              </a:buClr>
              <a:buSzPts val="1200"/>
              <a:buChar char="•"/>
            </a:pPr>
            <a:r>
              <a:rPr lang="en-US" sz="1000">
                <a:solidFill>
                  <a:srgbClr val="212529"/>
                </a:solidFill>
                <a:highlight>
                  <a:srgbClr val="FFFFFF"/>
                </a:highlight>
                <a:latin typeface="Times New Roman"/>
                <a:ea typeface="Times New Roman"/>
                <a:cs typeface="Times New Roman"/>
                <a:sym typeface="Times New Roman"/>
              </a:rPr>
              <a:t> The History Of Bmw Information Technology Essay</a:t>
            </a:r>
            <a:endParaRPr sz="1000">
              <a:solidFill>
                <a:srgbClr val="212529"/>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Char char="•"/>
            </a:pPr>
            <a:r>
              <a:rPr lang="en-US" sz="1000">
                <a:solidFill>
                  <a:srgbClr val="212529"/>
                </a:solidFill>
                <a:highlight>
                  <a:srgbClr val="FFFFFF"/>
                </a:highlight>
                <a:latin typeface="Times New Roman"/>
                <a:ea typeface="Times New Roman"/>
                <a:cs typeface="Times New Roman"/>
                <a:sym typeface="Times New Roman"/>
              </a:rPr>
              <a:t>[</a:t>
            </a:r>
            <a:r>
              <a:rPr lang="en-US" sz="1000" u="sng">
                <a:solidFill>
                  <a:srgbClr val="1155CC"/>
                </a:solidFill>
                <a:highlight>
                  <a:srgbClr val="FFFFFF"/>
                </a:highlight>
                <a:latin typeface="Times New Roman"/>
                <a:ea typeface="Times New Roman"/>
                <a:cs typeface="Times New Roman"/>
                <a:sym typeface="Times New Roman"/>
                <a:hlinkClick r:id="rId7"/>
              </a:rPr>
              <a:t>https://www.ukessays.com/essays/information-technology/the-history-of-bmw-information-technology-essay.php</a:t>
            </a:r>
            <a:r>
              <a:rPr lang="en-US" sz="1000">
                <a:solidFill>
                  <a:srgbClr val="212529"/>
                </a:solidFill>
                <a:highlight>
                  <a:srgbClr val="FFFFFF"/>
                </a:highlight>
                <a:latin typeface="Times New Roman"/>
                <a:ea typeface="Times New Roman"/>
                <a:cs typeface="Times New Roman"/>
                <a:sym typeface="Times New Roman"/>
              </a:rPr>
              <a:t>]</a:t>
            </a:r>
            <a:endParaRPr sz="1000">
              <a:solidFill>
                <a:srgbClr val="212529"/>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Char char="•"/>
            </a:pPr>
            <a:r>
              <a:rPr lang="en-US" sz="1000">
                <a:solidFill>
                  <a:srgbClr val="212529"/>
                </a:solidFill>
                <a:highlight>
                  <a:srgbClr val="FFFFFF"/>
                </a:highlight>
                <a:latin typeface="Times New Roman"/>
                <a:ea typeface="Times New Roman"/>
                <a:cs typeface="Times New Roman"/>
                <a:sym typeface="Times New Roman"/>
              </a:rPr>
              <a:t>Fareed Hussain, Caro Lucas, M.Asif Ali - Managing Knowledge Effectively</a:t>
            </a:r>
            <a:endParaRPr sz="1000">
              <a:solidFill>
                <a:srgbClr val="212529"/>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Char char="•"/>
            </a:pPr>
            <a:r>
              <a:rPr lang="en-US" sz="1000">
                <a:solidFill>
                  <a:srgbClr val="212529"/>
                </a:solidFill>
                <a:highlight>
                  <a:srgbClr val="FFFFFF"/>
                </a:highlight>
                <a:latin typeface="Times New Roman"/>
                <a:ea typeface="Times New Roman"/>
                <a:cs typeface="Times New Roman"/>
                <a:sym typeface="Times New Roman"/>
              </a:rPr>
              <a:t>[</a:t>
            </a:r>
            <a:r>
              <a:rPr lang="en-US" sz="1000" u="sng">
                <a:solidFill>
                  <a:srgbClr val="1155CC"/>
                </a:solidFill>
                <a:highlight>
                  <a:srgbClr val="FFFFFF"/>
                </a:highlight>
                <a:latin typeface="Times New Roman"/>
                <a:ea typeface="Times New Roman"/>
                <a:cs typeface="Times New Roman"/>
                <a:sym typeface="Times New Roman"/>
                <a:hlinkClick r:id="rId8"/>
              </a:rPr>
              <a:t>http://www.tlainc.com/articl66.htm</a:t>
            </a:r>
            <a:r>
              <a:rPr lang="en-US" sz="1000">
                <a:solidFill>
                  <a:srgbClr val="212529"/>
                </a:solidFill>
                <a:highlight>
                  <a:srgbClr val="FFFFFF"/>
                </a:highlight>
                <a:latin typeface="Times New Roman"/>
                <a:ea typeface="Times New Roman"/>
                <a:cs typeface="Times New Roman"/>
                <a:sym typeface="Times New Roman"/>
              </a:rPr>
              <a:t>]</a:t>
            </a:r>
            <a:endParaRPr sz="1000">
              <a:solidFill>
                <a:srgbClr val="212529"/>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Char char="•"/>
            </a:pPr>
            <a:r>
              <a:rPr lang="en-US" sz="1000">
                <a:solidFill>
                  <a:srgbClr val="212529"/>
                </a:solidFill>
                <a:highlight>
                  <a:srgbClr val="FFFFFF"/>
                </a:highlight>
                <a:latin typeface="Times New Roman"/>
                <a:ea typeface="Times New Roman"/>
                <a:cs typeface="Times New Roman"/>
                <a:sym typeface="Times New Roman"/>
              </a:rPr>
              <a:t>Stephanie Schleimer and Andreas Riege - Knowledge transfer between globally dispersed units at BMW [</a:t>
            </a:r>
            <a:r>
              <a:rPr lang="en-US" sz="1000" u="sng">
                <a:solidFill>
                  <a:srgbClr val="1155CC"/>
                </a:solidFill>
                <a:highlight>
                  <a:srgbClr val="FFFFFF"/>
                </a:highlight>
                <a:latin typeface="Times New Roman"/>
                <a:ea typeface="Times New Roman"/>
                <a:cs typeface="Times New Roman"/>
                <a:sym typeface="Times New Roman"/>
                <a:hlinkClick r:id="rId9"/>
              </a:rPr>
              <a:t>https://www.semanticscholar.org/paper/Knowledge-transfer-between-globally-dispersed-units-Schleimer-Riege/ded48c4651d6d28af4e17cc4fd8810aadf0f538c</a:t>
            </a:r>
            <a:r>
              <a:rPr lang="en-US" sz="1000">
                <a:solidFill>
                  <a:srgbClr val="212529"/>
                </a:solidFill>
                <a:highlight>
                  <a:srgbClr val="FFFFFF"/>
                </a:highlight>
                <a:latin typeface="Times New Roman"/>
                <a:ea typeface="Times New Roman"/>
                <a:cs typeface="Times New Roman"/>
                <a:sym typeface="Times New Roman"/>
              </a:rPr>
              <a:t>]</a:t>
            </a:r>
            <a:endParaRPr sz="1200">
              <a:solidFill>
                <a:schemeClr val="dk1"/>
              </a:solidFill>
            </a:endParaRPr>
          </a:p>
        </p:txBody>
      </p:sp>
      <p:sp>
        <p:nvSpPr>
          <p:cNvPr id="219" name="Google Shape;219;p26"/>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220" name="Google Shape;220;p26"/>
          <p:cNvSpPr txBox="1"/>
          <p:nvPr>
            <p:ph idx="12" type="sldNum"/>
          </p:nvPr>
        </p:nvSpPr>
        <p:spPr>
          <a:xfrm>
            <a:off x="6975780"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1" name="Google Shape;221;p26"/>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202300" y="929765"/>
            <a:ext cx="7467600" cy="246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0"/>
              <a:t>   </a:t>
            </a:r>
            <a:br>
              <a:rPr lang="en-US" sz="8000"/>
            </a:br>
            <a:r>
              <a:rPr lang="en-US" sz="8000"/>
              <a:t>   THANK YOU!</a:t>
            </a:r>
            <a:endParaRPr/>
          </a:p>
        </p:txBody>
      </p:sp>
      <p:sp>
        <p:nvSpPr>
          <p:cNvPr id="227" name="Google Shape;227;p27"/>
          <p:cNvSpPr txBox="1"/>
          <p:nvPr>
            <p:ph idx="12" type="sldNum"/>
          </p:nvPr>
        </p:nvSpPr>
        <p:spPr>
          <a:xfrm>
            <a:off x="6965705" y="48864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9"/>
          <p:cNvSpPr txBox="1"/>
          <p:nvPr>
            <p:ph type="title"/>
          </p:nvPr>
        </p:nvSpPr>
        <p:spPr>
          <a:xfrm>
            <a:off x="457200" y="931365"/>
            <a:ext cx="70866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About BMW</a:t>
            </a:r>
            <a:endParaRPr>
              <a:solidFill>
                <a:srgbClr val="FF0000"/>
              </a:solidFill>
            </a:endParaRPr>
          </a:p>
        </p:txBody>
      </p:sp>
      <p:sp>
        <p:nvSpPr>
          <p:cNvPr id="66" name="Google Shape;66;p9"/>
          <p:cNvSpPr txBox="1"/>
          <p:nvPr/>
        </p:nvSpPr>
        <p:spPr>
          <a:xfrm>
            <a:off x="304800" y="1380488"/>
            <a:ext cx="7239000" cy="31983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Clr>
                <a:schemeClr val="dk1"/>
              </a:buClr>
              <a:buSzPts val="1800"/>
              <a:buChar char="❖"/>
            </a:pPr>
            <a:r>
              <a:rPr lang="en-US" sz="1600">
                <a:solidFill>
                  <a:schemeClr val="dk1"/>
                </a:solidFill>
              </a:rPr>
              <a:t>Bayerische Motoren Werke AG, is a German automobile, motorcycle and engine manufacturing company.</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US" sz="1600">
                <a:solidFill>
                  <a:srgbClr val="444444"/>
                </a:solidFill>
                <a:highlight>
                  <a:schemeClr val="lt1"/>
                </a:highlight>
              </a:rPr>
              <a:t>BMW is headquartered in Munich, Bavaria.</a:t>
            </a:r>
            <a:endParaRPr sz="16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US" sz="1600">
                <a:solidFill>
                  <a:schemeClr val="dk1"/>
                </a:solidFill>
              </a:rPr>
              <a:t>The BMW Group sets trends in production technology and sustainability as an innovation leader with an intelligent material mix.</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US" sz="1600">
                <a:solidFill>
                  <a:schemeClr val="dk1"/>
                </a:solidFill>
              </a:rPr>
              <a:t>BMW Group, with its 31 production and assembly facilities in 15 countries as well as a global sales network, is the world’s leading manufacturer of premium automobiles and motorcycles.</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US" sz="1600">
                <a:solidFill>
                  <a:schemeClr val="dk1"/>
                </a:solidFill>
              </a:rPr>
              <a:t>BMW is part of the “German Big 3” luxury automakers, along with Audi and Mercedes-Benz, which are the three best-selling luxury automakers in the world.</a:t>
            </a:r>
            <a:endParaRPr sz="1800">
              <a:solidFill>
                <a:schemeClr val="dk1"/>
              </a:solidFill>
            </a:endParaRPr>
          </a:p>
          <a:p>
            <a:pPr indent="0" lvl="0" marL="457200" marR="539750" rtl="0" algn="just">
              <a:lnSpc>
                <a:spcPct val="126250"/>
              </a:lnSpc>
              <a:spcBef>
                <a:spcPts val="8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sp>
        <p:nvSpPr>
          <p:cNvPr id="67" name="Google Shape;67;p9"/>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68" name="Google Shape;68;p9"/>
          <p:cNvSpPr txBox="1"/>
          <p:nvPr>
            <p:ph idx="12" type="sldNum"/>
          </p:nvPr>
        </p:nvSpPr>
        <p:spPr>
          <a:xfrm>
            <a:off x="6985105" y="48864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9" name="Google Shape;69;p9"/>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0"/>
          <p:cNvSpPr txBox="1"/>
          <p:nvPr>
            <p:ph type="title"/>
          </p:nvPr>
        </p:nvSpPr>
        <p:spPr>
          <a:xfrm>
            <a:off x="565525" y="931340"/>
            <a:ext cx="70866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Revenue</a:t>
            </a:r>
            <a:endParaRPr>
              <a:solidFill>
                <a:srgbClr val="FF0000"/>
              </a:solidFill>
            </a:endParaRPr>
          </a:p>
        </p:txBody>
      </p:sp>
      <p:sp>
        <p:nvSpPr>
          <p:cNvPr id="75" name="Google Shape;75;p10"/>
          <p:cNvSpPr txBox="1"/>
          <p:nvPr/>
        </p:nvSpPr>
        <p:spPr>
          <a:xfrm>
            <a:off x="300750" y="1776525"/>
            <a:ext cx="7239000" cy="3198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600">
                <a:solidFill>
                  <a:srgbClr val="222222"/>
                </a:solidFill>
                <a:highlight>
                  <a:srgbClr val="FFFFFF"/>
                </a:highlight>
              </a:rPr>
              <a:t>For the fiscal year 2017, BMW reported earnings of EUR 8.620 billion, with an annual revenue of EUR 98.678 billion, an increase of 4.8% over the previous fiscal cycle. BMW's shares traded at over €77 per share, and its market capitalization was valued at US 55.3 billion in November 2018.</a:t>
            </a:r>
            <a:endParaRPr sz="1600">
              <a:solidFill>
                <a:schemeClr val="dk1"/>
              </a:solidFill>
            </a:endParaRPr>
          </a:p>
          <a:p>
            <a:pPr indent="0" lvl="0" marL="0" marR="0" rtl="0" algn="l">
              <a:spcBef>
                <a:spcPts val="2000"/>
              </a:spcBef>
              <a:spcAft>
                <a:spcPts val="0"/>
              </a:spcAft>
              <a:buNone/>
            </a:pPr>
            <a:r>
              <a:t/>
            </a:r>
            <a:endParaRPr sz="1800">
              <a:solidFill>
                <a:schemeClr val="dk1"/>
              </a:solidFill>
            </a:endParaRPr>
          </a:p>
        </p:txBody>
      </p:sp>
      <p:sp>
        <p:nvSpPr>
          <p:cNvPr id="76" name="Google Shape;76;p10"/>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77" name="Google Shape;77;p10"/>
          <p:cNvSpPr txBox="1"/>
          <p:nvPr>
            <p:ph idx="12" type="sldNum"/>
          </p:nvPr>
        </p:nvSpPr>
        <p:spPr>
          <a:xfrm>
            <a:off x="6983855"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78" name="Google Shape;78;p10"/>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1"/>
          <p:cNvSpPr txBox="1"/>
          <p:nvPr>
            <p:ph type="title"/>
          </p:nvPr>
        </p:nvSpPr>
        <p:spPr>
          <a:xfrm>
            <a:off x="813975" y="931365"/>
            <a:ext cx="65385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  Need for Knowledge Management</a:t>
            </a:r>
            <a:endParaRPr>
              <a:solidFill>
                <a:srgbClr val="FF0000"/>
              </a:solidFill>
            </a:endParaRPr>
          </a:p>
        </p:txBody>
      </p:sp>
      <p:sp>
        <p:nvSpPr>
          <p:cNvPr id="84" name="Google Shape;84;p11"/>
          <p:cNvSpPr txBox="1"/>
          <p:nvPr/>
        </p:nvSpPr>
        <p:spPr>
          <a:xfrm>
            <a:off x="212900" y="1429525"/>
            <a:ext cx="7315200" cy="35394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SzPts val="1800"/>
              <a:buChar char="●"/>
            </a:pPr>
            <a:r>
              <a:rPr lang="en-US" sz="1600">
                <a:solidFill>
                  <a:srgbClr val="222222"/>
                </a:solidFill>
                <a:highlight>
                  <a:srgbClr val="FFFFFF"/>
                </a:highlight>
              </a:rPr>
              <a:t>BMW is </a:t>
            </a:r>
            <a:r>
              <a:rPr lang="en-US" sz="1600">
                <a:solidFill>
                  <a:srgbClr val="222222"/>
                </a:solidFill>
                <a:highlight>
                  <a:srgbClr val="FFFFFF"/>
                </a:highlight>
              </a:rPr>
              <a:t>renowned</a:t>
            </a:r>
            <a:r>
              <a:rPr lang="en-US" sz="1600">
                <a:solidFill>
                  <a:srgbClr val="222222"/>
                </a:solidFill>
                <a:highlight>
                  <a:srgbClr val="FFFFFF"/>
                </a:highlight>
              </a:rPr>
              <a:t> as a highly innovative and technologically advanced MNC. It relies heavily on its event and exhibition (E&amp;E) units to introduce and represent its brand to various stakeholders and consumer markets throughout the globe.</a:t>
            </a:r>
            <a:endParaRPr sz="1600">
              <a:solidFill>
                <a:srgbClr val="222222"/>
              </a:solidFill>
              <a:highlight>
                <a:srgbClr val="FFFFFF"/>
              </a:highlight>
            </a:endParaRPr>
          </a:p>
          <a:p>
            <a:pPr indent="-317500" lvl="0" marL="457200" marR="0" rtl="0" algn="just">
              <a:spcBef>
                <a:spcPts val="0"/>
              </a:spcBef>
              <a:spcAft>
                <a:spcPts val="0"/>
              </a:spcAft>
              <a:buSzPts val="1400"/>
              <a:buChar char="●"/>
            </a:pPr>
            <a:r>
              <a:rPr lang="en-US" sz="1600"/>
              <a:t>E&amp;E units have to balance the essential corporate link between customers and the organisation, and between existing internal knowledge and newly generated external knowledge.</a:t>
            </a:r>
            <a:endParaRPr sz="1600"/>
          </a:p>
          <a:p>
            <a:pPr indent="-330200" lvl="0" marL="457200" marR="0" rtl="0" algn="just">
              <a:spcBef>
                <a:spcPts val="0"/>
              </a:spcBef>
              <a:spcAft>
                <a:spcPts val="0"/>
              </a:spcAft>
              <a:buSzPts val="1600"/>
              <a:buChar char="●"/>
            </a:pPr>
            <a:r>
              <a:rPr lang="en-US" sz="1600"/>
              <a:t>E&amp;E units need to examine the unique context under which knowledge is acquired; only then are they in a position to decide how much knowledge transfer via different network and communication channels is needed between geographically dispersed units.</a:t>
            </a:r>
            <a:endParaRPr sz="1600">
              <a:solidFill>
                <a:schemeClr val="dk1"/>
              </a:solidFill>
              <a:latin typeface="Calibri"/>
              <a:ea typeface="Calibri"/>
              <a:cs typeface="Calibri"/>
              <a:sym typeface="Calibri"/>
            </a:endParaRPr>
          </a:p>
        </p:txBody>
      </p:sp>
      <p:sp>
        <p:nvSpPr>
          <p:cNvPr id="85" name="Google Shape;85;p11"/>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86" name="Google Shape;86;p11"/>
          <p:cNvSpPr txBox="1"/>
          <p:nvPr>
            <p:ph idx="12" type="sldNum"/>
          </p:nvPr>
        </p:nvSpPr>
        <p:spPr>
          <a:xfrm>
            <a:off x="6975780"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87" name="Google Shape;87;p11"/>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2"/>
          <p:cNvSpPr txBox="1"/>
          <p:nvPr>
            <p:ph type="title"/>
          </p:nvPr>
        </p:nvSpPr>
        <p:spPr>
          <a:xfrm>
            <a:off x="677375" y="931365"/>
            <a:ext cx="63861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Need for KM system?</a:t>
            </a:r>
            <a:endParaRPr>
              <a:solidFill>
                <a:srgbClr val="FF0000"/>
              </a:solidFill>
            </a:endParaRPr>
          </a:p>
        </p:txBody>
      </p:sp>
      <p:sp>
        <p:nvSpPr>
          <p:cNvPr id="93" name="Google Shape;93;p12"/>
          <p:cNvSpPr txBox="1"/>
          <p:nvPr/>
        </p:nvSpPr>
        <p:spPr>
          <a:xfrm>
            <a:off x="260225" y="1546550"/>
            <a:ext cx="7315200" cy="2866200"/>
          </a:xfrm>
          <a:prstGeom prst="rect">
            <a:avLst/>
          </a:prstGeom>
          <a:noFill/>
          <a:ln>
            <a:noFill/>
          </a:ln>
        </p:spPr>
        <p:txBody>
          <a:bodyPr anchorCtr="0" anchor="t" bIns="45700" lIns="91425" spcFirstLastPara="1" rIns="91425" wrap="square" tIns="45700">
            <a:noAutofit/>
          </a:bodyPr>
          <a:lstStyle/>
          <a:p>
            <a:pPr indent="-409575" lvl="0" marL="421640" marR="5080" rtl="0" algn="just">
              <a:lnSpc>
                <a:spcPct val="99300"/>
              </a:lnSpc>
              <a:spcBef>
                <a:spcPts val="660"/>
              </a:spcBef>
              <a:spcAft>
                <a:spcPts val="0"/>
              </a:spcAft>
              <a:buClr>
                <a:srgbClr val="212428"/>
              </a:buClr>
              <a:buSzPts val="1600"/>
              <a:buFont typeface="Arial"/>
              <a:buChar char="❖"/>
            </a:pPr>
            <a:r>
              <a:rPr lang="en-US" sz="1600">
                <a:solidFill>
                  <a:srgbClr val="212428"/>
                </a:solidFill>
              </a:rPr>
              <a:t>Different units such as Marketing and R&amp;D often need to perceived each others knowledge as credible in order to be willing to collaborate with one another. Trust is closely linked to credibility, and regarded as one of the most important factors of knowledge transfer between units.</a:t>
            </a:r>
            <a:endParaRPr sz="1600">
              <a:solidFill>
                <a:srgbClr val="212428"/>
              </a:solidFill>
            </a:endParaRPr>
          </a:p>
          <a:p>
            <a:pPr indent="-409575" lvl="0" marL="421640" marR="5080" rtl="0" algn="just">
              <a:lnSpc>
                <a:spcPct val="99300"/>
              </a:lnSpc>
              <a:spcBef>
                <a:spcPts val="660"/>
              </a:spcBef>
              <a:spcAft>
                <a:spcPts val="0"/>
              </a:spcAft>
              <a:buClr>
                <a:srgbClr val="212428"/>
              </a:buClr>
              <a:buSzPts val="1600"/>
              <a:buFont typeface="Arial"/>
              <a:buChar char="❖"/>
            </a:pPr>
            <a:r>
              <a:rPr lang="en-US" sz="1600">
                <a:solidFill>
                  <a:srgbClr val="212428"/>
                </a:solidFill>
              </a:rPr>
              <a:t>Indeed, developing a network based on trust seems even more important for a strong relationship link between units than a shared organisational vision.</a:t>
            </a:r>
            <a:endParaRPr sz="1600">
              <a:solidFill>
                <a:srgbClr val="212428"/>
              </a:solidFill>
            </a:endParaRPr>
          </a:p>
          <a:p>
            <a:pPr indent="-409575" lvl="0" marL="421640" marR="5080" rtl="0" algn="just">
              <a:lnSpc>
                <a:spcPct val="99300"/>
              </a:lnSpc>
              <a:spcBef>
                <a:spcPts val="660"/>
              </a:spcBef>
              <a:spcAft>
                <a:spcPts val="0"/>
              </a:spcAft>
              <a:buClr>
                <a:srgbClr val="212428"/>
              </a:buClr>
              <a:buSzPts val="1600"/>
              <a:buChar char="❖"/>
            </a:pPr>
            <a:r>
              <a:rPr lang="en-US" sz="1600">
                <a:solidFill>
                  <a:srgbClr val="212428"/>
                </a:solidFill>
              </a:rPr>
              <a:t>This required an immediate need of a new knowledge management system (KMS).</a:t>
            </a:r>
            <a:endParaRPr sz="1600">
              <a:solidFill>
                <a:srgbClr val="212428"/>
              </a:solidFill>
            </a:endParaRPr>
          </a:p>
          <a:p>
            <a:pPr indent="0" lvl="0" marL="0" marR="0" rtl="0" algn="just">
              <a:spcBef>
                <a:spcPts val="0"/>
              </a:spcBef>
              <a:spcAft>
                <a:spcPts val="0"/>
              </a:spcAft>
              <a:buNone/>
            </a:pPr>
            <a:r>
              <a:rPr lang="en-US" sz="1600">
                <a:solidFill>
                  <a:schemeClr val="dk1"/>
                </a:solidFill>
                <a:latin typeface="Arial"/>
                <a:ea typeface="Arial"/>
                <a:cs typeface="Arial"/>
                <a:sym typeface="Arial"/>
              </a:rPr>
              <a:t>	</a:t>
            </a:r>
            <a:endParaRPr/>
          </a:p>
        </p:txBody>
      </p:sp>
      <p:sp>
        <p:nvSpPr>
          <p:cNvPr id="94" name="Google Shape;94;p12"/>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95" name="Google Shape;95;p12"/>
          <p:cNvSpPr txBox="1"/>
          <p:nvPr>
            <p:ph idx="12" type="sldNum"/>
          </p:nvPr>
        </p:nvSpPr>
        <p:spPr>
          <a:xfrm>
            <a:off x="6995455" y="48530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96" name="Google Shape;96;p12"/>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ph type="title"/>
          </p:nvPr>
        </p:nvSpPr>
        <p:spPr>
          <a:xfrm>
            <a:off x="106950" y="865200"/>
            <a:ext cx="7436700" cy="37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200"/>
              </a:spcAft>
              <a:buClr>
                <a:schemeClr val="dk1"/>
              </a:buClr>
              <a:buSzPts val="1100"/>
              <a:buFont typeface="Arial"/>
              <a:buNone/>
            </a:pPr>
            <a:r>
              <a:rPr lang="en-US" sz="1700">
                <a:solidFill>
                  <a:srgbClr val="FF0000"/>
                </a:solidFill>
                <a:latin typeface="Arial"/>
                <a:ea typeface="Arial"/>
                <a:cs typeface="Arial"/>
                <a:sym typeface="Arial"/>
              </a:rPr>
              <a:t>REQUIREMENTS FOR KNOWLEDGE MANAGEMENT SYSTEM IN BMW:</a:t>
            </a:r>
            <a:endParaRPr sz="4700">
              <a:solidFill>
                <a:srgbClr val="FF0000"/>
              </a:solidFill>
              <a:latin typeface="Arial"/>
              <a:ea typeface="Arial"/>
              <a:cs typeface="Arial"/>
              <a:sym typeface="Arial"/>
            </a:endParaRPr>
          </a:p>
        </p:txBody>
      </p:sp>
      <p:sp>
        <p:nvSpPr>
          <p:cNvPr id="102" name="Google Shape;102;p13"/>
          <p:cNvSpPr txBox="1"/>
          <p:nvPr/>
        </p:nvSpPr>
        <p:spPr>
          <a:xfrm>
            <a:off x="380850" y="1496450"/>
            <a:ext cx="7162800" cy="31392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rgbClr val="212529"/>
              </a:buClr>
              <a:buSzPts val="1600"/>
              <a:buChar char="●"/>
            </a:pPr>
            <a:r>
              <a:rPr lang="en-US" sz="1600">
                <a:solidFill>
                  <a:srgbClr val="212529"/>
                </a:solidFill>
              </a:rPr>
              <a:t>Advance search capabilities</a:t>
            </a:r>
            <a:endParaRPr sz="1600">
              <a:solidFill>
                <a:srgbClr val="212529"/>
              </a:solidFill>
            </a:endParaRPr>
          </a:p>
          <a:p>
            <a:pPr indent="-330200" lvl="0" marL="457200" rtl="0" algn="l">
              <a:lnSpc>
                <a:spcPct val="115000"/>
              </a:lnSpc>
              <a:spcBef>
                <a:spcPts val="0"/>
              </a:spcBef>
              <a:spcAft>
                <a:spcPts val="0"/>
              </a:spcAft>
              <a:buClr>
                <a:srgbClr val="212529"/>
              </a:buClr>
              <a:buSzPts val="1600"/>
              <a:buChar char="●"/>
            </a:pPr>
            <a:r>
              <a:rPr lang="en-US" sz="1600">
                <a:solidFill>
                  <a:srgbClr val="212529"/>
                </a:solidFill>
              </a:rPr>
              <a:t>Multidimensional access</a:t>
            </a:r>
            <a:endParaRPr sz="1600">
              <a:solidFill>
                <a:srgbClr val="212529"/>
              </a:solidFill>
            </a:endParaRPr>
          </a:p>
          <a:p>
            <a:pPr indent="-330200" lvl="0" marL="457200" rtl="0" algn="l">
              <a:lnSpc>
                <a:spcPct val="115000"/>
              </a:lnSpc>
              <a:spcBef>
                <a:spcPts val="0"/>
              </a:spcBef>
              <a:spcAft>
                <a:spcPts val="0"/>
              </a:spcAft>
              <a:buClr>
                <a:srgbClr val="212529"/>
              </a:buClr>
              <a:buSzPts val="1600"/>
              <a:buChar char="●"/>
            </a:pPr>
            <a:r>
              <a:rPr lang="en-US" sz="1600">
                <a:solidFill>
                  <a:srgbClr val="212529"/>
                </a:solidFill>
              </a:rPr>
              <a:t>Scalable</a:t>
            </a:r>
            <a:endParaRPr sz="1600">
              <a:solidFill>
                <a:srgbClr val="212529"/>
              </a:solidFill>
            </a:endParaRPr>
          </a:p>
          <a:p>
            <a:pPr indent="-330200" lvl="0" marL="457200" rtl="0" algn="l">
              <a:lnSpc>
                <a:spcPct val="115000"/>
              </a:lnSpc>
              <a:spcBef>
                <a:spcPts val="0"/>
              </a:spcBef>
              <a:spcAft>
                <a:spcPts val="0"/>
              </a:spcAft>
              <a:buClr>
                <a:srgbClr val="212529"/>
              </a:buClr>
              <a:buSzPts val="1600"/>
              <a:buChar char="●"/>
            </a:pPr>
            <a:r>
              <a:rPr lang="en-US" sz="1600">
                <a:solidFill>
                  <a:srgbClr val="212529"/>
                </a:solidFill>
              </a:rPr>
              <a:t>Easy to use</a:t>
            </a:r>
            <a:endParaRPr sz="1600">
              <a:solidFill>
                <a:srgbClr val="212529"/>
              </a:solidFill>
            </a:endParaRPr>
          </a:p>
          <a:p>
            <a:pPr indent="-330200" lvl="0" marL="457200" rtl="0" algn="l">
              <a:lnSpc>
                <a:spcPct val="115000"/>
              </a:lnSpc>
              <a:spcBef>
                <a:spcPts val="0"/>
              </a:spcBef>
              <a:spcAft>
                <a:spcPts val="0"/>
              </a:spcAft>
              <a:buClr>
                <a:srgbClr val="212529"/>
              </a:buClr>
              <a:buSzPts val="1600"/>
              <a:buChar char="●"/>
            </a:pPr>
            <a:r>
              <a:rPr lang="en-US" sz="1600">
                <a:solidFill>
                  <a:srgbClr val="212529"/>
                </a:solidFill>
              </a:rPr>
              <a:t>Secure</a:t>
            </a:r>
            <a:endParaRPr sz="1600">
              <a:solidFill>
                <a:srgbClr val="212529"/>
              </a:solidFill>
            </a:endParaRPr>
          </a:p>
          <a:p>
            <a:pPr indent="-330200" lvl="0" marL="457200" rtl="0" algn="l">
              <a:lnSpc>
                <a:spcPct val="115000"/>
              </a:lnSpc>
              <a:spcBef>
                <a:spcPts val="0"/>
              </a:spcBef>
              <a:spcAft>
                <a:spcPts val="0"/>
              </a:spcAft>
              <a:buClr>
                <a:srgbClr val="212529"/>
              </a:buClr>
              <a:buSzPts val="1600"/>
              <a:buChar char="●"/>
            </a:pPr>
            <a:r>
              <a:rPr lang="en-US" sz="1600">
                <a:solidFill>
                  <a:srgbClr val="212529"/>
                </a:solidFill>
              </a:rPr>
              <a:t>Web-based document management</a:t>
            </a:r>
            <a:endParaRPr sz="1600">
              <a:solidFill>
                <a:srgbClr val="212529"/>
              </a:solidFill>
            </a:endParaRPr>
          </a:p>
          <a:p>
            <a:pPr indent="-330200" lvl="0" marL="457200" rtl="0" algn="l">
              <a:lnSpc>
                <a:spcPct val="115000"/>
              </a:lnSpc>
              <a:spcBef>
                <a:spcPts val="0"/>
              </a:spcBef>
              <a:spcAft>
                <a:spcPts val="0"/>
              </a:spcAft>
              <a:buClr>
                <a:srgbClr val="212529"/>
              </a:buClr>
              <a:buSzPts val="1600"/>
              <a:buChar char="●"/>
            </a:pPr>
            <a:r>
              <a:rPr lang="en-US" sz="1600">
                <a:solidFill>
                  <a:srgbClr val="212529"/>
                </a:solidFill>
              </a:rPr>
              <a:t>Should be project oriented</a:t>
            </a:r>
            <a:endParaRPr sz="1600">
              <a:solidFill>
                <a:srgbClr val="212529"/>
              </a:solidFill>
            </a:endParaRPr>
          </a:p>
          <a:p>
            <a:pPr indent="-330200" lvl="0" marL="457200" rtl="0" algn="l">
              <a:lnSpc>
                <a:spcPct val="115000"/>
              </a:lnSpc>
              <a:spcBef>
                <a:spcPts val="0"/>
              </a:spcBef>
              <a:spcAft>
                <a:spcPts val="0"/>
              </a:spcAft>
              <a:buClr>
                <a:srgbClr val="212529"/>
              </a:buClr>
              <a:buSzPts val="1600"/>
              <a:buChar char="●"/>
            </a:pPr>
            <a:r>
              <a:rPr lang="en-US" sz="1600">
                <a:solidFill>
                  <a:srgbClr val="212529"/>
                </a:solidFill>
              </a:rPr>
              <a:t>Consistent hyperlinks.</a:t>
            </a:r>
            <a:endParaRPr sz="2000">
              <a:solidFill>
                <a:srgbClr val="111516"/>
              </a:solidFill>
              <a:highlight>
                <a:srgbClr val="FFFFFF"/>
              </a:highlight>
            </a:endParaRPr>
          </a:p>
        </p:txBody>
      </p:sp>
      <p:sp>
        <p:nvSpPr>
          <p:cNvPr id="103" name="Google Shape;103;p13"/>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04" name="Google Shape;104;p13"/>
          <p:cNvSpPr txBox="1"/>
          <p:nvPr>
            <p:ph idx="12" type="sldNum"/>
          </p:nvPr>
        </p:nvSpPr>
        <p:spPr>
          <a:xfrm>
            <a:off x="6985105" y="48931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05" name="Google Shape;105;p13"/>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610450" y="931365"/>
            <a:ext cx="63099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Set Backs - I</a:t>
            </a:r>
            <a:endParaRPr>
              <a:solidFill>
                <a:srgbClr val="FF0000"/>
              </a:solidFill>
            </a:endParaRPr>
          </a:p>
        </p:txBody>
      </p:sp>
      <p:sp>
        <p:nvSpPr>
          <p:cNvPr id="111" name="Google Shape;111;p14"/>
          <p:cNvSpPr txBox="1"/>
          <p:nvPr/>
        </p:nvSpPr>
        <p:spPr>
          <a:xfrm>
            <a:off x="289100" y="1579250"/>
            <a:ext cx="7162800" cy="2800800"/>
          </a:xfrm>
          <a:prstGeom prst="rect">
            <a:avLst/>
          </a:prstGeom>
          <a:noFill/>
          <a:ln>
            <a:noFill/>
          </a:ln>
        </p:spPr>
        <p:txBody>
          <a:bodyPr anchorCtr="0" anchor="t" bIns="45700" lIns="91425" spcFirstLastPara="1" rIns="91425" wrap="square" tIns="45700">
            <a:noAutofit/>
          </a:bodyPr>
          <a:lstStyle/>
          <a:p>
            <a:pPr indent="-317500" lvl="0" marL="457200" marR="0" rtl="0" algn="just">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One of the biggest challenges of developing innovation skills with knowledge management was the needed change in culture. Connecting people with the need to know to people who have the knowledge or to the knowledge in the KM system is essential</a:t>
            </a:r>
            <a:r>
              <a:rPr lang="en-US" sz="1600"/>
              <a:t>.</a:t>
            </a:r>
            <a:endParaRPr/>
          </a:p>
          <a:p>
            <a:pPr indent="-317500" lvl="0" marL="457200" marR="0" rtl="0" algn="just">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Understand the strategic importance of knowledge management in gaining a competitive advantage</a:t>
            </a:r>
            <a:endParaRPr/>
          </a:p>
          <a:p>
            <a:pPr indent="-317500" lvl="0" marL="457200" marR="0" rtl="0" algn="just">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Analyze the knowledge management tools used by </a:t>
            </a:r>
            <a:r>
              <a:rPr lang="en-US" sz="1600"/>
              <a:t>BMW </a:t>
            </a:r>
            <a:r>
              <a:rPr lang="en-US" sz="1600">
                <a:solidFill>
                  <a:srgbClr val="000000"/>
                </a:solidFill>
                <a:latin typeface="Arial"/>
                <a:ea typeface="Arial"/>
                <a:cs typeface="Arial"/>
                <a:sym typeface="Arial"/>
              </a:rPr>
              <a:t>to capture and disseminate knowledge</a:t>
            </a:r>
            <a:endParaRPr/>
          </a:p>
          <a:p>
            <a:pPr indent="-317500" lvl="0" marL="457200" marR="0" rtl="0" algn="just">
              <a:spcBef>
                <a:spcPts val="0"/>
              </a:spcBef>
              <a:spcAft>
                <a:spcPts val="0"/>
              </a:spcAft>
              <a:buClr>
                <a:srgbClr val="000000"/>
              </a:buClr>
              <a:buSzPts val="1400"/>
              <a:buFont typeface="Arial"/>
              <a:buChar char="●"/>
            </a:pPr>
            <a:r>
              <a:rPr lang="en-US" sz="1600">
                <a:solidFill>
                  <a:srgbClr val="000000"/>
                </a:solidFill>
                <a:latin typeface="Arial"/>
                <a:ea typeface="Arial"/>
                <a:cs typeface="Arial"/>
                <a:sym typeface="Arial"/>
              </a:rPr>
              <a:t>Understand the issues and challenges faced by a company in deploying innovation as a core competency.</a:t>
            </a:r>
            <a:endParaRPr/>
          </a:p>
        </p:txBody>
      </p:sp>
      <p:sp>
        <p:nvSpPr>
          <p:cNvPr id="112" name="Google Shape;112;p14"/>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13" name="Google Shape;113;p14"/>
          <p:cNvSpPr txBox="1"/>
          <p:nvPr>
            <p:ph idx="12" type="sldNum"/>
          </p:nvPr>
        </p:nvSpPr>
        <p:spPr>
          <a:xfrm>
            <a:off x="8792624" y="4853000"/>
            <a:ext cx="3141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4" name="Google Shape;114;p14"/>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463475" y="931365"/>
            <a:ext cx="6386100" cy="307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2000">
                <a:solidFill>
                  <a:srgbClr val="FF0000"/>
                </a:solidFill>
                <a:latin typeface="Arial"/>
                <a:ea typeface="Arial"/>
                <a:cs typeface="Arial"/>
                <a:sym typeface="Arial"/>
              </a:rPr>
              <a:t>Set Backs - II</a:t>
            </a:r>
            <a:endParaRPr>
              <a:solidFill>
                <a:srgbClr val="FF0000"/>
              </a:solidFill>
            </a:endParaRPr>
          </a:p>
        </p:txBody>
      </p:sp>
      <p:sp>
        <p:nvSpPr>
          <p:cNvPr id="120" name="Google Shape;120;p15"/>
          <p:cNvSpPr txBox="1"/>
          <p:nvPr/>
        </p:nvSpPr>
        <p:spPr>
          <a:xfrm>
            <a:off x="212900" y="1463813"/>
            <a:ext cx="7315200" cy="3139200"/>
          </a:xfrm>
          <a:prstGeom prst="rect">
            <a:avLst/>
          </a:prstGeom>
          <a:noFill/>
          <a:ln>
            <a:noFill/>
          </a:ln>
        </p:spPr>
        <p:txBody>
          <a:bodyPr anchorCtr="0" anchor="t" bIns="45700" lIns="91425" spcFirstLastPara="1" rIns="91425" wrap="square" tIns="45700">
            <a:noAutofit/>
          </a:bodyPr>
          <a:lstStyle/>
          <a:p>
            <a:pPr indent="-317500" lvl="0" marL="457200" marR="0" rtl="0" algn="just">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Examine the role played by the top management to develop a knowledge management framework in an organization</a:t>
            </a:r>
            <a:endParaRPr/>
          </a:p>
          <a:p>
            <a:pPr indent="-317500" lvl="0" marL="457200" marR="0" rtl="0" algn="just">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Explore strategies that the company might adopt in the future to drive innovation and encourage knowledge sharing</a:t>
            </a:r>
            <a:endParaRPr/>
          </a:p>
          <a:p>
            <a:pPr indent="-317500" lvl="0" marL="457200" marR="0" rtl="0" algn="just">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The scale of technology that must be used to match the requirement </a:t>
            </a:r>
            <a:endParaRPr/>
          </a:p>
          <a:p>
            <a:pPr indent="-317500" lvl="0" marL="457200" marR="0" rtl="0" algn="just">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Appreciate the use of IT for knowledge management and innovation management</a:t>
            </a:r>
            <a:endParaRPr/>
          </a:p>
          <a:p>
            <a:pPr indent="-317500" lvl="0" marL="457200" marR="0" rtl="0" algn="just">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The scalability was on the minds of the system developers</a:t>
            </a:r>
            <a:r>
              <a:rPr lang="en-US" sz="1800"/>
              <a:t>.</a:t>
            </a:r>
            <a:endParaRPr/>
          </a:p>
          <a:p>
            <a:pPr indent="-317500" lvl="0" marL="457200" marR="0" rtl="0" algn="just">
              <a:spcBef>
                <a:spcPts val="0"/>
              </a:spcBef>
              <a:spcAft>
                <a:spcPts val="0"/>
              </a:spcAft>
              <a:buClr>
                <a:srgbClr val="000000"/>
              </a:buClr>
              <a:buSzPts val="1400"/>
              <a:buFont typeface="Arial"/>
              <a:buChar char="●"/>
            </a:pPr>
            <a:r>
              <a:rPr lang="en-US" sz="1800">
                <a:solidFill>
                  <a:srgbClr val="000000"/>
                </a:solidFill>
                <a:latin typeface="Arial"/>
                <a:ea typeface="Arial"/>
                <a:cs typeface="Arial"/>
                <a:sym typeface="Arial"/>
              </a:rPr>
              <a:t>The availability of the shared knowledge was also a concern.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5"/>
          <p:cNvSpPr txBox="1"/>
          <p:nvPr/>
        </p:nvSpPr>
        <p:spPr>
          <a:xfrm>
            <a:off x="7652125" y="769950"/>
            <a:ext cx="1076700" cy="4692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2400">
                <a:solidFill>
                  <a:srgbClr val="FF0000"/>
                </a:solidFill>
                <a:latin typeface="Trebuchet MS"/>
                <a:ea typeface="Trebuchet MS"/>
                <a:cs typeface="Trebuchet MS"/>
                <a:sym typeface="Trebuchet MS"/>
              </a:rPr>
              <a:t>BMW</a:t>
            </a:r>
            <a:endParaRPr sz="2400">
              <a:solidFill>
                <a:srgbClr val="FF0000"/>
              </a:solidFill>
              <a:latin typeface="Trebuchet MS"/>
              <a:ea typeface="Trebuchet MS"/>
              <a:cs typeface="Trebuchet MS"/>
              <a:sym typeface="Trebuchet MS"/>
            </a:endParaRPr>
          </a:p>
        </p:txBody>
      </p:sp>
      <p:sp>
        <p:nvSpPr>
          <p:cNvPr id="122" name="Google Shape;122;p15"/>
          <p:cNvSpPr txBox="1"/>
          <p:nvPr>
            <p:ph idx="12" type="sldNum"/>
          </p:nvPr>
        </p:nvSpPr>
        <p:spPr>
          <a:xfrm>
            <a:off x="6985080" y="4886405"/>
            <a:ext cx="2103000" cy="2571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3" name="Google Shape;123;p15"/>
          <p:cNvSpPr txBox="1"/>
          <p:nvPr/>
        </p:nvSpPr>
        <p:spPr>
          <a:xfrm>
            <a:off x="3091400" y="4720100"/>
            <a:ext cx="15582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BMW Case Study</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B008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