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BOARD%20INFINITY\1-excel\main%20excel%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pivot!PivotTable1</c:name>
    <c:fmtId val="1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SUM</a:t>
            </a:r>
            <a:r>
              <a:rPr lang="en-US" sz="2000" baseline="0"/>
              <a:t> OF COST OF PRODUCT</a:t>
            </a:r>
            <a:endParaRPr lang="en-US" sz="2000"/>
          </a:p>
        </c:rich>
      </c:tx>
      <c:layout>
        <c:manualLayout>
          <c:xMode val="edge"/>
          <c:yMode val="edge"/>
          <c:x val="0.18801418439716311"/>
          <c:y val="0.1009009009009009"/>
        </c:manualLayout>
      </c:layout>
      <c:overlay val="0"/>
      <c:spPr>
        <a:solidFill>
          <a:schemeClr val="bg1"/>
        </a:solidFill>
        <a:ln>
          <a:solidFill>
            <a:schemeClr val="tx1"/>
          </a:solid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129139442676049"/>
          <c:y val="0.24569369369369373"/>
          <c:w val="0.8887086055732395"/>
          <c:h val="0.65340540540540537"/>
        </c:manualLayout>
      </c:layout>
      <c:barChart>
        <c:barDir val="bar"/>
        <c:grouping val="clustered"/>
        <c:varyColors val="0"/>
        <c:ser>
          <c:idx val="0"/>
          <c:order val="0"/>
          <c:tx>
            <c:strRef>
              <c:f>'warehouse pivot'!$B$1</c:f>
              <c:strCache>
                <c:ptCount val="1"/>
                <c:pt idx="0">
                  <c:v>Total</c:v>
                </c:pt>
              </c:strCache>
            </c:strRef>
          </c:tx>
          <c:spPr>
            <a:solidFill>
              <a:schemeClr val="accent3">
                <a:lumMod val="75000"/>
              </a:schemeClr>
            </a:solidFill>
            <a:ln>
              <a:noFill/>
            </a:ln>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'warehouse pivot'!$A$2:$A$7</c:f>
              <c:strCache>
                <c:ptCount val="5"/>
                <c:pt idx="0">
                  <c:v>A</c:v>
                </c:pt>
                <c:pt idx="1">
                  <c:v>B</c:v>
                </c:pt>
                <c:pt idx="2">
                  <c:v>C</c:v>
                </c:pt>
                <c:pt idx="3">
                  <c:v>D</c:v>
                </c:pt>
                <c:pt idx="4">
                  <c:v>F</c:v>
                </c:pt>
              </c:strCache>
            </c:strRef>
          </c:cat>
          <c:val>
            <c:numRef>
              <c:f>'warehouse pivot'!$B$2:$B$7</c:f>
              <c:numCache>
                <c:formatCode>General</c:formatCode>
                <c:ptCount val="5"/>
                <c:pt idx="0">
                  <c:v>382671</c:v>
                </c:pt>
                <c:pt idx="1">
                  <c:v>388888</c:v>
                </c:pt>
                <c:pt idx="2">
                  <c:v>387114</c:v>
                </c:pt>
                <c:pt idx="3">
                  <c:v>386805</c:v>
                </c:pt>
                <c:pt idx="4">
                  <c:v>766477</c:v>
                </c:pt>
              </c:numCache>
            </c:numRef>
          </c:val>
          <c:extLst>
            <c:ext xmlns:c16="http://schemas.microsoft.com/office/drawing/2014/chart" uri="{C3380CC4-5D6E-409C-BE32-E72D297353CC}">
              <c16:uniqueId val="{00000000-DA77-4CB4-8E9A-DA0AE4B57080}"/>
            </c:ext>
          </c:extLst>
        </c:ser>
        <c:dLbls>
          <c:dLblPos val="outEnd"/>
          <c:showLegendKey val="0"/>
          <c:showVal val="1"/>
          <c:showCatName val="0"/>
          <c:showSerName val="0"/>
          <c:showPercent val="0"/>
          <c:showBubbleSize val="0"/>
        </c:dLbls>
        <c:gapWidth val="182"/>
        <c:axId val="529925112"/>
        <c:axId val="529925440"/>
      </c:barChart>
      <c:catAx>
        <c:axId val="5299251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29925440"/>
        <c:crosses val="autoZero"/>
        <c:auto val="1"/>
        <c:lblAlgn val="ctr"/>
        <c:lblOffset val="100"/>
        <c:noMultiLvlLbl val="0"/>
      </c:catAx>
      <c:valAx>
        <c:axId val="529925440"/>
        <c:scaling>
          <c:orientation val="minMax"/>
        </c:scaling>
        <c:delete val="1"/>
        <c:axPos val="b"/>
        <c:numFmt formatCode="General" sourceLinked="1"/>
        <c:majorTickMark val="out"/>
        <c:minorTickMark val="none"/>
        <c:tickLblPos val="nextTo"/>
        <c:crossAx val="529925112"/>
        <c:crosses val="autoZero"/>
        <c:crossBetween val="between"/>
      </c:valAx>
      <c:spPr>
        <a:solidFill>
          <a:schemeClr val="accent2">
            <a:lumMod val="40000"/>
            <a:lumOff val="60000"/>
          </a:schemeClr>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pivot!PivotTable9</c:name>
    <c:fmtId val="1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COST</a:t>
            </a:r>
            <a:r>
              <a:rPr lang="en-US" b="1" baseline="0"/>
              <a:t> OF PRODUCT-2311955</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'warehouse pivot'!$B$87</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12-41D4-98D9-A37431A7F8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12-41D4-98D9-A37431A7F8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512-41D4-98D9-A37431A7F8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512-41D4-98D9-A37431A7F8B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512-41D4-98D9-A37431A7F8B2}"/>
              </c:ext>
            </c:extLst>
          </c:dPt>
          <c:dLbls>
            <c:dLbl>
              <c:idx val="0"/>
              <c:layout>
                <c:manualLayout>
                  <c:x val="6.141819942150714E-3"/>
                  <c:y val="6.61192675561902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12-41D4-98D9-A37431A7F8B2}"/>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'warehouse pivot'!$A$88:$A$93</c:f>
              <c:strCache>
                <c:ptCount val="5"/>
                <c:pt idx="0">
                  <c:v>A</c:v>
                </c:pt>
                <c:pt idx="1">
                  <c:v>B</c:v>
                </c:pt>
                <c:pt idx="2">
                  <c:v>C</c:v>
                </c:pt>
                <c:pt idx="3">
                  <c:v>D</c:v>
                </c:pt>
                <c:pt idx="4">
                  <c:v>F</c:v>
                </c:pt>
              </c:strCache>
            </c:strRef>
          </c:cat>
          <c:val>
            <c:numRef>
              <c:f>'warehouse pivot'!$B$88:$B$93</c:f>
              <c:numCache>
                <c:formatCode>General</c:formatCode>
                <c:ptCount val="5"/>
                <c:pt idx="0">
                  <c:v>382671</c:v>
                </c:pt>
                <c:pt idx="1">
                  <c:v>388888</c:v>
                </c:pt>
                <c:pt idx="2">
                  <c:v>387114</c:v>
                </c:pt>
                <c:pt idx="3">
                  <c:v>386805</c:v>
                </c:pt>
                <c:pt idx="4">
                  <c:v>766477</c:v>
                </c:pt>
              </c:numCache>
            </c:numRef>
          </c:val>
          <c:extLst>
            <c:ext xmlns:c16="http://schemas.microsoft.com/office/drawing/2014/chart" uri="{C3380CC4-5D6E-409C-BE32-E72D297353CC}">
              <c16:uniqueId val="{0000000A-B512-41D4-98D9-A37431A7F8B2}"/>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pivot!PivotTable10</c:name>
    <c:fmtId val="1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COST OF PRODUCT-2311955</a:t>
            </a:r>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'shipping pivot'!$B$1</c:f>
              <c:strCache>
                <c:ptCount val="1"/>
                <c:pt idx="0">
                  <c:v>Total</c:v>
                </c:pt>
              </c:strCache>
            </c:strRef>
          </c:tx>
          <c:spPr>
            <a:solidFill>
              <a:srgbClr val="00B050"/>
            </a:solidFill>
            <a:ln>
              <a:noFill/>
            </a:ln>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pivot'!$A$2:$A$5</c:f>
              <c:strCache>
                <c:ptCount val="3"/>
                <c:pt idx="0">
                  <c:v>Flight</c:v>
                </c:pt>
                <c:pt idx="1">
                  <c:v>Road</c:v>
                </c:pt>
                <c:pt idx="2">
                  <c:v>Ship</c:v>
                </c:pt>
              </c:strCache>
            </c:strRef>
          </c:cat>
          <c:val>
            <c:numRef>
              <c:f>'shipping pivot'!$B$2:$B$5</c:f>
              <c:numCache>
                <c:formatCode>General</c:formatCode>
                <c:ptCount val="3"/>
                <c:pt idx="0">
                  <c:v>371938</c:v>
                </c:pt>
                <c:pt idx="1">
                  <c:v>370437</c:v>
                </c:pt>
                <c:pt idx="2">
                  <c:v>1569580</c:v>
                </c:pt>
              </c:numCache>
            </c:numRef>
          </c:val>
          <c:extLst>
            <c:ext xmlns:c16="http://schemas.microsoft.com/office/drawing/2014/chart" uri="{C3380CC4-5D6E-409C-BE32-E72D297353CC}">
              <c16:uniqueId val="{00000000-4E26-4057-AEAB-905FBD6AF840}"/>
            </c:ext>
          </c:extLst>
        </c:ser>
        <c:dLbls>
          <c:dLblPos val="outEnd"/>
          <c:showLegendKey val="0"/>
          <c:showVal val="1"/>
          <c:showCatName val="0"/>
          <c:showSerName val="0"/>
          <c:showPercent val="0"/>
          <c:showBubbleSize val="0"/>
        </c:dLbls>
        <c:gapWidth val="182"/>
        <c:axId val="456448008"/>
        <c:axId val="456446368"/>
      </c:barChart>
      <c:catAx>
        <c:axId val="456448008"/>
        <c:scaling>
          <c:orientation val="minMax"/>
        </c:scaling>
        <c:delete val="0"/>
        <c:axPos val="l"/>
        <c:numFmt formatCode="General" sourceLinked="1"/>
        <c:majorTickMark val="out"/>
        <c:minorTickMark val="none"/>
        <c:tickLblPos val="nextTo"/>
        <c:spPr>
          <a:solidFill>
            <a:schemeClr val="accent1">
              <a:lumMod val="20000"/>
              <a:lumOff val="80000"/>
            </a:schemeClr>
          </a:solid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446368"/>
        <c:crosses val="autoZero"/>
        <c:auto val="1"/>
        <c:lblAlgn val="ctr"/>
        <c:lblOffset val="100"/>
        <c:noMultiLvlLbl val="0"/>
      </c:catAx>
      <c:valAx>
        <c:axId val="456446368"/>
        <c:scaling>
          <c:orientation val="minMax"/>
        </c:scaling>
        <c:delete val="1"/>
        <c:axPos val="b"/>
        <c:numFmt formatCode="General" sourceLinked="1"/>
        <c:majorTickMark val="out"/>
        <c:minorTickMark val="none"/>
        <c:tickLblPos val="nextTo"/>
        <c:crossAx val="456448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pivot!PivotTable10</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REPEATED</a:t>
            </a:r>
            <a:r>
              <a:rPr lang="en-US" b="1" baseline="0"/>
              <a:t> </a:t>
            </a:r>
            <a:r>
              <a:rPr lang="en-US" b="1"/>
              <a:t>PURCHASE</a:t>
            </a:r>
            <a:r>
              <a:rPr lang="en-US" b="1" baseline="0"/>
              <a:t> </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solidFill>
          <a:schemeClr val="accent1">
            <a:lumMod val="20000"/>
            <a:lumOff val="80000"/>
          </a:schemeClr>
        </a:solidFill>
        <a:ln>
          <a:solidFill>
            <a:schemeClr val="tx1"/>
          </a:solidFill>
        </a:ln>
        <a:effectLst/>
        <a:sp3d>
          <a:contourClr>
            <a:schemeClr val="tx1"/>
          </a:contourClr>
        </a:sp3d>
      </c:spPr>
    </c:sideWall>
    <c:backWall>
      <c:thickness val="0"/>
      <c:spPr>
        <a:solidFill>
          <a:schemeClr val="accent1">
            <a:lumMod val="20000"/>
            <a:lumOff val="80000"/>
          </a:schemeClr>
        </a:solidFill>
        <a:ln>
          <a:solidFill>
            <a:schemeClr val="tx1"/>
          </a:solidFill>
        </a:ln>
        <a:effectLst/>
        <a:sp3d>
          <a:contourClr>
            <a:schemeClr val="tx1"/>
          </a:contourClr>
        </a:sp3d>
      </c:spPr>
    </c:backWall>
    <c:plotArea>
      <c:layout/>
      <c:bar3DChart>
        <c:barDir val="bar"/>
        <c:grouping val="clustered"/>
        <c:varyColors val="0"/>
        <c:ser>
          <c:idx val="0"/>
          <c:order val="0"/>
          <c:tx>
            <c:strRef>
              <c:f>'warehouse pivot'!$B$100</c:f>
              <c:strCache>
                <c:ptCount val="1"/>
                <c:pt idx="0">
                  <c:v>Total</c:v>
                </c:pt>
              </c:strCache>
            </c:strRef>
          </c:tx>
          <c:spPr>
            <a:solidFill>
              <a:srgbClr val="002060"/>
            </a:solidFill>
            <a:ln>
              <a:noFill/>
            </a:ln>
            <a:effectLst/>
            <a:sp3d/>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'warehouse pivot'!$A$101:$A$109</c:f>
              <c:strCache>
                <c:ptCount val="8"/>
                <c:pt idx="0">
                  <c:v>2</c:v>
                </c:pt>
                <c:pt idx="1">
                  <c:v>3</c:v>
                </c:pt>
                <c:pt idx="2">
                  <c:v>4</c:v>
                </c:pt>
                <c:pt idx="3">
                  <c:v>5</c:v>
                </c:pt>
                <c:pt idx="4">
                  <c:v>6</c:v>
                </c:pt>
                <c:pt idx="5">
                  <c:v>7</c:v>
                </c:pt>
                <c:pt idx="6">
                  <c:v>8</c:v>
                </c:pt>
                <c:pt idx="7">
                  <c:v>10</c:v>
                </c:pt>
              </c:strCache>
            </c:strRef>
          </c:cat>
          <c:val>
            <c:numRef>
              <c:f>'warehouse pivot'!$B$101:$B$109</c:f>
              <c:numCache>
                <c:formatCode>General</c:formatCode>
                <c:ptCount val="8"/>
                <c:pt idx="0">
                  <c:v>2599</c:v>
                </c:pt>
                <c:pt idx="1">
                  <c:v>3955</c:v>
                </c:pt>
                <c:pt idx="2">
                  <c:v>2155</c:v>
                </c:pt>
                <c:pt idx="3">
                  <c:v>1287</c:v>
                </c:pt>
                <c:pt idx="4">
                  <c:v>561</c:v>
                </c:pt>
                <c:pt idx="5">
                  <c:v>136</c:v>
                </c:pt>
                <c:pt idx="6">
                  <c:v>128</c:v>
                </c:pt>
                <c:pt idx="7">
                  <c:v>178</c:v>
                </c:pt>
              </c:numCache>
            </c:numRef>
          </c:val>
          <c:extLst>
            <c:ext xmlns:c16="http://schemas.microsoft.com/office/drawing/2014/chart" uri="{C3380CC4-5D6E-409C-BE32-E72D297353CC}">
              <c16:uniqueId val="{00000000-DFD6-4F93-B313-5FA9E43BFCEE}"/>
            </c:ext>
          </c:extLst>
        </c:ser>
        <c:dLbls>
          <c:showLegendKey val="0"/>
          <c:showVal val="1"/>
          <c:showCatName val="0"/>
          <c:showSerName val="0"/>
          <c:showPercent val="0"/>
          <c:showBubbleSize val="0"/>
        </c:dLbls>
        <c:gapWidth val="150"/>
        <c:shape val="box"/>
        <c:axId val="495852456"/>
        <c:axId val="497702608"/>
        <c:axId val="0"/>
      </c:bar3DChart>
      <c:catAx>
        <c:axId val="495852456"/>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7702608"/>
        <c:crosses val="autoZero"/>
        <c:auto val="1"/>
        <c:lblAlgn val="ctr"/>
        <c:lblOffset val="100"/>
        <c:noMultiLvlLbl val="0"/>
      </c:catAx>
      <c:valAx>
        <c:axId val="497702608"/>
        <c:scaling>
          <c:orientation val="minMax"/>
        </c:scaling>
        <c:delete val="1"/>
        <c:axPos val="b"/>
        <c:numFmt formatCode="General" sourceLinked="1"/>
        <c:majorTickMark val="none"/>
        <c:minorTickMark val="none"/>
        <c:tickLblPos val="nextTo"/>
        <c:crossAx val="495852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60000"/>
        <a:lumOff val="4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project.xlsx]product of importance pivot!PivotTable15</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NO.</a:t>
            </a:r>
            <a:r>
              <a:rPr lang="en-US" sz="1400" b="1" baseline="0"/>
              <a:t> OF PURCHASE</a:t>
            </a:r>
            <a:endParaRPr lang="en-US" sz="1400" b="1"/>
          </a:p>
        </c:rich>
      </c:tx>
      <c:layout>
        <c:manualLayout>
          <c:xMode val="edge"/>
          <c:yMode val="edge"/>
          <c:x val="0.7160413037712644"/>
          <c:y val="6.1042133797396342E-2"/>
        </c:manualLayout>
      </c:layout>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1045090741324247"/>
              <c:y val="-0.15307145195218444"/>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layout>
            <c:manualLayout>
              <c:x val="-7.0796469573578019E-2"/>
              <c:y val="-0.1450150597441747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5.3940167294154684E-2"/>
              <c:y val="-0.19335341299223291"/>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7.0796469573578019E-2"/>
              <c:y val="-0.1450150597441747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layout>
            <c:manualLayout>
              <c:x val="-5.3940167294154684E-2"/>
              <c:y val="-0.19335341299223291"/>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layout>
            <c:manualLayout>
              <c:x val="-0.1045090741324247"/>
              <c:y val="-0.15307145195218444"/>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7.0796469573578019E-2"/>
              <c:y val="-0.1450150597441747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layout>
            <c:manualLayout>
              <c:x val="-5.3940167294154684E-2"/>
              <c:y val="-0.19335341299223291"/>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0.1045090741324247"/>
              <c:y val="-0.15307145195218444"/>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'product of importance pivot'!$B$1</c:f>
              <c:strCache>
                <c:ptCount val="1"/>
                <c:pt idx="0">
                  <c:v>Total</c:v>
                </c:pt>
              </c:strCache>
            </c:strRef>
          </c:tx>
          <c:spPr>
            <a:ln w="28575" cap="rnd">
              <a:solidFill>
                <a:schemeClr val="accent5">
                  <a:lumMod val="75000"/>
                </a:schemeClr>
              </a:solidFill>
              <a:round/>
            </a:ln>
            <a:effectLst/>
          </c:spPr>
          <c:marker>
            <c:symbol val="none"/>
          </c:marker>
          <c:dPt>
            <c:idx val="0"/>
            <c:marker>
              <c:symbol val="none"/>
            </c:marker>
            <c:bubble3D val="0"/>
            <c:spPr>
              <a:ln w="28575" cap="rnd">
                <a:solidFill>
                  <a:schemeClr val="accent5">
                    <a:lumMod val="75000"/>
                  </a:schemeClr>
                </a:solidFill>
                <a:round/>
              </a:ln>
              <a:effectLst/>
            </c:spPr>
            <c:extLst>
              <c:ext xmlns:c16="http://schemas.microsoft.com/office/drawing/2014/chart" uri="{C3380CC4-5D6E-409C-BE32-E72D297353CC}">
                <c16:uniqueId val="{00000001-500F-4B47-9A6B-83702D4B391A}"/>
              </c:ext>
            </c:extLst>
          </c:dPt>
          <c:dPt>
            <c:idx val="1"/>
            <c:marker>
              <c:symbol val="none"/>
            </c:marker>
            <c:bubble3D val="0"/>
            <c:spPr>
              <a:ln w="28575" cap="rnd">
                <a:solidFill>
                  <a:schemeClr val="accent5">
                    <a:lumMod val="75000"/>
                  </a:schemeClr>
                </a:solidFill>
                <a:round/>
              </a:ln>
              <a:effectLst/>
            </c:spPr>
            <c:extLst>
              <c:ext xmlns:c16="http://schemas.microsoft.com/office/drawing/2014/chart" uri="{C3380CC4-5D6E-409C-BE32-E72D297353CC}">
                <c16:uniqueId val="{00000003-500F-4B47-9A6B-83702D4B391A}"/>
              </c:ext>
            </c:extLst>
          </c:dPt>
          <c:dPt>
            <c:idx val="2"/>
            <c:marker>
              <c:symbol val="none"/>
            </c:marker>
            <c:bubble3D val="0"/>
            <c:spPr>
              <a:ln w="28575" cap="rnd">
                <a:solidFill>
                  <a:schemeClr val="accent5">
                    <a:lumMod val="75000"/>
                  </a:schemeClr>
                </a:solidFill>
                <a:round/>
              </a:ln>
              <a:effectLst/>
            </c:spPr>
            <c:extLst>
              <c:ext xmlns:c16="http://schemas.microsoft.com/office/drawing/2014/chart" uri="{C3380CC4-5D6E-409C-BE32-E72D297353CC}">
                <c16:uniqueId val="{00000005-500F-4B47-9A6B-83702D4B391A}"/>
              </c:ext>
            </c:extLst>
          </c:dPt>
          <c:dLbls>
            <c:dLbl>
              <c:idx val="0"/>
              <c:layout>
                <c:manualLayout>
                  <c:x val="-7.0796469573578019E-2"/>
                  <c:y val="-0.1450150597441747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0F-4B47-9A6B-83702D4B391A}"/>
                </c:ext>
              </c:extLst>
            </c:dLbl>
            <c:dLbl>
              <c:idx val="1"/>
              <c:layout>
                <c:manualLayout>
                  <c:x val="-9.5142286539100507E-2"/>
                  <c:y val="-0.20269449769801165"/>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0F-4B47-9A6B-83702D4B391A}"/>
                </c:ext>
              </c:extLst>
            </c:dLbl>
            <c:dLbl>
              <c:idx val="2"/>
              <c:layout>
                <c:manualLayout>
                  <c:x val="-5.8156626984845784E-2"/>
                  <c:y val="-0.1764239909884299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0F-4B47-9A6B-83702D4B391A}"/>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olidFill>
                      <a:round/>
                    </a:ln>
                    <a:effectLst/>
                  </c:spPr>
                </c15:leaderLines>
              </c:ext>
            </c:extLst>
          </c:dLbls>
          <c:cat>
            <c:strRef>
              <c:f>'product of importance pivot'!$A$2:$A$5</c:f>
              <c:strCache>
                <c:ptCount val="3"/>
                <c:pt idx="0">
                  <c:v>low</c:v>
                </c:pt>
                <c:pt idx="1">
                  <c:v>medium</c:v>
                </c:pt>
                <c:pt idx="2">
                  <c:v>high</c:v>
                </c:pt>
              </c:strCache>
            </c:strRef>
          </c:cat>
          <c:val>
            <c:numRef>
              <c:f>'product of importance pivot'!$B$2:$B$5</c:f>
              <c:numCache>
                <c:formatCode>General</c:formatCode>
                <c:ptCount val="3"/>
                <c:pt idx="0">
                  <c:v>5297</c:v>
                </c:pt>
                <c:pt idx="1">
                  <c:v>4754</c:v>
                </c:pt>
                <c:pt idx="2">
                  <c:v>948</c:v>
                </c:pt>
              </c:numCache>
            </c:numRef>
          </c:val>
          <c:smooth val="0"/>
          <c:extLst>
            <c:ext xmlns:c16="http://schemas.microsoft.com/office/drawing/2014/chart" uri="{C3380CC4-5D6E-409C-BE32-E72D297353CC}">
              <c16:uniqueId val="{00000006-500F-4B47-9A6B-83702D4B391A}"/>
            </c:ext>
          </c:extLst>
        </c:ser>
        <c:dLbls>
          <c:showLegendKey val="0"/>
          <c:showVal val="0"/>
          <c:showCatName val="0"/>
          <c:showSerName val="0"/>
          <c:showPercent val="0"/>
          <c:showBubbleSize val="0"/>
        </c:dLbls>
        <c:smooth val="0"/>
        <c:axId val="345638112"/>
        <c:axId val="345637128"/>
      </c:lineChart>
      <c:catAx>
        <c:axId val="345638112"/>
        <c:scaling>
          <c:orientation val="minMax"/>
        </c:scaling>
        <c:delete val="0"/>
        <c:axPos val="b"/>
        <c:numFmt formatCode="General" sourceLinked="1"/>
        <c:majorTickMark val="out"/>
        <c:minorTickMark val="none"/>
        <c:tickLblPos val="nextTo"/>
        <c:spPr>
          <a:solidFill>
            <a:schemeClr val="bg1"/>
          </a:solid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45637128"/>
        <c:crosses val="autoZero"/>
        <c:auto val="1"/>
        <c:lblAlgn val="ctr"/>
        <c:lblOffset val="100"/>
        <c:noMultiLvlLbl val="0"/>
      </c:catAx>
      <c:valAx>
        <c:axId val="345637128"/>
        <c:scaling>
          <c:orientation val="minMax"/>
        </c:scaling>
        <c:delete val="1"/>
        <c:axPos val="l"/>
        <c:numFmt formatCode="General" sourceLinked="1"/>
        <c:majorTickMark val="out"/>
        <c:minorTickMark val="none"/>
        <c:tickLblPos val="nextTo"/>
        <c:crossAx val="34563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project.xlsx]m-f!PivotTable20</c:name>
    <c:fmtId val="4"/>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GENDER</a:t>
            </a:r>
            <a:r>
              <a:rPr lang="en-US" sz="1800" b="1" baseline="0"/>
              <a:t> BASED ON REVENUE</a:t>
            </a:r>
            <a:endParaRPr lang="en-US" sz="1800" b="1"/>
          </a:p>
        </c:rich>
      </c:tx>
      <c:overlay val="0"/>
      <c:spPr>
        <a:solidFill>
          <a:schemeClr val="bg1"/>
        </a:solidFill>
        <a:ln>
          <a:solidFill>
            <a:schemeClr val="tx1"/>
          </a:solid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s>
    <c:plotArea>
      <c:layout/>
      <c:pieChart>
        <c:varyColors val="1"/>
        <c:ser>
          <c:idx val="0"/>
          <c:order val="0"/>
          <c:tx>
            <c:strRef>
              <c:f>'m-f'!$B$1</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1EFC-4F01-8FDF-1D77BF53323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EFC-4F01-8FDF-1D77BF533237}"/>
              </c:ext>
            </c:extLst>
          </c:dPt>
          <c:dLbls>
            <c:dLbl>
              <c:idx val="0"/>
              <c:tx>
                <c:rich>
                  <a:bodyPr/>
                  <a:lstStyle/>
                  <a:p>
                    <a:r>
                      <a:rPr lang="en-US" dirty="0"/>
                      <a:t>FEMALE;</a:t>
                    </a:r>
                  </a:p>
                  <a:p>
                    <a:fld id="{CF7C7F4E-C717-47DF-AA91-283E9A5794E7}" type="VALUE">
                      <a:rPr lang="en-US" smtClean="0"/>
                      <a:pPr/>
                      <a:t>[VALUE]</a:t>
                    </a:fld>
                    <a:r>
                      <a:rPr lang="en-US" baseline="0" dirty="0"/>
                      <a:t>; </a:t>
                    </a:r>
                    <a:fld id="{CF72AF6D-381A-4B8D-B84A-08F7DDB02602}" type="PERCENTAGE">
                      <a:rPr lang="en-US" baseline="0"/>
                      <a:pPr/>
                      <a:t>[PERCENTAGE]</a:t>
                    </a:fld>
                    <a:endParaRPr lang="en-US" baseline="0" dirty="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1EFC-4F01-8FDF-1D77BF533237}"/>
                </c:ext>
              </c:extLst>
            </c:dLbl>
            <c:dLbl>
              <c:idx val="1"/>
              <c:tx>
                <c:rich>
                  <a:bodyPr/>
                  <a:lstStyle/>
                  <a:p>
                    <a:r>
                      <a:rPr lang="en-US" dirty="0"/>
                      <a:t>MALE;</a:t>
                    </a:r>
                  </a:p>
                  <a:p>
                    <a:fld id="{D7AD521D-EDDE-48FE-919C-F4FE10D435A0}" type="VALUE">
                      <a:rPr lang="en-US" smtClean="0"/>
                      <a:pPr/>
                      <a:t>[VALUE]</a:t>
                    </a:fld>
                    <a:r>
                      <a:rPr lang="en-US" baseline="0" dirty="0"/>
                      <a:t>; </a:t>
                    </a:r>
                    <a:fld id="{253C1682-6B3B-4ACC-B4D1-0C0AF30ECA10}" type="PERCENTAGE">
                      <a:rPr lang="en-US" baseline="0"/>
                      <a:pPr/>
                      <a:t>[PERCENTAGE]</a:t>
                    </a:fld>
                    <a:endParaRPr lang="en-US" baseline="0" dirty="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1EFC-4F01-8FDF-1D77BF533237}"/>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'm-f'!$A$2:$A$4</c:f>
              <c:strCache>
                <c:ptCount val="2"/>
                <c:pt idx="0">
                  <c:v>F</c:v>
                </c:pt>
                <c:pt idx="1">
                  <c:v>M</c:v>
                </c:pt>
              </c:strCache>
            </c:strRef>
          </c:cat>
          <c:val>
            <c:numRef>
              <c:f>'m-f'!$B$2:$B$4</c:f>
              <c:numCache>
                <c:formatCode>General</c:formatCode>
                <c:ptCount val="2"/>
                <c:pt idx="0">
                  <c:v>1160319</c:v>
                </c:pt>
                <c:pt idx="1">
                  <c:v>1151636</c:v>
                </c:pt>
              </c:numCache>
            </c:numRef>
          </c:val>
          <c:extLst>
            <c:ext xmlns:c16="http://schemas.microsoft.com/office/drawing/2014/chart" uri="{C3380CC4-5D6E-409C-BE32-E72D297353CC}">
              <c16:uniqueId val="{00000004-1EFC-4F01-8FDF-1D77BF53323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60000"/>
        <a:lumOff val="4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pivot!PivotTable3</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DISCOUNT</a:t>
            </a:r>
            <a:r>
              <a:rPr lang="en-US" b="1" baseline="0"/>
              <a:t> OFFERED BASED ON WAREHOUSE</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5"/>
          </a:solidFill>
          <a:ln w="19050">
            <a:solidFill>
              <a:schemeClr val="lt1"/>
            </a:solidFill>
          </a:ln>
          <a:effectLst/>
        </c:spPr>
        <c:dLbl>
          <c:idx val="0"/>
          <c:layout>
            <c:manualLayout>
              <c:x val="-0.11388888888888889"/>
              <c:y val="-8.7962962962962965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0.15277777777777779"/>
              <c:y val="-6.944444444444444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12777777777777768"/>
              <c:y val="-1.8518518518518517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3"/>
          </a:solidFill>
          <a:ln w="19050">
            <a:solidFill>
              <a:schemeClr val="lt1"/>
            </a:solidFill>
          </a:ln>
          <a:effectLst/>
        </c:spPr>
        <c:dLbl>
          <c:idx val="0"/>
          <c:layout>
            <c:manualLayout>
              <c:x val="0.1194444444444444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4"/>
          </a:solidFill>
          <a:ln w="19050">
            <a:solidFill>
              <a:schemeClr val="lt1"/>
            </a:solidFill>
          </a:ln>
          <a:effectLst/>
        </c:spPr>
        <c:dLbl>
          <c:idx val="0"/>
          <c:layout>
            <c:manualLayout>
              <c:x val="-0.1472222222222222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5277777777777779"/>
              <c:y val="-6.944444444444444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2777777777777768"/>
              <c:y val="-1.8518518518518517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1194444444444444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1472222222222222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1388888888888889"/>
              <c:y val="-8.7962962962962965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15277777777777779"/>
              <c:y val="-6.944444444444444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0.12777777777777768"/>
              <c:y val="-1.8518518518518517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1194444444444444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14722222222222225"/>
              <c:y val="7.8703703703703706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0.11388888888888889"/>
              <c:y val="-8.7962962962962965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'warehouse pivot'!$B$19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7B-4150-8602-205B00842E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7B-4150-8602-205B00842E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7B-4150-8602-205B00842E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7B-4150-8602-205B00842E9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E7B-4150-8602-205B00842E92}"/>
              </c:ext>
            </c:extLst>
          </c:dPt>
          <c:dLbls>
            <c:dLbl>
              <c:idx val="0"/>
              <c:layout>
                <c:manualLayout>
                  <c:x val="9.2724535334830868E-2"/>
                  <c:y val="-7.3600461277072579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1E7B-4150-8602-205B00842E92}"/>
                </c:ext>
              </c:extLst>
            </c:dLbl>
            <c:dLbl>
              <c:idx val="1"/>
              <c:layout>
                <c:manualLayout>
                  <c:x val="9.4259682451080101E-2"/>
                  <c:y val="-7.2545767743590686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1E7B-4150-8602-205B00842E92}"/>
                </c:ext>
              </c:extLst>
            </c:dLbl>
            <c:dLbl>
              <c:idx val="2"/>
              <c:layout>
                <c:manualLayout>
                  <c:x val="0.1026853967810956"/>
                  <c:y val="3.2988379063989604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1E7B-4150-8602-205B00842E92}"/>
                </c:ext>
              </c:extLst>
            </c:dLbl>
            <c:dLbl>
              <c:idx val="3"/>
              <c:layout>
                <c:manualLayout>
                  <c:x val="-0.10811779416954209"/>
                  <c:y val="4.9612155514774069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1E7B-4150-8602-205B00842E92}"/>
                </c:ext>
              </c:extLst>
            </c:dLbl>
            <c:dLbl>
              <c:idx val="4"/>
              <c:layout>
                <c:manualLayout>
                  <c:x val="-9.7129835727162134E-2"/>
                  <c:y val="-4.2247626203260433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1E7B-4150-8602-205B00842E92}"/>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'warehouse pivot'!$A$20:$A$25</c:f>
              <c:strCache>
                <c:ptCount val="5"/>
                <c:pt idx="0">
                  <c:v>A</c:v>
                </c:pt>
                <c:pt idx="1">
                  <c:v>B</c:v>
                </c:pt>
                <c:pt idx="2">
                  <c:v>C</c:v>
                </c:pt>
                <c:pt idx="3">
                  <c:v>D</c:v>
                </c:pt>
                <c:pt idx="4">
                  <c:v>F</c:v>
                </c:pt>
              </c:strCache>
            </c:strRef>
          </c:cat>
          <c:val>
            <c:numRef>
              <c:f>'warehouse pivot'!$B$20:$B$25</c:f>
              <c:numCache>
                <c:formatCode>General</c:formatCode>
                <c:ptCount val="5"/>
                <c:pt idx="0">
                  <c:v>24237</c:v>
                </c:pt>
                <c:pt idx="1">
                  <c:v>24172</c:v>
                </c:pt>
                <c:pt idx="2">
                  <c:v>24562</c:v>
                </c:pt>
                <c:pt idx="3">
                  <c:v>24014</c:v>
                </c:pt>
                <c:pt idx="4">
                  <c:v>50107</c:v>
                </c:pt>
              </c:numCache>
            </c:numRef>
          </c:val>
          <c:extLst>
            <c:ext xmlns:c16="http://schemas.microsoft.com/office/drawing/2014/chart" uri="{C3380CC4-5D6E-409C-BE32-E72D297353CC}">
              <c16:uniqueId val="{0000000A-1E7B-4150-8602-205B00842E9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pivot!PivotTable1</c:name>
    <c:fmtId val="1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DISCOUNT OFFERED BASED ON SHIPPING</a:t>
            </a:r>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circle"/>
          <c:size val="5"/>
          <c:spPr>
            <a:solidFill>
              <a:schemeClr val="accent2"/>
            </a:solidFill>
            <a:ln w="9525">
              <a:solidFill>
                <a:schemeClr val="accent2"/>
              </a:solidFill>
            </a:ln>
            <a:effectLst/>
          </c:spPr>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circle"/>
          <c:size val="5"/>
          <c:spPr>
            <a:solidFill>
              <a:schemeClr val="accent2"/>
            </a:solidFill>
            <a:ln w="9525">
              <a:solidFill>
                <a:schemeClr val="accent2"/>
              </a:solidFill>
            </a:ln>
            <a:effectLst/>
          </c:spPr>
        </c:marker>
        <c:dLbl>
          <c:idx val="0"/>
          <c:layout>
            <c:manualLayout>
              <c:x val="-8.2500000000000046E-2"/>
              <c:y val="-0.11261555847185777"/>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circle"/>
          <c:size val="5"/>
          <c:spPr>
            <a:solidFill>
              <a:schemeClr val="accent2"/>
            </a:solidFill>
            <a:ln w="9525">
              <a:solidFill>
                <a:schemeClr val="accent2"/>
              </a:solidFill>
            </a:ln>
            <a:effectLst/>
          </c:spPr>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circle"/>
          <c:size val="5"/>
          <c:spPr>
            <a:solidFill>
              <a:schemeClr val="accent2"/>
            </a:solidFill>
            <a:ln w="9525">
              <a:solidFill>
                <a:schemeClr val="accent2"/>
              </a:solidFill>
            </a:ln>
            <a:effectLst/>
          </c:spPr>
        </c:marker>
        <c:dLbl>
          <c:idx val="0"/>
          <c:layout>
            <c:manualLayout>
              <c:x val="-8.2500000000000046E-2"/>
              <c:y val="-0.11261555847185777"/>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circle"/>
          <c:size val="5"/>
          <c:spPr>
            <a:solidFill>
              <a:schemeClr val="accent2"/>
            </a:solidFill>
            <a:ln w="9525">
              <a:solidFill>
                <a:schemeClr val="accent2"/>
              </a:solidFill>
            </a:ln>
            <a:effectLst/>
          </c:spPr>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circle"/>
          <c:size val="5"/>
          <c:spPr>
            <a:solidFill>
              <a:schemeClr val="accent2"/>
            </a:solidFill>
            <a:ln w="9525">
              <a:solidFill>
                <a:schemeClr val="accent2"/>
              </a:solidFill>
            </a:ln>
            <a:effectLst/>
          </c:spPr>
        </c:marker>
        <c:dLbl>
          <c:idx val="0"/>
          <c:layout>
            <c:manualLayout>
              <c:x val="-8.2500000000000046E-2"/>
              <c:y val="-0.11261555847185777"/>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'shipping pivot'!$B$46</c:f>
              <c:strCache>
                <c:ptCount val="1"/>
                <c:pt idx="0">
                  <c:v>Total</c:v>
                </c:pt>
              </c:strCache>
            </c:strRef>
          </c:tx>
          <c:spPr>
            <a:ln w="28575" cap="rnd">
              <a:solidFill>
                <a:schemeClr val="accent4">
                  <a:lumMod val="75000"/>
                </a:schemeClr>
              </a:solidFill>
              <a:round/>
            </a:ln>
            <a:effectLst/>
          </c:spPr>
          <c:marker>
            <c:symbol val="circle"/>
            <c:size val="5"/>
            <c:spPr>
              <a:solidFill>
                <a:schemeClr val="accent2"/>
              </a:solidFill>
              <a:ln w="9525">
                <a:solidFill>
                  <a:schemeClr val="accent2"/>
                </a:solidFill>
              </a:ln>
              <a:effectLst/>
            </c:spPr>
          </c:marker>
          <c:dLbls>
            <c:dLbl>
              <c:idx val="1"/>
              <c:layout>
                <c:manualLayout>
                  <c:x val="-8.2500000000000046E-2"/>
                  <c:y val="-0.1126155584718577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4A7-4427-AAED-2B01AF940CB2}"/>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pivot'!$A$47:$A$50</c:f>
              <c:strCache>
                <c:ptCount val="3"/>
                <c:pt idx="0">
                  <c:v>Flight</c:v>
                </c:pt>
                <c:pt idx="1">
                  <c:v>Road</c:v>
                </c:pt>
                <c:pt idx="2">
                  <c:v>Ship</c:v>
                </c:pt>
              </c:strCache>
            </c:strRef>
          </c:cat>
          <c:val>
            <c:numRef>
              <c:f>'shipping pivot'!$B$47:$B$50</c:f>
              <c:numCache>
                <c:formatCode>General</c:formatCode>
                <c:ptCount val="3"/>
                <c:pt idx="0">
                  <c:v>23387</c:v>
                </c:pt>
                <c:pt idx="1">
                  <c:v>23028</c:v>
                </c:pt>
                <c:pt idx="2">
                  <c:v>100677</c:v>
                </c:pt>
              </c:numCache>
            </c:numRef>
          </c:val>
          <c:smooth val="0"/>
          <c:extLst>
            <c:ext xmlns:c16="http://schemas.microsoft.com/office/drawing/2014/chart" uri="{C3380CC4-5D6E-409C-BE32-E72D297353CC}">
              <c16:uniqueId val="{00000001-94A7-4427-AAED-2B01AF940CB2}"/>
            </c:ext>
          </c:extLst>
        </c:ser>
        <c:dLbls>
          <c:showLegendKey val="0"/>
          <c:showVal val="1"/>
          <c:showCatName val="0"/>
          <c:showSerName val="0"/>
          <c:showPercent val="0"/>
          <c:showBubbleSize val="0"/>
        </c:dLbls>
        <c:marker val="1"/>
        <c:smooth val="0"/>
        <c:axId val="339450640"/>
        <c:axId val="339451624"/>
      </c:lineChart>
      <c:catAx>
        <c:axId val="339450640"/>
        <c:scaling>
          <c:orientation val="minMax"/>
        </c:scaling>
        <c:delete val="0"/>
        <c:axPos val="b"/>
        <c:numFmt formatCode="General" sourceLinked="1"/>
        <c:majorTickMark val="none"/>
        <c:minorTickMark val="none"/>
        <c:tickLblPos val="nextTo"/>
        <c:spPr>
          <a:solidFill>
            <a:schemeClr val="accent4">
              <a:lumMod val="20000"/>
              <a:lumOff val="80000"/>
            </a:schemeClr>
          </a:solidFill>
          <a:ln w="952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39451624"/>
        <c:crosses val="autoZero"/>
        <c:auto val="1"/>
        <c:lblAlgn val="ctr"/>
        <c:lblOffset val="100"/>
        <c:noMultiLvlLbl val="0"/>
      </c:catAx>
      <c:valAx>
        <c:axId val="339451624"/>
        <c:scaling>
          <c:orientation val="minMax"/>
        </c:scaling>
        <c:delete val="1"/>
        <c:axPos val="l"/>
        <c:numFmt formatCode="General" sourceLinked="1"/>
        <c:majorTickMark val="none"/>
        <c:minorTickMark val="none"/>
        <c:tickLblPos val="nextTo"/>
        <c:crossAx val="339450640"/>
        <c:crosses val="autoZero"/>
        <c:crossBetween val="between"/>
      </c:valAx>
      <c:spPr>
        <a:solidFill>
          <a:schemeClr val="accent3">
            <a:lumMod val="20000"/>
            <a:lumOff val="80000"/>
          </a:schemeClr>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pivot!PivotTable7</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SHIPMENT BASED ON SUM OF WEIGHT</a:t>
            </a:r>
          </a:p>
        </c:rich>
      </c:tx>
      <c:layout>
        <c:manualLayout>
          <c:xMode val="edge"/>
          <c:yMode val="edge"/>
          <c:x val="4.2385653569953503E-2"/>
          <c:y val="0.15413768346221296"/>
        </c:manualLayout>
      </c:layout>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1"/>
        <c:spPr>
          <a:solidFill>
            <a:schemeClr val="accent6"/>
          </a:solidFill>
          <a:ln>
            <a:noFill/>
          </a:ln>
          <a:effectLst/>
        </c:spPr>
        <c:dLbl>
          <c:idx val="0"/>
          <c:layout>
            <c:manualLayout>
              <c:x val="-1.2408204093095626E-16"/>
              <c:y val="-0.25112107623318386"/>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2"/>
        <c:spPr>
          <a:solidFill>
            <a:schemeClr val="accent6"/>
          </a:solidFill>
          <a:ln>
            <a:noFill/>
          </a:ln>
          <a:effectLst/>
        </c:spPr>
        <c:dLbl>
          <c:idx val="0"/>
          <c:layout>
            <c:manualLayout>
              <c:x val="-3.3840947546531922E-3"/>
              <c:y val="-0.1614349775784753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3"/>
        <c:spPr>
          <a:solidFill>
            <a:schemeClr val="accent6"/>
          </a:solidFill>
          <a:ln>
            <a:noFill/>
          </a:ln>
          <a:effectLst/>
        </c:spPr>
        <c:dLbl>
          <c:idx val="0"/>
          <c:layout>
            <c:manualLayout>
              <c:x val="3.0456852791878174E-2"/>
              <c:y val="-0.1434977578475336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5"/>
        <c:spPr>
          <a:solidFill>
            <a:schemeClr val="accent6"/>
          </a:solidFill>
          <a:ln>
            <a:noFill/>
          </a:ln>
          <a:effectLst/>
        </c:spPr>
        <c:dLbl>
          <c:idx val="0"/>
          <c:layout>
            <c:manualLayout>
              <c:x val="3.0456852791878174E-2"/>
              <c:y val="-0.1434977578475336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6"/>
        <c:spPr>
          <a:solidFill>
            <a:schemeClr val="accent6"/>
          </a:solidFill>
          <a:ln>
            <a:noFill/>
          </a:ln>
          <a:effectLst/>
        </c:spPr>
        <c:dLbl>
          <c:idx val="0"/>
          <c:layout>
            <c:manualLayout>
              <c:x val="-3.3840947546531922E-3"/>
              <c:y val="-0.1614349775784753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7"/>
        <c:spPr>
          <a:solidFill>
            <a:schemeClr val="accent6"/>
          </a:solidFill>
          <a:ln>
            <a:noFill/>
          </a:ln>
          <a:effectLst/>
        </c:spPr>
        <c:dLbl>
          <c:idx val="0"/>
          <c:layout>
            <c:manualLayout>
              <c:x val="-1.2408204093095626E-16"/>
              <c:y val="-0.25112107623318386"/>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9"/>
        <c:spPr>
          <a:solidFill>
            <a:schemeClr val="accent6"/>
          </a:solidFill>
          <a:ln>
            <a:noFill/>
          </a:ln>
          <a:effectLst/>
        </c:spPr>
        <c:dLbl>
          <c:idx val="0"/>
          <c:layout>
            <c:manualLayout>
              <c:x val="3.0456852791878174E-2"/>
              <c:y val="-0.1434977578475336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10"/>
        <c:spPr>
          <a:solidFill>
            <a:schemeClr val="accent6"/>
          </a:solidFill>
          <a:ln>
            <a:noFill/>
          </a:ln>
          <a:effectLst/>
        </c:spPr>
        <c:dLbl>
          <c:idx val="0"/>
          <c:layout>
            <c:manualLayout>
              <c:x val="-3.3840947546531922E-3"/>
              <c:y val="-0.16143497757847533"/>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11"/>
        <c:spPr>
          <a:solidFill>
            <a:schemeClr val="accent6"/>
          </a:solidFill>
          <a:ln>
            <a:noFill/>
          </a:ln>
          <a:effectLst/>
        </c:spPr>
        <c:dLbl>
          <c:idx val="0"/>
          <c:layout>
            <c:manualLayout>
              <c:x val="-1.2408204093095626E-16"/>
              <c:y val="-0.25112107623318386"/>
            </c:manualLayout>
          </c:layout>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s>
    <c:plotArea>
      <c:layout/>
      <c:areaChart>
        <c:grouping val="standard"/>
        <c:varyColors val="0"/>
        <c:ser>
          <c:idx val="0"/>
          <c:order val="0"/>
          <c:tx>
            <c:strRef>
              <c:f>'shipping pivot'!$B$28</c:f>
              <c:strCache>
                <c:ptCount val="1"/>
                <c:pt idx="0">
                  <c:v>Total</c:v>
                </c:pt>
              </c:strCache>
            </c:strRef>
          </c:tx>
          <c:spPr>
            <a:solidFill>
              <a:srgbClr val="00B050"/>
            </a:solidFill>
            <a:ln>
              <a:solidFill>
                <a:schemeClr val="tx1"/>
              </a:solidFill>
            </a:ln>
            <a:effectLst/>
          </c:spPr>
          <c:dLbls>
            <c:dLbl>
              <c:idx val="0"/>
              <c:layout>
                <c:manualLayout>
                  <c:x val="3.0456852791878174E-2"/>
                  <c:y val="-0.1434977578475336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9F8D-4A17-8C7A-4392AA58AB24}"/>
                </c:ext>
              </c:extLst>
            </c:dLbl>
            <c:dLbl>
              <c:idx val="1"/>
              <c:layout>
                <c:manualLayout>
                  <c:x val="-3.3840947546531922E-3"/>
                  <c:y val="-0.1614349775784753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9F8D-4A17-8C7A-4392AA58AB24}"/>
                </c:ext>
              </c:extLst>
            </c:dLbl>
            <c:dLbl>
              <c:idx val="2"/>
              <c:layout>
                <c:manualLayout>
                  <c:x val="-1.2408204093095626E-16"/>
                  <c:y val="-0.25112107623318386"/>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9F8D-4A17-8C7A-4392AA58AB24}"/>
                </c:ext>
              </c:extLst>
            </c:dLbl>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pivot'!$A$29:$A$32</c:f>
              <c:strCache>
                <c:ptCount val="3"/>
                <c:pt idx="0">
                  <c:v>Flight</c:v>
                </c:pt>
                <c:pt idx="1">
                  <c:v>Road</c:v>
                </c:pt>
                <c:pt idx="2">
                  <c:v>Ship</c:v>
                </c:pt>
              </c:strCache>
            </c:strRef>
          </c:cat>
          <c:val>
            <c:numRef>
              <c:f>'shipping pivot'!$B$29:$B$32</c:f>
              <c:numCache>
                <c:formatCode>General</c:formatCode>
                <c:ptCount val="3"/>
                <c:pt idx="0">
                  <c:v>6449405</c:v>
                </c:pt>
                <c:pt idx="1">
                  <c:v>6423209</c:v>
                </c:pt>
                <c:pt idx="2">
                  <c:v>27097936</c:v>
                </c:pt>
              </c:numCache>
            </c:numRef>
          </c:val>
          <c:extLst>
            <c:ext xmlns:c16="http://schemas.microsoft.com/office/drawing/2014/chart" uri="{C3380CC4-5D6E-409C-BE32-E72D297353CC}">
              <c16:uniqueId val="{00000003-9F8D-4A17-8C7A-4392AA58AB24}"/>
            </c:ext>
          </c:extLst>
        </c:ser>
        <c:dLbls>
          <c:showLegendKey val="0"/>
          <c:showVal val="1"/>
          <c:showCatName val="0"/>
          <c:showSerName val="0"/>
          <c:showPercent val="0"/>
          <c:showBubbleSize val="0"/>
        </c:dLbls>
        <c:axId val="347637008"/>
        <c:axId val="347636024"/>
      </c:areaChart>
      <c:catAx>
        <c:axId val="3476370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47636024"/>
        <c:crosses val="autoZero"/>
        <c:auto val="1"/>
        <c:lblAlgn val="ctr"/>
        <c:lblOffset val="100"/>
        <c:noMultiLvlLbl val="0"/>
      </c:catAx>
      <c:valAx>
        <c:axId val="347636024"/>
        <c:scaling>
          <c:orientation val="minMax"/>
        </c:scaling>
        <c:delete val="1"/>
        <c:axPos val="l"/>
        <c:numFmt formatCode="General" sourceLinked="1"/>
        <c:majorTickMark val="none"/>
        <c:minorTickMark val="none"/>
        <c:tickLblPos val="nextTo"/>
        <c:crossAx val="347637008"/>
        <c:crosses val="autoZero"/>
        <c:crossBetween val="midCat"/>
      </c:valAx>
      <c:spPr>
        <a:solidFill>
          <a:schemeClr val="accent5">
            <a:lumMod val="60000"/>
            <a:lumOff val="40000"/>
          </a:schemeClr>
        </a:solidFill>
        <a:ln>
          <a:solidFill>
            <a:schemeClr val="tx1"/>
          </a:solid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pivot!PivotTable5</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WAREHOUSE:REACHED ON TIME(1) OR NOT(0)</a:t>
            </a:r>
          </a:p>
        </c:rich>
      </c:tx>
      <c:layout>
        <c:manualLayout>
          <c:xMode val="edge"/>
          <c:yMode val="edge"/>
          <c:x val="8.1699516983229803E-2"/>
          <c:y val="3.7037037037037035E-2"/>
        </c:manualLayout>
      </c:layout>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dLbl>
          <c:idx val="0"/>
          <c:layout>
            <c:manualLayout>
              <c:x val="2.7777777777777779E-3"/>
              <c:y val="-4.1025641025641039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dLbl>
          <c:idx val="0"/>
          <c:layout>
            <c:manualLayout>
              <c:x val="0"/>
              <c:y val="-4.102564102564108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dLbl>
          <c:idx val="0"/>
          <c:layout>
            <c:manualLayout>
              <c:x val="2.7777777777777779E-3"/>
              <c:y val="-6.1538461538461542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dLbl>
          <c:idx val="0"/>
          <c:layout>
            <c:manualLayout>
              <c:x val="5.5555555555555046E-3"/>
              <c:y val="-6.8376068376068383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dLbl>
          <c:idx val="0"/>
          <c:layout>
            <c:manualLayout>
              <c:x val="0"/>
              <c:y val="-7.521367521367521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dLbl>
          <c:idx val="0"/>
          <c:layout>
            <c:manualLayout>
              <c:x val="0"/>
              <c:y val="-4.102564102564108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dLbl>
          <c:idx val="0"/>
          <c:layout>
            <c:manualLayout>
              <c:x val="2.7777777777777779E-3"/>
              <c:y val="-6.1538461538461542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dLbl>
          <c:idx val="0"/>
          <c:layout>
            <c:manualLayout>
              <c:x val="5.5555555555555046E-3"/>
              <c:y val="-6.8376068376068383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dLbl>
          <c:idx val="0"/>
          <c:layout>
            <c:manualLayout>
              <c:x val="0"/>
              <c:y val="-7.521367521367521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dLbl>
          <c:idx val="0"/>
          <c:layout>
            <c:manualLayout>
              <c:x val="2.7777777777777779E-3"/>
              <c:y val="-4.1025641025641039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dLbl>
          <c:idx val="0"/>
          <c:layout>
            <c:manualLayout>
              <c:x val="0"/>
              <c:y val="-4.1025641025641088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dLbl>
          <c:idx val="0"/>
          <c:layout>
            <c:manualLayout>
              <c:x val="2.7777777777777779E-3"/>
              <c:y val="-6.1538461538461542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dLbl>
          <c:idx val="0"/>
          <c:layout>
            <c:manualLayout>
              <c:x val="5.5555555555555046E-3"/>
              <c:y val="-6.8376068376068383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dLbl>
          <c:idx val="0"/>
          <c:layout>
            <c:manualLayout>
              <c:x val="0"/>
              <c:y val="-7.521367521367521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dLbl>
          <c:idx val="0"/>
          <c:layout>
            <c:manualLayout>
              <c:x val="2.7777777777777779E-3"/>
              <c:y val="-4.1025641025641039E-2"/>
            </c:manualLayout>
          </c:layout>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'warehouse pivot'!$B$113:$B$114</c:f>
              <c:strCache>
                <c:ptCount val="1"/>
                <c:pt idx="0">
                  <c:v>0</c:v>
                </c:pt>
              </c:strCache>
            </c:strRef>
          </c:tx>
          <c:spPr>
            <a:solidFill>
              <a:srgbClr val="92D050"/>
            </a:solidFill>
            <a:ln>
              <a:noFill/>
            </a:ln>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'warehouse pivot'!$A$115:$A$120</c:f>
              <c:strCache>
                <c:ptCount val="5"/>
                <c:pt idx="0">
                  <c:v>A</c:v>
                </c:pt>
                <c:pt idx="1">
                  <c:v>B</c:v>
                </c:pt>
                <c:pt idx="2">
                  <c:v>C</c:v>
                </c:pt>
                <c:pt idx="3">
                  <c:v>D</c:v>
                </c:pt>
                <c:pt idx="4">
                  <c:v>F</c:v>
                </c:pt>
              </c:strCache>
            </c:strRef>
          </c:cat>
          <c:val>
            <c:numRef>
              <c:f>'warehouse pivot'!$B$115:$B$120</c:f>
              <c:numCache>
                <c:formatCode>General</c:formatCode>
                <c:ptCount val="5"/>
                <c:pt idx="0">
                  <c:v>758</c:v>
                </c:pt>
                <c:pt idx="1">
                  <c:v>729</c:v>
                </c:pt>
                <c:pt idx="2">
                  <c:v>739</c:v>
                </c:pt>
                <c:pt idx="3">
                  <c:v>738</c:v>
                </c:pt>
                <c:pt idx="4">
                  <c:v>1472</c:v>
                </c:pt>
              </c:numCache>
            </c:numRef>
          </c:val>
          <c:extLst>
            <c:ext xmlns:c16="http://schemas.microsoft.com/office/drawing/2014/chart" uri="{C3380CC4-5D6E-409C-BE32-E72D297353CC}">
              <c16:uniqueId val="{00000000-AF59-45DB-A900-2AFEDDB90899}"/>
            </c:ext>
          </c:extLst>
        </c:ser>
        <c:ser>
          <c:idx val="1"/>
          <c:order val="1"/>
          <c:tx>
            <c:strRef>
              <c:f>'warehouse pivot'!$C$113:$C$114</c:f>
              <c:strCache>
                <c:ptCount val="1"/>
                <c:pt idx="0">
                  <c:v>1</c:v>
                </c:pt>
              </c:strCache>
            </c:strRef>
          </c:tx>
          <c:spPr>
            <a:solidFill>
              <a:schemeClr val="accent6">
                <a:lumMod val="75000"/>
              </a:schemeClr>
            </a:solidFill>
            <a:ln>
              <a:noFill/>
            </a:ln>
            <a:effectLst/>
          </c:spPr>
          <c:invertIfNegative val="0"/>
          <c:dLbls>
            <c:dLbl>
              <c:idx val="0"/>
              <c:layout>
                <c:manualLayout>
                  <c:x val="0"/>
                  <c:y val="-4.10256410256410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9-45DB-A900-2AFEDDB90899}"/>
                </c:ext>
              </c:extLst>
            </c:dLbl>
            <c:dLbl>
              <c:idx val="1"/>
              <c:layout>
                <c:manualLayout>
                  <c:x val="2.7777777777777779E-3"/>
                  <c:y val="-6.15384615384615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59-45DB-A900-2AFEDDB90899}"/>
                </c:ext>
              </c:extLst>
            </c:dLbl>
            <c:dLbl>
              <c:idx val="2"/>
              <c:layout>
                <c:manualLayout>
                  <c:x val="5.5555555555555046E-3"/>
                  <c:y val="-6.83760683760683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9-45DB-A900-2AFEDDB90899}"/>
                </c:ext>
              </c:extLst>
            </c:dLbl>
            <c:dLbl>
              <c:idx val="3"/>
              <c:layout>
                <c:manualLayout>
                  <c:x val="0"/>
                  <c:y val="-7.5213675213675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59-45DB-A900-2AFEDDB90899}"/>
                </c:ext>
              </c:extLst>
            </c:dLbl>
            <c:dLbl>
              <c:idx val="4"/>
              <c:layout>
                <c:manualLayout>
                  <c:x val="2.7777777777777779E-3"/>
                  <c:y val="-4.10256410256410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9-45DB-A900-2AFEDDB90899}"/>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olidFill>
                      <a:round/>
                    </a:ln>
                    <a:effectLst/>
                  </c:spPr>
                </c15:leaderLines>
              </c:ext>
            </c:extLst>
          </c:dLbls>
          <c:cat>
            <c:strRef>
              <c:f>'warehouse pivot'!$A$115:$A$120</c:f>
              <c:strCache>
                <c:ptCount val="5"/>
                <c:pt idx="0">
                  <c:v>A</c:v>
                </c:pt>
                <c:pt idx="1">
                  <c:v>B</c:v>
                </c:pt>
                <c:pt idx="2">
                  <c:v>C</c:v>
                </c:pt>
                <c:pt idx="3">
                  <c:v>D</c:v>
                </c:pt>
                <c:pt idx="4">
                  <c:v>F</c:v>
                </c:pt>
              </c:strCache>
            </c:strRef>
          </c:cat>
          <c:val>
            <c:numRef>
              <c:f>'warehouse pivot'!$C$115:$C$120</c:f>
              <c:numCache>
                <c:formatCode>General</c:formatCode>
                <c:ptCount val="5"/>
                <c:pt idx="0">
                  <c:v>1075</c:v>
                </c:pt>
                <c:pt idx="1">
                  <c:v>1104</c:v>
                </c:pt>
                <c:pt idx="2">
                  <c:v>1094</c:v>
                </c:pt>
                <c:pt idx="3">
                  <c:v>1096</c:v>
                </c:pt>
                <c:pt idx="4">
                  <c:v>2194</c:v>
                </c:pt>
              </c:numCache>
            </c:numRef>
          </c:val>
          <c:extLst>
            <c:ext xmlns:c16="http://schemas.microsoft.com/office/drawing/2014/chart" uri="{C3380CC4-5D6E-409C-BE32-E72D297353CC}">
              <c16:uniqueId val="{00000006-AF59-45DB-A900-2AFEDDB90899}"/>
            </c:ext>
          </c:extLst>
        </c:ser>
        <c:dLbls>
          <c:showLegendKey val="0"/>
          <c:showVal val="1"/>
          <c:showCatName val="0"/>
          <c:showSerName val="0"/>
          <c:showPercent val="0"/>
          <c:showBubbleSize val="0"/>
        </c:dLbls>
        <c:gapWidth val="219"/>
        <c:overlap val="-27"/>
        <c:axId val="504613536"/>
        <c:axId val="504611240"/>
      </c:barChart>
      <c:catAx>
        <c:axId val="5046135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04611240"/>
        <c:crosses val="autoZero"/>
        <c:auto val="1"/>
        <c:lblAlgn val="ctr"/>
        <c:lblOffset val="100"/>
        <c:noMultiLvlLbl val="0"/>
      </c:catAx>
      <c:valAx>
        <c:axId val="504611240"/>
        <c:scaling>
          <c:orientation val="minMax"/>
        </c:scaling>
        <c:delete val="1"/>
        <c:axPos val="l"/>
        <c:numFmt formatCode="General" sourceLinked="1"/>
        <c:majorTickMark val="none"/>
        <c:minorTickMark val="none"/>
        <c:tickLblPos val="nextTo"/>
        <c:crossAx val="504613536"/>
        <c:crosses val="autoZero"/>
        <c:crossBetween val="between"/>
      </c:valAx>
      <c:spPr>
        <a:solidFill>
          <a:schemeClr val="accent3">
            <a:lumMod val="20000"/>
            <a:lumOff val="80000"/>
          </a:schemeClr>
        </a:solidFill>
        <a:ln>
          <a:solidFill>
            <a:schemeClr val="tx1"/>
          </a:solidFill>
        </a:ln>
        <a:effectLst/>
      </c:spPr>
    </c:plotArea>
    <c:legend>
      <c:legendPos val="r"/>
      <c:overlay val="0"/>
      <c:spPr>
        <a:solidFill>
          <a:schemeClr val="bg1"/>
        </a:solidFill>
        <a:ln>
          <a:solidFill>
            <a:schemeClr val="tx1"/>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project.xlsx]product of importance pivot!PivotTable11</c:name>
    <c:fmtId val="8"/>
  </c:pivotSource>
  <c:chart>
    <c:autoTitleDeleted val="0"/>
    <c:pivotFmts>
      <c:pivotFmt>
        <c:idx val="0"/>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'product of importance pivot'!$B$37:$B$38</c:f>
              <c:strCache>
                <c:ptCount val="1"/>
                <c:pt idx="0">
                  <c:v>1</c:v>
                </c:pt>
              </c:strCache>
            </c:strRef>
          </c:tx>
          <c:spPr>
            <a:solidFill>
              <a:schemeClr val="accent3">
                <a:lumMod val="75000"/>
              </a:schemeClr>
            </a:solidFill>
            <a:ln>
              <a:noFill/>
            </a:ln>
            <a:effectLst/>
          </c:spPr>
          <c:invertIfNegative val="0"/>
          <c:dLbls>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of importance pivot'!$A$39:$A$42</c:f>
              <c:strCache>
                <c:ptCount val="3"/>
                <c:pt idx="0">
                  <c:v>high</c:v>
                </c:pt>
                <c:pt idx="1">
                  <c:v>low</c:v>
                </c:pt>
                <c:pt idx="2">
                  <c:v>medium</c:v>
                </c:pt>
              </c:strCache>
            </c:strRef>
          </c:cat>
          <c:val>
            <c:numRef>
              <c:f>'product of importance pivot'!$B$39:$B$42</c:f>
              <c:numCache>
                <c:formatCode>General</c:formatCode>
                <c:ptCount val="3"/>
                <c:pt idx="0">
                  <c:v>616</c:v>
                </c:pt>
                <c:pt idx="1">
                  <c:v>3140</c:v>
                </c:pt>
                <c:pt idx="2">
                  <c:v>2807</c:v>
                </c:pt>
              </c:numCache>
            </c:numRef>
          </c:val>
          <c:extLst>
            <c:ext xmlns:c16="http://schemas.microsoft.com/office/drawing/2014/chart" uri="{C3380CC4-5D6E-409C-BE32-E72D297353CC}">
              <c16:uniqueId val="{00000000-2D76-485C-B1F4-0F24BE310559}"/>
            </c:ext>
          </c:extLst>
        </c:ser>
        <c:ser>
          <c:idx val="1"/>
          <c:order val="1"/>
          <c:tx>
            <c:strRef>
              <c:f>'product of importance pivot'!$C$37:$C$38</c:f>
              <c:strCache>
                <c:ptCount val="1"/>
                <c:pt idx="0">
                  <c:v>0</c:v>
                </c:pt>
              </c:strCache>
            </c:strRef>
          </c:tx>
          <c:spPr>
            <a:solidFill>
              <a:schemeClr val="accent2">
                <a:lumMod val="60000"/>
                <a:lumOff val="40000"/>
              </a:schemeClr>
            </a:solidFill>
            <a:ln>
              <a:noFill/>
            </a:ln>
            <a:effectLst/>
          </c:spPr>
          <c:invertIfNegative val="0"/>
          <c:dLbls>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of importance pivot'!$A$39:$A$42</c:f>
              <c:strCache>
                <c:ptCount val="3"/>
                <c:pt idx="0">
                  <c:v>high</c:v>
                </c:pt>
                <c:pt idx="1">
                  <c:v>low</c:v>
                </c:pt>
                <c:pt idx="2">
                  <c:v>medium</c:v>
                </c:pt>
              </c:strCache>
            </c:strRef>
          </c:cat>
          <c:val>
            <c:numRef>
              <c:f>'product of importance pivot'!$C$39:$C$42</c:f>
              <c:numCache>
                <c:formatCode>General</c:formatCode>
                <c:ptCount val="3"/>
                <c:pt idx="0">
                  <c:v>332</c:v>
                </c:pt>
                <c:pt idx="1">
                  <c:v>2157</c:v>
                </c:pt>
                <c:pt idx="2">
                  <c:v>1947</c:v>
                </c:pt>
              </c:numCache>
            </c:numRef>
          </c:val>
          <c:extLst>
            <c:ext xmlns:c16="http://schemas.microsoft.com/office/drawing/2014/chart" uri="{C3380CC4-5D6E-409C-BE32-E72D297353CC}">
              <c16:uniqueId val="{00000001-2D76-485C-B1F4-0F24BE310559}"/>
            </c:ext>
          </c:extLst>
        </c:ser>
        <c:dLbls>
          <c:showLegendKey val="0"/>
          <c:showVal val="1"/>
          <c:showCatName val="0"/>
          <c:showSerName val="0"/>
          <c:showPercent val="0"/>
          <c:showBubbleSize val="0"/>
        </c:dLbls>
        <c:gapWidth val="182"/>
        <c:axId val="497359048"/>
        <c:axId val="497357080"/>
      </c:barChart>
      <c:catAx>
        <c:axId val="497359048"/>
        <c:scaling>
          <c:orientation val="minMax"/>
        </c:scaling>
        <c:delete val="0"/>
        <c:axPos val="l"/>
        <c:numFmt formatCode="General" sourceLinked="1"/>
        <c:majorTickMark val="none"/>
        <c:minorTickMark val="none"/>
        <c:tickLblPos val="nextTo"/>
        <c:spPr>
          <a:solidFill>
            <a:schemeClr val="tx2">
              <a:lumMod val="20000"/>
              <a:lumOff val="80000"/>
            </a:schemeClr>
          </a:solid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97357080"/>
        <c:crosses val="autoZero"/>
        <c:auto val="1"/>
        <c:lblAlgn val="ctr"/>
        <c:lblOffset val="100"/>
        <c:noMultiLvlLbl val="0"/>
      </c:catAx>
      <c:valAx>
        <c:axId val="497357080"/>
        <c:scaling>
          <c:orientation val="minMax"/>
        </c:scaling>
        <c:delete val="1"/>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a:t>REACHED ON TIME YES(1) OR NOT (0)</a:t>
                </a:r>
              </a:p>
            </c:rich>
          </c:tx>
          <c:layout>
            <c:manualLayout>
              <c:xMode val="edge"/>
              <c:yMode val="edge"/>
              <c:x val="0.25052559055118118"/>
              <c:y val="0.86479148439778364"/>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97359048"/>
        <c:crosses val="autoZero"/>
        <c:crossBetween val="between"/>
      </c:valAx>
      <c:spPr>
        <a:solidFill>
          <a:schemeClr val="accent2">
            <a:lumMod val="20000"/>
            <a:lumOff val="80000"/>
          </a:schemeClr>
        </a:solidFill>
        <a:ln>
          <a:solidFill>
            <a:schemeClr val="tx1"/>
          </a:solidFill>
        </a:ln>
        <a:effectLst/>
      </c:spPr>
    </c:plotArea>
    <c:legend>
      <c:legendPos val="r"/>
      <c:layout>
        <c:manualLayout>
          <c:xMode val="edge"/>
          <c:yMode val="edge"/>
          <c:x val="0.90709295713035876"/>
          <c:y val="0.24246497154732052"/>
          <c:w val="7.3462598425196854E-2"/>
          <c:h val="0.1635325680781293"/>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0000"/>
        <a:lumOff val="80000"/>
      </a:schemeClr>
    </a:solidFill>
    <a:ln w="9525" cap="flat" cmpd="sng" algn="ctr">
      <a:solidFill>
        <a:schemeClr val="tx1"/>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pivot!PivotTable4</c:name>
    <c:fmtId val="12"/>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prstClr val="black">
                    <a:lumMod val="65000"/>
                    <a:lumOff val="35000"/>
                  </a:prstClr>
                </a:solidFill>
                <a:latin typeface="+mn-lt"/>
                <a:ea typeface="+mn-ea"/>
                <a:cs typeface="+mn-cs"/>
              </a:defRPr>
            </a:pPr>
            <a:r>
              <a:rPr lang="en-US" sz="1200" b="1" i="0" baseline="0" dirty="0">
                <a:effectLst/>
              </a:rPr>
              <a:t>COUNT OF CUSTOMER</a:t>
            </a:r>
            <a:endParaRPr lang="en-US" sz="12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dirty="0"/>
          </a:p>
        </c:rich>
      </c:tx>
      <c:layout>
        <c:manualLayout>
          <c:xMode val="edge"/>
          <c:yMode val="edge"/>
          <c:x val="0.17347634235493989"/>
          <c:y val="5.6193624646814537E-2"/>
        </c:manualLayout>
      </c:layout>
      <c:overlay val="0"/>
      <c:spPr>
        <a:solidFill>
          <a:schemeClr val="bg1"/>
        </a:solidFill>
        <a:ln>
          <a:solidFill>
            <a:schemeClr val="tx1"/>
          </a:solid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6"/>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6"/>
          </a:solidFill>
          <a:ln w="19050">
            <a:solidFill>
              <a:schemeClr val="lt1"/>
            </a:solidFill>
          </a:ln>
          <a:effectLst/>
        </c:spPr>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s>
    <c:plotArea>
      <c:layout/>
      <c:pieChart>
        <c:varyColors val="1"/>
        <c:ser>
          <c:idx val="0"/>
          <c:order val="0"/>
          <c:tx>
            <c:strRef>
              <c:f>'warehouse pivot'!$B$28</c:f>
              <c:strCache>
                <c:ptCount val="1"/>
                <c:pt idx="0">
                  <c:v>Total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B609-47F3-8E76-D259CE4F98D9}"/>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B609-47F3-8E76-D259CE4F98D9}"/>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B609-47F3-8E76-D259CE4F98D9}"/>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B609-47F3-8E76-D259CE4F98D9}"/>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B609-47F3-8E76-D259CE4F98D9}"/>
              </c:ext>
            </c:extLst>
          </c:dPt>
          <c:dLbls>
            <c:spPr>
              <a:solidFill>
                <a:prstClr val="white"/>
              </a:solidFill>
              <a:ln>
                <a:solidFill>
                  <a:prstClr val="black"/>
                </a:solidFill>
              </a:ln>
              <a:effectLst/>
            </c:spPr>
            <c:txPr>
              <a:bodyPr rot="0" spcFirstLastPara="1" vertOverflow="clip" horzOverflow="clip" vert="horz" wrap="square" lIns="36576" tIns="18288" rIns="36576" bIns="18288"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'warehouse pivot'!$A$29:$A$34</c:f>
              <c:strCache>
                <c:ptCount val="5"/>
                <c:pt idx="0">
                  <c:v>A</c:v>
                </c:pt>
                <c:pt idx="1">
                  <c:v>B</c:v>
                </c:pt>
                <c:pt idx="2">
                  <c:v>C</c:v>
                </c:pt>
                <c:pt idx="3">
                  <c:v>D</c:v>
                </c:pt>
                <c:pt idx="4">
                  <c:v>F</c:v>
                </c:pt>
              </c:strCache>
            </c:strRef>
          </c:cat>
          <c:val>
            <c:numRef>
              <c:f>'warehouse pivot'!$B$29:$B$34</c:f>
              <c:numCache>
                <c:formatCode>General</c:formatCode>
                <c:ptCount val="5"/>
                <c:pt idx="0">
                  <c:v>1833</c:v>
                </c:pt>
                <c:pt idx="1">
                  <c:v>1833</c:v>
                </c:pt>
                <c:pt idx="2">
                  <c:v>1833</c:v>
                </c:pt>
                <c:pt idx="3">
                  <c:v>1834</c:v>
                </c:pt>
                <c:pt idx="4">
                  <c:v>3666</c:v>
                </c:pt>
              </c:numCache>
            </c:numRef>
          </c:val>
          <c:extLst>
            <c:ext xmlns:c16="http://schemas.microsoft.com/office/drawing/2014/chart" uri="{C3380CC4-5D6E-409C-BE32-E72D297353CC}">
              <c16:uniqueId val="{0000000A-B609-47F3-8E76-D259CE4F98D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pivot!PivotTable10</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SHIPMENT BASED</a:t>
            </a:r>
            <a:r>
              <a:rPr lang="en-US" b="1" baseline="0" dirty="0"/>
              <a:t> ON REVENUE</a:t>
            </a:r>
            <a:endParaRPr lang="en-US" b="1" dirty="0"/>
          </a:p>
        </c:rich>
      </c:tx>
      <c:layout>
        <c:manualLayout>
          <c:xMode val="edge"/>
          <c:yMode val="edge"/>
          <c:x val="1.620859374260614E-2"/>
          <c:y val="4.3285290756992847E-2"/>
        </c:manualLayout>
      </c:layout>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1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pivotFmt>
      <c:pivotFmt>
        <c:idx val="2"/>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1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pivotFmt>
      <c:pivotFmt>
        <c:idx val="4"/>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1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pivotFmt>
    </c:pivotFmts>
    <c:plotArea>
      <c:layout/>
      <c:barChart>
        <c:barDir val="col"/>
        <c:grouping val="clustered"/>
        <c:varyColors val="0"/>
        <c:ser>
          <c:idx val="0"/>
          <c:order val="0"/>
          <c:tx>
            <c:strRef>
              <c:f>'shipping pivot'!$B$1</c:f>
              <c:strCache>
                <c:ptCount val="1"/>
                <c:pt idx="0">
                  <c:v>Total</c:v>
                </c:pt>
              </c:strCache>
            </c:strRef>
          </c:tx>
          <c:spPr>
            <a:solidFill>
              <a:srgbClr val="92D050"/>
            </a:solidFill>
            <a:ln>
              <a:solidFill>
                <a:schemeClr val="tx1"/>
              </a:solidFill>
            </a:ln>
            <a:effectLst/>
          </c:spPr>
          <c:invertIfNegative val="0"/>
          <c:dPt>
            <c:idx val="2"/>
            <c:invertIfNegative val="0"/>
            <c:bubble3D val="0"/>
            <c:spPr>
              <a:solidFill>
                <a:srgbClr val="92D050"/>
              </a:solidFill>
              <a:ln>
                <a:solidFill>
                  <a:schemeClr val="tx1"/>
                </a:solidFill>
              </a:ln>
              <a:effectLst/>
            </c:spPr>
            <c:extLst>
              <c:ext xmlns:c16="http://schemas.microsoft.com/office/drawing/2014/chart" uri="{C3380CC4-5D6E-409C-BE32-E72D297353CC}">
                <c16:uniqueId val="{00000001-054C-4BDA-B4C3-837077A2BF71}"/>
              </c:ext>
            </c:extLst>
          </c:dPt>
          <c:dLbls>
            <c:numFmt formatCode="General" sourceLinked="0"/>
            <c:spPr>
              <a:solidFill>
                <a:sysClr val="window" lastClr="FFFFFF"/>
              </a:solidFill>
              <a:ln>
                <a:solidFill>
                  <a:prstClr val="black"/>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'shipping pivot'!$A$2:$A$5</c:f>
              <c:strCache>
                <c:ptCount val="3"/>
                <c:pt idx="0">
                  <c:v>Flight</c:v>
                </c:pt>
                <c:pt idx="1">
                  <c:v>Road</c:v>
                </c:pt>
                <c:pt idx="2">
                  <c:v>Ship</c:v>
                </c:pt>
              </c:strCache>
            </c:strRef>
          </c:cat>
          <c:val>
            <c:numRef>
              <c:f>'shipping pivot'!$B$2:$B$5</c:f>
              <c:numCache>
                <c:formatCode>General</c:formatCode>
                <c:ptCount val="3"/>
                <c:pt idx="0">
                  <c:v>371938</c:v>
                </c:pt>
                <c:pt idx="1">
                  <c:v>370437</c:v>
                </c:pt>
                <c:pt idx="2">
                  <c:v>1569580</c:v>
                </c:pt>
              </c:numCache>
            </c:numRef>
          </c:val>
          <c:extLst>
            <c:ext xmlns:c16="http://schemas.microsoft.com/office/drawing/2014/chart" uri="{C3380CC4-5D6E-409C-BE32-E72D297353CC}">
              <c16:uniqueId val="{00000002-054C-4BDA-B4C3-837077A2BF71}"/>
            </c:ext>
          </c:extLst>
        </c:ser>
        <c:dLbls>
          <c:showLegendKey val="0"/>
          <c:showVal val="1"/>
          <c:showCatName val="0"/>
          <c:showSerName val="0"/>
          <c:showPercent val="0"/>
          <c:showBubbleSize val="0"/>
        </c:dLbls>
        <c:gapWidth val="219"/>
        <c:overlap val="-27"/>
        <c:axId val="464335856"/>
        <c:axId val="464337824"/>
      </c:barChart>
      <c:catAx>
        <c:axId val="464335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64337824"/>
        <c:crosses val="autoZero"/>
        <c:auto val="1"/>
        <c:lblAlgn val="ctr"/>
        <c:lblOffset val="100"/>
        <c:noMultiLvlLbl val="0"/>
      </c:catAx>
      <c:valAx>
        <c:axId val="464337824"/>
        <c:scaling>
          <c:orientation val="minMax"/>
        </c:scaling>
        <c:delete val="1"/>
        <c:axPos val="l"/>
        <c:numFmt formatCode="General" sourceLinked="1"/>
        <c:majorTickMark val="out"/>
        <c:minorTickMark val="none"/>
        <c:tickLblPos val="nextTo"/>
        <c:crossAx val="464335856"/>
        <c:crosses val="autoZero"/>
        <c:crossBetween val="between"/>
      </c:valAx>
      <c:spPr>
        <a:solidFill>
          <a:schemeClr val="accent6">
            <a:lumMod val="20000"/>
            <a:lumOff val="80000"/>
          </a:schemeClr>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pivot!PivotTable8</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SHIPMENT</a:t>
            </a:r>
            <a:r>
              <a:rPr lang="en-US" b="1" baseline="0"/>
              <a:t> BASED ON NO.</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5400">
            <a:solidFill>
              <a:schemeClr val="lt1"/>
            </a:solidFill>
          </a:ln>
          <a:effectLst/>
          <a:sp3d contourW="25400">
            <a:contourClr>
              <a:schemeClr val="lt1"/>
            </a:contourClr>
          </a:sp3d>
        </c:spPr>
        <c:marker>
          <c:symbol val="none"/>
        </c:marker>
        <c:dLbl>
          <c:idx val="0"/>
          <c:spPr>
            <a:solidFill>
              <a:schemeClr val="bg1">
                <a:lumMod val="85000"/>
              </a:schemeClr>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6"/>
          </a:solidFill>
          <a:ln w="25400">
            <a:solidFill>
              <a:schemeClr val="lt1"/>
            </a:solidFill>
          </a:ln>
          <a:effectLst/>
          <a:sp3d contourW="25400">
            <a:contourClr>
              <a:schemeClr val="lt1"/>
            </a:contourClr>
          </a:sp3d>
        </c:spPr>
        <c:marker>
          <c:symbol val="none"/>
        </c:marker>
        <c:dLbl>
          <c:idx val="0"/>
          <c:spPr>
            <a:solidFill>
              <a:schemeClr val="bg1">
                <a:lumMod val="85000"/>
              </a:schemeClr>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2"/>
        <c:spPr>
          <a:solidFill>
            <a:schemeClr val="accent6"/>
          </a:solidFill>
          <a:ln w="25400">
            <a:solidFill>
              <a:schemeClr val="lt1"/>
            </a:solidFill>
          </a:ln>
          <a:effectLst/>
          <a:sp3d contourW="25400">
            <a:contourClr>
              <a:schemeClr val="lt1"/>
            </a:contourClr>
          </a:sp3d>
        </c:spPr>
      </c:pivotFmt>
      <c:pivotFmt>
        <c:idx val="3"/>
        <c:spPr>
          <a:solidFill>
            <a:schemeClr val="accent6"/>
          </a:solidFill>
          <a:ln w="25400">
            <a:solidFill>
              <a:schemeClr val="lt1"/>
            </a:solidFill>
          </a:ln>
          <a:effectLst/>
          <a:sp3d contourW="25400">
            <a:contourClr>
              <a:schemeClr val="lt1"/>
            </a:contourClr>
          </a:sp3d>
        </c:spPr>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6"/>
          </a:solidFill>
          <a:ln w="25400">
            <a:solidFill>
              <a:schemeClr val="lt1"/>
            </a:solidFill>
          </a:ln>
          <a:effectLst/>
          <a:sp3d contourW="25400">
            <a:contourClr>
              <a:schemeClr val="lt1"/>
            </a:contourClr>
          </a:sp3d>
        </c:spPr>
        <c:marker>
          <c:symbol val="none"/>
        </c:marker>
        <c:dLbl>
          <c:idx val="0"/>
          <c:spPr>
            <a:solidFill>
              <a:schemeClr val="bg1">
                <a:lumMod val="85000"/>
              </a:schemeClr>
            </a:solidFill>
            <a:ln>
              <a:solidFill>
                <a:schemeClr val="tx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6"/>
        <c:spPr>
          <a:solidFill>
            <a:schemeClr val="accent6"/>
          </a:solidFill>
          <a:ln w="25400">
            <a:solidFill>
              <a:schemeClr val="lt1"/>
            </a:solidFill>
          </a:ln>
          <a:effectLst/>
          <a:sp3d contourW="25400">
            <a:contourClr>
              <a:schemeClr val="lt1"/>
            </a:contourClr>
          </a:sp3d>
        </c:spPr>
      </c:pivotFmt>
      <c:pivotFmt>
        <c:idx val="7"/>
        <c:spPr>
          <a:solidFill>
            <a:schemeClr val="accent6"/>
          </a:solidFill>
          <a:ln w="25400">
            <a:solidFill>
              <a:schemeClr val="lt1"/>
            </a:solidFill>
          </a:ln>
          <a:effectLst/>
          <a:sp3d contourW="25400">
            <a:contourClr>
              <a:schemeClr val="lt1"/>
            </a:contourClr>
          </a:sp3d>
        </c:spPr>
      </c:pivotFmt>
      <c:pivotFmt>
        <c:idx val="8"/>
        <c:spPr>
          <a:solidFill>
            <a:schemeClr val="accent6"/>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'shipping pivot'!$B$19</c:f>
              <c:strCache>
                <c:ptCount val="1"/>
                <c:pt idx="0">
                  <c:v>Total</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B75F-4BDB-9DD4-51744DC53707}"/>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B75F-4BDB-9DD4-51744DC5370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B75F-4BDB-9DD4-51744DC53707}"/>
              </c:ext>
            </c:extLst>
          </c:dPt>
          <c:dLbls>
            <c:spPr>
              <a:solidFill>
                <a:schemeClr val="bg1">
                  <a:lumMod val="85000"/>
                </a:schemeClr>
              </a:solidFill>
              <a:ln>
                <a:solidFill>
                  <a:schemeClr val="tx1"/>
                </a:solid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'shipping pivot'!$A$20:$A$23</c:f>
              <c:strCache>
                <c:ptCount val="3"/>
                <c:pt idx="0">
                  <c:v>Flight</c:v>
                </c:pt>
                <c:pt idx="1">
                  <c:v>Road</c:v>
                </c:pt>
                <c:pt idx="2">
                  <c:v>Ship</c:v>
                </c:pt>
              </c:strCache>
            </c:strRef>
          </c:cat>
          <c:val>
            <c:numRef>
              <c:f>'shipping pivot'!$B$20:$B$23</c:f>
              <c:numCache>
                <c:formatCode>General</c:formatCode>
                <c:ptCount val="3"/>
                <c:pt idx="0">
                  <c:v>1777</c:v>
                </c:pt>
                <c:pt idx="1">
                  <c:v>1760</c:v>
                </c:pt>
                <c:pt idx="2">
                  <c:v>7462</c:v>
                </c:pt>
              </c:numCache>
            </c:numRef>
          </c:val>
          <c:extLst>
            <c:ext xmlns:c16="http://schemas.microsoft.com/office/drawing/2014/chart" uri="{C3380CC4-5D6E-409C-BE32-E72D297353CC}">
              <c16:uniqueId val="{00000006-B75F-4BDB-9DD4-51744DC53707}"/>
            </c:ext>
          </c:extLst>
        </c:ser>
        <c:dLbls>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60000"/>
        <a:lumOff val="4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pivot!PivotTable2</c:name>
    <c:fmtId val="3"/>
  </c:pivotSource>
  <c:chart>
    <c:title>
      <c:tx>
        <c:rich>
          <a:bodyPr rot="0" spcFirstLastPara="1" vertOverflow="ellipsis" vert="horz" wrap="square" anchor="ctr" anchorCtr="1"/>
          <a:lstStyle/>
          <a:p>
            <a:pPr>
              <a:defRPr sz="1400" b="1" i="0" u="none" strike="noStrike" kern="1200" spc="0" baseline="0">
                <a:solidFill>
                  <a:schemeClr val="dk1"/>
                </a:solidFill>
                <a:latin typeface="+mn-lt"/>
                <a:ea typeface="+mn-ea"/>
                <a:cs typeface="+mn-cs"/>
              </a:defRPr>
            </a:pPr>
            <a:r>
              <a:rPr lang="en-US" b="1">
                <a:solidFill>
                  <a:schemeClr val="dk1"/>
                </a:solidFill>
                <a:latin typeface="+mn-lt"/>
                <a:ea typeface="+mn-ea"/>
                <a:cs typeface="+mn-cs"/>
              </a:rPr>
              <a:t>CALLS</a:t>
            </a:r>
            <a:r>
              <a:rPr lang="en-US" b="1" baseline="0">
                <a:solidFill>
                  <a:schemeClr val="dk1"/>
                </a:solidFill>
                <a:latin typeface="+mn-lt"/>
                <a:ea typeface="+mn-ea"/>
                <a:cs typeface="+mn-cs"/>
              </a:rPr>
              <a:t> MADE FOR ENQUIRY IN WAREHOUSE BLOCK</a:t>
            </a:r>
            <a:endParaRPr lang="en-US" b="1"/>
          </a:p>
        </c:rich>
      </c:tx>
      <c:overlay val="0"/>
      <c:spPr>
        <a:solidFill>
          <a:schemeClr val="lt1"/>
        </a:solidFill>
        <a:ln w="12700" cap="flat" cmpd="sng" algn="ctr">
          <a:solidFill>
            <a:schemeClr val="dk1"/>
          </a:solidFill>
          <a:prstDash val="solid"/>
          <a:miter lim="800000"/>
        </a:ln>
        <a:effectLst/>
      </c:spPr>
      <c:txPr>
        <a:bodyPr rot="0" spcFirstLastPara="1" vertOverflow="ellipsis" vert="horz" wrap="square" anchor="ctr" anchorCtr="1"/>
        <a:lstStyle/>
        <a:p>
          <a:pPr>
            <a:defRPr sz="1400" b="1"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'warehouse pivot'!$B$10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66-4866-BD44-EECD906C874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66-4866-BD44-EECD906C874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66-4866-BD44-EECD906C874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66-4866-BD44-EECD906C874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C66-4866-BD44-EECD906C8748}"/>
              </c:ext>
            </c:extLst>
          </c:dPt>
          <c:dLbls>
            <c:spPr>
              <a:solidFill>
                <a:schemeClr val="lt1"/>
              </a:solidFill>
              <a:ln w="12700" cap="flat" cmpd="sng" algn="ctr">
                <a:solidFill>
                  <a:schemeClr val="dk1"/>
                </a:solidFill>
                <a:prstDash val="solid"/>
                <a:miter lim="800000"/>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'warehouse pivot'!$A$11:$A$16</c:f>
              <c:strCache>
                <c:ptCount val="5"/>
                <c:pt idx="0">
                  <c:v>A</c:v>
                </c:pt>
                <c:pt idx="1">
                  <c:v>B</c:v>
                </c:pt>
                <c:pt idx="2">
                  <c:v>C</c:v>
                </c:pt>
                <c:pt idx="3">
                  <c:v>D</c:v>
                </c:pt>
                <c:pt idx="4">
                  <c:v>F</c:v>
                </c:pt>
              </c:strCache>
            </c:strRef>
          </c:cat>
          <c:val>
            <c:numRef>
              <c:f>'warehouse pivot'!$B$11:$B$16</c:f>
              <c:numCache>
                <c:formatCode>General</c:formatCode>
                <c:ptCount val="5"/>
                <c:pt idx="0">
                  <c:v>7402</c:v>
                </c:pt>
                <c:pt idx="1">
                  <c:v>7369</c:v>
                </c:pt>
                <c:pt idx="2">
                  <c:v>7451</c:v>
                </c:pt>
                <c:pt idx="3">
                  <c:v>7434</c:v>
                </c:pt>
                <c:pt idx="4">
                  <c:v>14939</c:v>
                </c:pt>
              </c:numCache>
            </c:numRef>
          </c:val>
          <c:extLst>
            <c:ext xmlns:c16="http://schemas.microsoft.com/office/drawing/2014/chart" uri="{C3380CC4-5D6E-409C-BE32-E72D297353CC}">
              <c16:uniqueId val="{0000000A-EC66-4866-BD44-EECD906C8748}"/>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project.xlsx]shipping pivot!PivotTable9</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CALLS BASED</a:t>
            </a:r>
            <a:r>
              <a:rPr lang="en-US" b="1" baseline="0"/>
              <a:t> ON SHIPPING </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'shipping pivot'!$B$10</c:f>
              <c:strCache>
                <c:ptCount val="1"/>
                <c:pt idx="0">
                  <c:v>Total</c:v>
                </c:pt>
              </c:strCache>
            </c:strRef>
          </c:tx>
          <c:spPr>
            <a:solidFill>
              <a:schemeClr val="accent2">
                <a:lumMod val="75000"/>
              </a:schemeClr>
            </a:solidFill>
            <a:ln>
              <a:noFill/>
            </a:ln>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pivot'!$A$11:$A$14</c:f>
              <c:strCache>
                <c:ptCount val="3"/>
                <c:pt idx="0">
                  <c:v>Flight</c:v>
                </c:pt>
                <c:pt idx="1">
                  <c:v>Road</c:v>
                </c:pt>
                <c:pt idx="2">
                  <c:v>Ship</c:v>
                </c:pt>
              </c:strCache>
            </c:strRef>
          </c:cat>
          <c:val>
            <c:numRef>
              <c:f>'shipping pivot'!$B$11:$B$14</c:f>
              <c:numCache>
                <c:formatCode>General</c:formatCode>
                <c:ptCount val="3"/>
                <c:pt idx="0">
                  <c:v>7293</c:v>
                </c:pt>
                <c:pt idx="1">
                  <c:v>7151</c:v>
                </c:pt>
                <c:pt idx="2">
                  <c:v>30151</c:v>
                </c:pt>
              </c:numCache>
            </c:numRef>
          </c:val>
          <c:extLst>
            <c:ext xmlns:c16="http://schemas.microsoft.com/office/drawing/2014/chart" uri="{C3380CC4-5D6E-409C-BE32-E72D297353CC}">
              <c16:uniqueId val="{00000000-3584-4F9C-8FB7-6EB8ECCE6087}"/>
            </c:ext>
          </c:extLst>
        </c:ser>
        <c:dLbls>
          <c:showLegendKey val="0"/>
          <c:showVal val="1"/>
          <c:showCatName val="0"/>
          <c:showSerName val="0"/>
          <c:showPercent val="0"/>
          <c:showBubbleSize val="0"/>
        </c:dLbls>
        <c:gapWidth val="182"/>
        <c:axId val="479595984"/>
        <c:axId val="479594016"/>
      </c:barChart>
      <c:catAx>
        <c:axId val="479595984"/>
        <c:scaling>
          <c:orientation val="minMax"/>
        </c:scaling>
        <c:delete val="0"/>
        <c:axPos val="l"/>
        <c:numFmt formatCode="General" sourceLinked="1"/>
        <c:majorTickMark val="out"/>
        <c:minorTickMark val="none"/>
        <c:tickLblPos val="nextTo"/>
        <c:spPr>
          <a:solidFill>
            <a:schemeClr val="bg1"/>
          </a:solid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79594016"/>
        <c:crosses val="autoZero"/>
        <c:auto val="1"/>
        <c:lblAlgn val="ctr"/>
        <c:lblOffset val="100"/>
        <c:noMultiLvlLbl val="0"/>
      </c:catAx>
      <c:valAx>
        <c:axId val="479594016"/>
        <c:scaling>
          <c:orientation val="minMax"/>
        </c:scaling>
        <c:delete val="1"/>
        <c:axPos val="b"/>
        <c:numFmt formatCode="General" sourceLinked="1"/>
        <c:majorTickMark val="out"/>
        <c:minorTickMark val="none"/>
        <c:tickLblPos val="nextTo"/>
        <c:crossAx val="479595984"/>
        <c:crosses val="autoZero"/>
        <c:crossBetween val="between"/>
      </c:valAx>
      <c:spPr>
        <a:solidFill>
          <a:srgbClr val="FFFF00"/>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20000"/>
        <a:lumOff val="80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pivot!PivotTable6</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COUNT OF CUSTOMER RATING</a:t>
            </a:r>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'warehouse pivot'!$B$48</c:f>
              <c:strCache>
                <c:ptCount val="1"/>
                <c:pt idx="0">
                  <c:v>Total</c:v>
                </c:pt>
              </c:strCache>
            </c:strRef>
          </c:tx>
          <c:spPr>
            <a:solidFill>
              <a:srgbClr val="FF0000"/>
            </a:solidFill>
            <a:ln>
              <a:solidFill>
                <a:schemeClr val="tx1"/>
              </a:solidFill>
            </a:ln>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'warehouse pivot'!$A$49:$A$54</c:f>
              <c:strCache>
                <c:ptCount val="5"/>
                <c:pt idx="0">
                  <c:v>1</c:v>
                </c:pt>
                <c:pt idx="1">
                  <c:v>2</c:v>
                </c:pt>
                <c:pt idx="2">
                  <c:v>3</c:v>
                </c:pt>
                <c:pt idx="3">
                  <c:v>4</c:v>
                </c:pt>
                <c:pt idx="4">
                  <c:v>5</c:v>
                </c:pt>
              </c:strCache>
            </c:strRef>
          </c:cat>
          <c:val>
            <c:numRef>
              <c:f>'warehouse pivot'!$B$49:$B$54</c:f>
              <c:numCache>
                <c:formatCode>General</c:formatCode>
                <c:ptCount val="5"/>
                <c:pt idx="0">
                  <c:v>2235</c:v>
                </c:pt>
                <c:pt idx="1">
                  <c:v>2165</c:v>
                </c:pt>
                <c:pt idx="2">
                  <c:v>2239</c:v>
                </c:pt>
                <c:pt idx="3">
                  <c:v>2189</c:v>
                </c:pt>
                <c:pt idx="4">
                  <c:v>2171</c:v>
                </c:pt>
              </c:numCache>
            </c:numRef>
          </c:val>
          <c:extLst>
            <c:ext xmlns:c16="http://schemas.microsoft.com/office/drawing/2014/chart" uri="{C3380CC4-5D6E-409C-BE32-E72D297353CC}">
              <c16:uniqueId val="{00000000-5E51-4707-AA14-71BD4E149A2D}"/>
            </c:ext>
          </c:extLst>
        </c:ser>
        <c:dLbls>
          <c:showLegendKey val="0"/>
          <c:showVal val="1"/>
          <c:showCatName val="0"/>
          <c:showSerName val="0"/>
          <c:showPercent val="0"/>
          <c:showBubbleSize val="0"/>
        </c:dLbls>
        <c:gapWidth val="182"/>
        <c:axId val="355660928"/>
        <c:axId val="355661912"/>
      </c:barChart>
      <c:catAx>
        <c:axId val="355660928"/>
        <c:scaling>
          <c:orientation val="minMax"/>
        </c:scaling>
        <c:delete val="0"/>
        <c:axPos val="l"/>
        <c:numFmt formatCode="General" sourceLinked="1"/>
        <c:majorTickMark val="out"/>
        <c:minorTickMark val="none"/>
        <c:tickLblPos val="nextTo"/>
        <c:spPr>
          <a:solidFill>
            <a:schemeClr val="accent4">
              <a:lumMod val="20000"/>
              <a:lumOff val="80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55661912"/>
        <c:crosses val="autoZero"/>
        <c:auto val="1"/>
        <c:lblAlgn val="ctr"/>
        <c:lblOffset val="100"/>
        <c:noMultiLvlLbl val="0"/>
      </c:catAx>
      <c:valAx>
        <c:axId val="355661912"/>
        <c:scaling>
          <c:orientation val="minMax"/>
        </c:scaling>
        <c:delete val="1"/>
        <c:axPos val="b"/>
        <c:numFmt formatCode="General" sourceLinked="1"/>
        <c:majorTickMark val="out"/>
        <c:minorTickMark val="none"/>
        <c:tickLblPos val="nextTo"/>
        <c:crossAx val="355660928"/>
        <c:crosses val="autoZero"/>
        <c:crossBetween val="between"/>
      </c:valAx>
      <c:spPr>
        <a:solidFill>
          <a:schemeClr val="accent2">
            <a:lumMod val="20000"/>
            <a:lumOff val="80000"/>
          </a:schemeClr>
        </a:solid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pivot!PivotTable7</c:name>
    <c:fmtId val="1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CALL</a:t>
            </a:r>
            <a:r>
              <a:rPr lang="en-US" b="1" baseline="0"/>
              <a:t> RATING BY WAREHOUSE BLOCK</a:t>
            </a:r>
            <a:endParaRPr lang="en-US" b="1"/>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'warehouse pivot'!$B$60:$B$61</c:f>
              <c:strCache>
                <c:ptCount val="1"/>
                <c:pt idx="0">
                  <c:v>1</c:v>
                </c:pt>
              </c:strCache>
            </c:strRef>
          </c:tx>
          <c:spPr>
            <a:solidFill>
              <a:schemeClr val="accent1"/>
            </a:solidFill>
            <a:ln>
              <a:noFill/>
            </a:ln>
            <a:effectLst/>
          </c:spPr>
          <c:invertIfNegative val="0"/>
          <c:dLbls>
            <c:delete val="1"/>
          </c:dLbls>
          <c:cat>
            <c:strRef>
              <c:f>'warehouse pivot'!$A$62:$A$67</c:f>
              <c:strCache>
                <c:ptCount val="5"/>
                <c:pt idx="0">
                  <c:v>A</c:v>
                </c:pt>
                <c:pt idx="1">
                  <c:v>B</c:v>
                </c:pt>
                <c:pt idx="2">
                  <c:v>C</c:v>
                </c:pt>
                <c:pt idx="3">
                  <c:v>D</c:v>
                </c:pt>
                <c:pt idx="4">
                  <c:v>F</c:v>
                </c:pt>
              </c:strCache>
            </c:strRef>
          </c:cat>
          <c:val>
            <c:numRef>
              <c:f>'warehouse pivot'!$B$62:$B$67</c:f>
              <c:numCache>
                <c:formatCode>General</c:formatCode>
                <c:ptCount val="5"/>
                <c:pt idx="0">
                  <c:v>394</c:v>
                </c:pt>
                <c:pt idx="1">
                  <c:v>371</c:v>
                </c:pt>
                <c:pt idx="2">
                  <c:v>364</c:v>
                </c:pt>
                <c:pt idx="3">
                  <c:v>364</c:v>
                </c:pt>
                <c:pt idx="4">
                  <c:v>742</c:v>
                </c:pt>
              </c:numCache>
            </c:numRef>
          </c:val>
          <c:extLst>
            <c:ext xmlns:c16="http://schemas.microsoft.com/office/drawing/2014/chart" uri="{C3380CC4-5D6E-409C-BE32-E72D297353CC}">
              <c16:uniqueId val="{00000000-D8FD-4291-B8A4-200E035FC4F1}"/>
            </c:ext>
          </c:extLst>
        </c:ser>
        <c:ser>
          <c:idx val="1"/>
          <c:order val="1"/>
          <c:tx>
            <c:strRef>
              <c:f>'warehouse pivot'!$C$60:$C$61</c:f>
              <c:strCache>
                <c:ptCount val="1"/>
                <c:pt idx="0">
                  <c:v>2</c:v>
                </c:pt>
              </c:strCache>
            </c:strRef>
          </c:tx>
          <c:spPr>
            <a:solidFill>
              <a:srgbClr val="0070C0"/>
            </a:solidFill>
            <a:ln>
              <a:noFill/>
            </a:ln>
            <a:effectLst/>
          </c:spPr>
          <c:invertIfNegative val="0"/>
          <c:dLbls>
            <c:delete val="1"/>
          </c:dLbls>
          <c:cat>
            <c:strRef>
              <c:f>'warehouse pivot'!$A$62:$A$67</c:f>
              <c:strCache>
                <c:ptCount val="5"/>
                <c:pt idx="0">
                  <c:v>A</c:v>
                </c:pt>
                <c:pt idx="1">
                  <c:v>B</c:v>
                </c:pt>
                <c:pt idx="2">
                  <c:v>C</c:v>
                </c:pt>
                <c:pt idx="3">
                  <c:v>D</c:v>
                </c:pt>
                <c:pt idx="4">
                  <c:v>F</c:v>
                </c:pt>
              </c:strCache>
            </c:strRef>
          </c:cat>
          <c:val>
            <c:numRef>
              <c:f>'warehouse pivot'!$C$62:$C$67</c:f>
              <c:numCache>
                <c:formatCode>General</c:formatCode>
                <c:ptCount val="5"/>
                <c:pt idx="0">
                  <c:v>376</c:v>
                </c:pt>
                <c:pt idx="1">
                  <c:v>376</c:v>
                </c:pt>
                <c:pt idx="2">
                  <c:v>362</c:v>
                </c:pt>
                <c:pt idx="3">
                  <c:v>340</c:v>
                </c:pt>
                <c:pt idx="4">
                  <c:v>711</c:v>
                </c:pt>
              </c:numCache>
            </c:numRef>
          </c:val>
          <c:extLst>
            <c:ext xmlns:c16="http://schemas.microsoft.com/office/drawing/2014/chart" uri="{C3380CC4-5D6E-409C-BE32-E72D297353CC}">
              <c16:uniqueId val="{00000001-D8FD-4291-B8A4-200E035FC4F1}"/>
            </c:ext>
          </c:extLst>
        </c:ser>
        <c:ser>
          <c:idx val="2"/>
          <c:order val="2"/>
          <c:tx>
            <c:strRef>
              <c:f>'warehouse pivot'!$D$60:$D$61</c:f>
              <c:strCache>
                <c:ptCount val="1"/>
                <c:pt idx="0">
                  <c:v>3</c:v>
                </c:pt>
              </c:strCache>
            </c:strRef>
          </c:tx>
          <c:spPr>
            <a:solidFill>
              <a:srgbClr val="FFC000"/>
            </a:solidFill>
            <a:ln>
              <a:noFill/>
            </a:ln>
            <a:effectLst/>
          </c:spPr>
          <c:invertIfNegative val="0"/>
          <c:dLbls>
            <c:delete val="1"/>
          </c:dLbls>
          <c:cat>
            <c:strRef>
              <c:f>'warehouse pivot'!$A$62:$A$67</c:f>
              <c:strCache>
                <c:ptCount val="5"/>
                <c:pt idx="0">
                  <c:v>A</c:v>
                </c:pt>
                <c:pt idx="1">
                  <c:v>B</c:v>
                </c:pt>
                <c:pt idx="2">
                  <c:v>C</c:v>
                </c:pt>
                <c:pt idx="3">
                  <c:v>D</c:v>
                </c:pt>
                <c:pt idx="4">
                  <c:v>F</c:v>
                </c:pt>
              </c:strCache>
            </c:strRef>
          </c:cat>
          <c:val>
            <c:numRef>
              <c:f>'warehouse pivot'!$D$62:$D$67</c:f>
              <c:numCache>
                <c:formatCode>General</c:formatCode>
                <c:ptCount val="5"/>
                <c:pt idx="0">
                  <c:v>345</c:v>
                </c:pt>
                <c:pt idx="1">
                  <c:v>371</c:v>
                </c:pt>
                <c:pt idx="2">
                  <c:v>383</c:v>
                </c:pt>
                <c:pt idx="3">
                  <c:v>390</c:v>
                </c:pt>
                <c:pt idx="4">
                  <c:v>750</c:v>
                </c:pt>
              </c:numCache>
            </c:numRef>
          </c:val>
          <c:extLst>
            <c:ext xmlns:c16="http://schemas.microsoft.com/office/drawing/2014/chart" uri="{C3380CC4-5D6E-409C-BE32-E72D297353CC}">
              <c16:uniqueId val="{00000002-D8FD-4291-B8A4-200E035FC4F1}"/>
            </c:ext>
          </c:extLst>
        </c:ser>
        <c:ser>
          <c:idx val="3"/>
          <c:order val="3"/>
          <c:tx>
            <c:strRef>
              <c:f>'warehouse pivot'!$E$60:$E$61</c:f>
              <c:strCache>
                <c:ptCount val="1"/>
                <c:pt idx="0">
                  <c:v>4</c:v>
                </c:pt>
              </c:strCache>
            </c:strRef>
          </c:tx>
          <c:spPr>
            <a:solidFill>
              <a:schemeClr val="accent4"/>
            </a:solidFill>
            <a:ln>
              <a:noFill/>
            </a:ln>
            <a:effectLst/>
          </c:spPr>
          <c:invertIfNegative val="0"/>
          <c:dLbls>
            <c:delete val="1"/>
          </c:dLbls>
          <c:cat>
            <c:strRef>
              <c:f>'warehouse pivot'!$A$62:$A$67</c:f>
              <c:strCache>
                <c:ptCount val="5"/>
                <c:pt idx="0">
                  <c:v>A</c:v>
                </c:pt>
                <c:pt idx="1">
                  <c:v>B</c:v>
                </c:pt>
                <c:pt idx="2">
                  <c:v>C</c:v>
                </c:pt>
                <c:pt idx="3">
                  <c:v>D</c:v>
                </c:pt>
                <c:pt idx="4">
                  <c:v>F</c:v>
                </c:pt>
              </c:strCache>
            </c:strRef>
          </c:cat>
          <c:val>
            <c:numRef>
              <c:f>'warehouse pivot'!$E$62:$E$67</c:f>
              <c:numCache>
                <c:formatCode>General</c:formatCode>
                <c:ptCount val="5"/>
                <c:pt idx="0">
                  <c:v>350</c:v>
                </c:pt>
                <c:pt idx="1">
                  <c:v>348</c:v>
                </c:pt>
                <c:pt idx="2">
                  <c:v>369</c:v>
                </c:pt>
                <c:pt idx="3">
                  <c:v>379</c:v>
                </c:pt>
                <c:pt idx="4">
                  <c:v>743</c:v>
                </c:pt>
              </c:numCache>
            </c:numRef>
          </c:val>
          <c:extLst>
            <c:ext xmlns:c16="http://schemas.microsoft.com/office/drawing/2014/chart" uri="{C3380CC4-5D6E-409C-BE32-E72D297353CC}">
              <c16:uniqueId val="{00000003-D8FD-4291-B8A4-200E035FC4F1}"/>
            </c:ext>
          </c:extLst>
        </c:ser>
        <c:ser>
          <c:idx val="4"/>
          <c:order val="4"/>
          <c:tx>
            <c:strRef>
              <c:f>'warehouse pivot'!$F$60:$F$61</c:f>
              <c:strCache>
                <c:ptCount val="1"/>
                <c:pt idx="0">
                  <c:v>5</c:v>
                </c:pt>
              </c:strCache>
            </c:strRef>
          </c:tx>
          <c:spPr>
            <a:solidFill>
              <a:schemeClr val="accent5"/>
            </a:solidFill>
            <a:ln>
              <a:noFill/>
            </a:ln>
            <a:effectLst/>
          </c:spPr>
          <c:invertIfNegative val="0"/>
          <c:dLbls>
            <c:delete val="1"/>
          </c:dLbls>
          <c:cat>
            <c:strRef>
              <c:f>'warehouse pivot'!$A$62:$A$67</c:f>
              <c:strCache>
                <c:ptCount val="5"/>
                <c:pt idx="0">
                  <c:v>A</c:v>
                </c:pt>
                <c:pt idx="1">
                  <c:v>B</c:v>
                </c:pt>
                <c:pt idx="2">
                  <c:v>C</c:v>
                </c:pt>
                <c:pt idx="3">
                  <c:v>D</c:v>
                </c:pt>
                <c:pt idx="4">
                  <c:v>F</c:v>
                </c:pt>
              </c:strCache>
            </c:strRef>
          </c:cat>
          <c:val>
            <c:numRef>
              <c:f>'warehouse pivot'!$F$62:$F$67</c:f>
              <c:numCache>
                <c:formatCode>General</c:formatCode>
                <c:ptCount val="5"/>
                <c:pt idx="0">
                  <c:v>368</c:v>
                </c:pt>
                <c:pt idx="1">
                  <c:v>367</c:v>
                </c:pt>
                <c:pt idx="2">
                  <c:v>355</c:v>
                </c:pt>
                <c:pt idx="3">
                  <c:v>361</c:v>
                </c:pt>
                <c:pt idx="4">
                  <c:v>720</c:v>
                </c:pt>
              </c:numCache>
            </c:numRef>
          </c:val>
          <c:extLst>
            <c:ext xmlns:c16="http://schemas.microsoft.com/office/drawing/2014/chart" uri="{C3380CC4-5D6E-409C-BE32-E72D297353CC}">
              <c16:uniqueId val="{00000004-D8FD-4291-B8A4-200E035FC4F1}"/>
            </c:ext>
          </c:extLst>
        </c:ser>
        <c:dLbls>
          <c:showLegendKey val="0"/>
          <c:showVal val="1"/>
          <c:showCatName val="0"/>
          <c:showSerName val="0"/>
          <c:showPercent val="0"/>
          <c:showBubbleSize val="0"/>
        </c:dLbls>
        <c:gapWidth val="219"/>
        <c:overlap val="-27"/>
        <c:axId val="539251584"/>
        <c:axId val="539258800"/>
      </c:barChart>
      <c:catAx>
        <c:axId val="539251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39258800"/>
        <c:crosses val="autoZero"/>
        <c:auto val="1"/>
        <c:lblAlgn val="ctr"/>
        <c:lblOffset val="100"/>
        <c:noMultiLvlLbl val="0"/>
      </c:catAx>
      <c:valAx>
        <c:axId val="539258800"/>
        <c:scaling>
          <c:orientation val="minMax"/>
        </c:scaling>
        <c:delete val="1"/>
        <c:axPos val="l"/>
        <c:numFmt formatCode="General" sourceLinked="1"/>
        <c:majorTickMark val="none"/>
        <c:minorTickMark val="none"/>
        <c:tickLblPos val="nextTo"/>
        <c:crossAx val="539251584"/>
        <c:crosses val="autoZero"/>
        <c:crossBetween val="between"/>
      </c:valAx>
      <c:spPr>
        <a:solidFill>
          <a:schemeClr val="accent4">
            <a:lumMod val="20000"/>
            <a:lumOff val="80000"/>
          </a:schemeClr>
        </a:solidFill>
        <a:ln>
          <a:solidFill>
            <a:schemeClr val="tx1"/>
          </a:solidFill>
        </a:ln>
        <a:effectLst/>
      </c:spPr>
    </c:plotArea>
    <c:legend>
      <c:legendPos val="r"/>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20000"/>
        <a:lumOff val="8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 project.xlsx]warehouse pivot!PivotTable8</c:name>
    <c:fmtId val="1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SHIPPING WISE RATING </a:t>
            </a:r>
          </a:p>
        </c:rich>
      </c:tx>
      <c:overlay val="0"/>
      <c:spPr>
        <a:solidFill>
          <a:schemeClr val="bg1"/>
        </a:solidFill>
        <a:ln>
          <a:solidFill>
            <a:schemeClr val="tx1"/>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'warehouse pivot'!$B$70:$B$71</c:f>
              <c:strCache>
                <c:ptCount val="1"/>
                <c:pt idx="0">
                  <c:v>1</c:v>
                </c:pt>
              </c:strCache>
            </c:strRef>
          </c:tx>
          <c:spPr>
            <a:solidFill>
              <a:schemeClr val="accent1"/>
            </a:solidFill>
            <a:ln>
              <a:noFill/>
            </a:ln>
            <a:effectLst/>
          </c:spPr>
          <c:invertIfNegative val="0"/>
          <c:cat>
            <c:strRef>
              <c:f>'warehouse pivot'!$A$72:$A$75</c:f>
              <c:strCache>
                <c:ptCount val="3"/>
                <c:pt idx="0">
                  <c:v>Flight</c:v>
                </c:pt>
                <c:pt idx="1">
                  <c:v>Road</c:v>
                </c:pt>
                <c:pt idx="2">
                  <c:v>Ship</c:v>
                </c:pt>
              </c:strCache>
            </c:strRef>
          </c:cat>
          <c:val>
            <c:numRef>
              <c:f>'warehouse pivot'!$B$72:$B$75</c:f>
              <c:numCache>
                <c:formatCode>General</c:formatCode>
                <c:ptCount val="3"/>
                <c:pt idx="0">
                  <c:v>369</c:v>
                </c:pt>
                <c:pt idx="1">
                  <c:v>361</c:v>
                </c:pt>
                <c:pt idx="2">
                  <c:v>1505</c:v>
                </c:pt>
              </c:numCache>
            </c:numRef>
          </c:val>
          <c:extLst>
            <c:ext xmlns:c16="http://schemas.microsoft.com/office/drawing/2014/chart" uri="{C3380CC4-5D6E-409C-BE32-E72D297353CC}">
              <c16:uniqueId val="{00000000-BFC3-4352-B999-A52B943E9DBE}"/>
            </c:ext>
          </c:extLst>
        </c:ser>
        <c:ser>
          <c:idx val="1"/>
          <c:order val="1"/>
          <c:tx>
            <c:strRef>
              <c:f>'warehouse pivot'!$C$70:$C$71</c:f>
              <c:strCache>
                <c:ptCount val="1"/>
                <c:pt idx="0">
                  <c:v>2</c:v>
                </c:pt>
              </c:strCache>
            </c:strRef>
          </c:tx>
          <c:spPr>
            <a:solidFill>
              <a:srgbClr val="FFC000"/>
            </a:solidFill>
            <a:ln>
              <a:noFill/>
            </a:ln>
            <a:effectLst/>
          </c:spPr>
          <c:invertIfNegative val="0"/>
          <c:cat>
            <c:strRef>
              <c:f>'warehouse pivot'!$A$72:$A$75</c:f>
              <c:strCache>
                <c:ptCount val="3"/>
                <c:pt idx="0">
                  <c:v>Flight</c:v>
                </c:pt>
                <c:pt idx="1">
                  <c:v>Road</c:v>
                </c:pt>
                <c:pt idx="2">
                  <c:v>Ship</c:v>
                </c:pt>
              </c:strCache>
            </c:strRef>
          </c:cat>
          <c:val>
            <c:numRef>
              <c:f>'warehouse pivot'!$C$72:$C$75</c:f>
              <c:numCache>
                <c:formatCode>General</c:formatCode>
                <c:ptCount val="3"/>
                <c:pt idx="0">
                  <c:v>362</c:v>
                </c:pt>
                <c:pt idx="1">
                  <c:v>347</c:v>
                </c:pt>
                <c:pt idx="2">
                  <c:v>1456</c:v>
                </c:pt>
              </c:numCache>
            </c:numRef>
          </c:val>
          <c:extLst>
            <c:ext xmlns:c16="http://schemas.microsoft.com/office/drawing/2014/chart" uri="{C3380CC4-5D6E-409C-BE32-E72D297353CC}">
              <c16:uniqueId val="{00000001-BFC3-4352-B999-A52B943E9DBE}"/>
            </c:ext>
          </c:extLst>
        </c:ser>
        <c:ser>
          <c:idx val="2"/>
          <c:order val="2"/>
          <c:tx>
            <c:strRef>
              <c:f>'warehouse pivot'!$D$70:$D$71</c:f>
              <c:strCache>
                <c:ptCount val="1"/>
                <c:pt idx="0">
                  <c:v>3</c:v>
                </c:pt>
              </c:strCache>
            </c:strRef>
          </c:tx>
          <c:spPr>
            <a:solidFill>
              <a:schemeClr val="accent3"/>
            </a:solidFill>
            <a:ln>
              <a:noFill/>
            </a:ln>
            <a:effectLst/>
          </c:spPr>
          <c:invertIfNegative val="0"/>
          <c:cat>
            <c:strRef>
              <c:f>'warehouse pivot'!$A$72:$A$75</c:f>
              <c:strCache>
                <c:ptCount val="3"/>
                <c:pt idx="0">
                  <c:v>Flight</c:v>
                </c:pt>
                <c:pt idx="1">
                  <c:v>Road</c:v>
                </c:pt>
                <c:pt idx="2">
                  <c:v>Ship</c:v>
                </c:pt>
              </c:strCache>
            </c:strRef>
          </c:cat>
          <c:val>
            <c:numRef>
              <c:f>'warehouse pivot'!$D$72:$D$75</c:f>
              <c:numCache>
                <c:formatCode>General</c:formatCode>
                <c:ptCount val="3"/>
                <c:pt idx="0">
                  <c:v>330</c:v>
                </c:pt>
                <c:pt idx="1">
                  <c:v>343</c:v>
                </c:pt>
                <c:pt idx="2">
                  <c:v>1566</c:v>
                </c:pt>
              </c:numCache>
            </c:numRef>
          </c:val>
          <c:extLst>
            <c:ext xmlns:c16="http://schemas.microsoft.com/office/drawing/2014/chart" uri="{C3380CC4-5D6E-409C-BE32-E72D297353CC}">
              <c16:uniqueId val="{00000002-BFC3-4352-B999-A52B943E9DBE}"/>
            </c:ext>
          </c:extLst>
        </c:ser>
        <c:ser>
          <c:idx val="3"/>
          <c:order val="3"/>
          <c:tx>
            <c:strRef>
              <c:f>'warehouse pivot'!$E$70:$E$71</c:f>
              <c:strCache>
                <c:ptCount val="1"/>
                <c:pt idx="0">
                  <c:v>4</c:v>
                </c:pt>
              </c:strCache>
            </c:strRef>
          </c:tx>
          <c:spPr>
            <a:solidFill>
              <a:srgbClr val="00B050"/>
            </a:solidFill>
            <a:ln>
              <a:noFill/>
            </a:ln>
            <a:effectLst/>
          </c:spPr>
          <c:invertIfNegative val="0"/>
          <c:cat>
            <c:strRef>
              <c:f>'warehouse pivot'!$A$72:$A$75</c:f>
              <c:strCache>
                <c:ptCount val="3"/>
                <c:pt idx="0">
                  <c:v>Flight</c:v>
                </c:pt>
                <c:pt idx="1">
                  <c:v>Road</c:v>
                </c:pt>
                <c:pt idx="2">
                  <c:v>Ship</c:v>
                </c:pt>
              </c:strCache>
            </c:strRef>
          </c:cat>
          <c:val>
            <c:numRef>
              <c:f>'warehouse pivot'!$E$72:$E$75</c:f>
              <c:numCache>
                <c:formatCode>General</c:formatCode>
                <c:ptCount val="3"/>
                <c:pt idx="0">
                  <c:v>363</c:v>
                </c:pt>
                <c:pt idx="1">
                  <c:v>357</c:v>
                </c:pt>
                <c:pt idx="2">
                  <c:v>1469</c:v>
                </c:pt>
              </c:numCache>
            </c:numRef>
          </c:val>
          <c:extLst>
            <c:ext xmlns:c16="http://schemas.microsoft.com/office/drawing/2014/chart" uri="{C3380CC4-5D6E-409C-BE32-E72D297353CC}">
              <c16:uniqueId val="{00000003-BFC3-4352-B999-A52B943E9DBE}"/>
            </c:ext>
          </c:extLst>
        </c:ser>
        <c:ser>
          <c:idx val="4"/>
          <c:order val="4"/>
          <c:tx>
            <c:strRef>
              <c:f>'warehouse pivot'!$F$70:$F$71</c:f>
              <c:strCache>
                <c:ptCount val="1"/>
                <c:pt idx="0">
                  <c:v>5</c:v>
                </c:pt>
              </c:strCache>
            </c:strRef>
          </c:tx>
          <c:spPr>
            <a:solidFill>
              <a:schemeClr val="accent5"/>
            </a:solidFill>
            <a:ln>
              <a:noFill/>
            </a:ln>
            <a:effectLst/>
          </c:spPr>
          <c:invertIfNegative val="0"/>
          <c:cat>
            <c:strRef>
              <c:f>'warehouse pivot'!$A$72:$A$75</c:f>
              <c:strCache>
                <c:ptCount val="3"/>
                <c:pt idx="0">
                  <c:v>Flight</c:v>
                </c:pt>
                <c:pt idx="1">
                  <c:v>Road</c:v>
                </c:pt>
                <c:pt idx="2">
                  <c:v>Ship</c:v>
                </c:pt>
              </c:strCache>
            </c:strRef>
          </c:cat>
          <c:val>
            <c:numRef>
              <c:f>'warehouse pivot'!$F$72:$F$75</c:f>
              <c:numCache>
                <c:formatCode>General</c:formatCode>
                <c:ptCount val="3"/>
                <c:pt idx="0">
                  <c:v>353</c:v>
                </c:pt>
                <c:pt idx="1">
                  <c:v>352</c:v>
                </c:pt>
                <c:pt idx="2">
                  <c:v>1466</c:v>
                </c:pt>
              </c:numCache>
            </c:numRef>
          </c:val>
          <c:extLst>
            <c:ext xmlns:c16="http://schemas.microsoft.com/office/drawing/2014/chart" uri="{C3380CC4-5D6E-409C-BE32-E72D297353CC}">
              <c16:uniqueId val="{00000004-BFC3-4352-B999-A52B943E9DBE}"/>
            </c:ext>
          </c:extLst>
        </c:ser>
        <c:dLbls>
          <c:showLegendKey val="0"/>
          <c:showVal val="0"/>
          <c:showCatName val="0"/>
          <c:showSerName val="0"/>
          <c:showPercent val="0"/>
          <c:showBubbleSize val="0"/>
        </c:dLbls>
        <c:gapWidth val="182"/>
        <c:axId val="513756608"/>
        <c:axId val="513759232"/>
      </c:barChart>
      <c:catAx>
        <c:axId val="513756608"/>
        <c:scaling>
          <c:orientation val="minMax"/>
        </c:scaling>
        <c:delete val="0"/>
        <c:axPos val="l"/>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13759232"/>
        <c:crosses val="autoZero"/>
        <c:auto val="1"/>
        <c:lblAlgn val="ctr"/>
        <c:lblOffset val="100"/>
        <c:noMultiLvlLbl val="0"/>
      </c:catAx>
      <c:valAx>
        <c:axId val="513759232"/>
        <c:scaling>
          <c:orientation val="minMax"/>
        </c:scaling>
        <c:delete val="1"/>
        <c:axPos val="b"/>
        <c:numFmt formatCode="General" sourceLinked="1"/>
        <c:majorTickMark val="none"/>
        <c:minorTickMark val="none"/>
        <c:tickLblPos val="nextTo"/>
        <c:crossAx val="513756608"/>
        <c:crosses val="autoZero"/>
        <c:crossBetween val="between"/>
      </c:valAx>
      <c:spPr>
        <a:solidFill>
          <a:schemeClr val="accent4">
            <a:lumMod val="20000"/>
            <a:lumOff val="80000"/>
          </a:schemeClr>
        </a:solidFill>
        <a:ln>
          <a:solidFill>
            <a:schemeClr val="tx1"/>
          </a:solidFill>
        </a:ln>
        <a:effectLst/>
      </c:spPr>
    </c:plotArea>
    <c:legend>
      <c:legendPos val="r"/>
      <c:overlay val="0"/>
      <c:spPr>
        <a:solidFill>
          <a:schemeClr val="bg1"/>
        </a:solidFill>
        <a:ln>
          <a:solidFill>
            <a:schemeClr val="tx1"/>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72B9E-9075-473B-9FC7-DE86A596154D}" type="datetimeFigureOut">
              <a:rPr lang="en-US" smtClean="0"/>
              <a:t>27-Jan-22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27310-5A2F-4D22-B66C-C15E5F277E9D}" type="slidenum">
              <a:rPr lang="en-US" smtClean="0"/>
              <a:t>‹#›</a:t>
            </a:fld>
            <a:endParaRPr lang="en-US"/>
          </a:p>
        </p:txBody>
      </p:sp>
    </p:spTree>
    <p:extLst>
      <p:ext uri="{BB962C8B-B14F-4D97-AF65-F5344CB8AC3E}">
        <p14:creationId xmlns:p14="http://schemas.microsoft.com/office/powerpoint/2010/main" val="43243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27-Jan-22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F18B247-0EB3-422D-9C07-976D1830A05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960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12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8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491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6E1E2-AC45-405C-A92E-D4A62703F5F7}"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0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6E1E2-AC45-405C-A92E-D4A62703F5F7}"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45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6E1E2-AC45-405C-A92E-D4A62703F5F7}" type="datetimeFigureOut">
              <a:rPr lang="en-US" smtClean="0"/>
              <a:t>27-Jan-22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8B247-0EB3-422D-9C07-976D1830A05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51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6E1E2-AC45-405C-A92E-D4A62703F5F7}" type="datetimeFigureOut">
              <a:rPr lang="en-US" smtClean="0"/>
              <a:t>27-Jan-22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8B247-0EB3-422D-9C07-976D1830A05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81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6E1E2-AC45-405C-A92E-D4A62703F5F7}" type="datetimeFigureOut">
              <a:rPr lang="en-US" smtClean="0"/>
              <a:t>27-Jan-22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8B247-0EB3-422D-9C07-976D1830A05D}" type="slidenum">
              <a:rPr lang="en-US" smtClean="0"/>
              <a:t>‹#›</a:t>
            </a:fld>
            <a:endParaRPr lang="en-US"/>
          </a:p>
        </p:txBody>
      </p:sp>
    </p:spTree>
    <p:extLst>
      <p:ext uri="{BB962C8B-B14F-4D97-AF65-F5344CB8AC3E}">
        <p14:creationId xmlns:p14="http://schemas.microsoft.com/office/powerpoint/2010/main" val="375726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E1E2-AC45-405C-A92E-D4A62703F5F7}"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88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26E1E2-AC45-405C-A92E-D4A62703F5F7}" type="datetimeFigureOut">
              <a:rPr lang="en-US" smtClean="0"/>
              <a:t>27-Jan-22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09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26E1E2-AC45-405C-A92E-D4A62703F5F7}" type="datetimeFigureOut">
              <a:rPr lang="en-US" smtClean="0"/>
              <a:t>27-Jan-22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18B247-0EB3-422D-9C07-976D1830A05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39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folders/1jYZcfe75o3jzLHlThUktSR-1x70Yb1aR?usp=sharing" TargetMode="External"/><Relationship Id="rId2" Type="http://schemas.openxmlformats.org/officeDocument/2006/relationships/hyperlink" Target="https://drive.google.com/file/d/17LFtksksos7KPzlLeYYBIyeU5r18SAJp/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rachi13/customer-an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prachi13/customer-analytic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0C985-74DD-407D-85BC-DC67C6E67892}"/>
              </a:ext>
            </a:extLst>
          </p:cNvPr>
          <p:cNvSpPr>
            <a:spLocks noGrp="1"/>
          </p:cNvSpPr>
          <p:nvPr>
            <p:ph idx="1"/>
          </p:nvPr>
        </p:nvSpPr>
        <p:spPr/>
        <p:txBody>
          <a:bodyPr/>
          <a:lstStyle/>
          <a:p>
            <a:r>
              <a:rPr lang="en-US" dirty="0"/>
              <a:t>NAME-KUNDAN KHARATARAM KUMAWAT</a:t>
            </a:r>
          </a:p>
          <a:p>
            <a:r>
              <a:rPr lang="en-US" dirty="0"/>
              <a:t>CAPSTONE PROJECT FOR EXCEL</a:t>
            </a:r>
          </a:p>
          <a:p>
            <a:r>
              <a:rPr lang="en-US" dirty="0"/>
              <a:t>TOPIC - </a:t>
            </a:r>
            <a:r>
              <a:rPr lang="en-US" sz="2800" dirty="0"/>
              <a:t>E-Commerce shipping company</a:t>
            </a:r>
            <a:endParaRPr lang="en-US" dirty="0"/>
          </a:p>
          <a:p>
            <a:endParaRPr lang="en-US" dirty="0"/>
          </a:p>
        </p:txBody>
      </p:sp>
      <p:pic>
        <p:nvPicPr>
          <p:cNvPr id="2" name="Audio 1">
            <a:hlinkClick r:id="" action="ppaction://media"/>
            <a:extLst>
              <a:ext uri="{FF2B5EF4-FFF2-40B4-BE49-F238E27FC236}">
                <a16:creationId xmlns:a16="http://schemas.microsoft.com/office/drawing/2014/main" id="{B4A18230-6674-40A0-AF8E-8A7958E4647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340830337"/>
      </p:ext>
    </p:extLst>
  </p:cSld>
  <p:clrMapOvr>
    <a:masterClrMapping/>
  </p:clrMapOvr>
  <mc:AlternateContent xmlns:mc="http://schemas.openxmlformats.org/markup-compatibility/2006" xmlns:p14="http://schemas.microsoft.com/office/powerpoint/2010/main">
    <mc:Choice Requires="p14">
      <p:transition spd="slow" p14:dur="2000" advTm="6015"/>
    </mc:Choice>
    <mc:Fallback xmlns="">
      <p:transition spd="slow" advTm="60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F827-791E-4C11-B171-EA22A78AC8D1}"/>
              </a:ext>
            </a:extLst>
          </p:cNvPr>
          <p:cNvSpPr>
            <a:spLocks noGrp="1"/>
          </p:cNvSpPr>
          <p:nvPr>
            <p:ph type="title"/>
          </p:nvPr>
        </p:nvSpPr>
        <p:spPr>
          <a:xfrm>
            <a:off x="838200" y="365125"/>
            <a:ext cx="10515600" cy="734401"/>
          </a:xfrm>
          <a:solidFill>
            <a:schemeClr val="bg1"/>
          </a:solidFill>
          <a:ln>
            <a:solidFill>
              <a:schemeClr val="tx1"/>
            </a:solidFill>
          </a:ln>
        </p:spPr>
        <p:txBody>
          <a:bodyPr>
            <a:normAutofit fontScale="90000"/>
          </a:bodyPr>
          <a:lstStyle/>
          <a:p>
            <a:r>
              <a:rPr lang="en-US" sz="2000" dirty="0"/>
              <a:t>7. The company has categorized the product in the various parameter such as low, medium, high analyze depending on the number of purchase.</a:t>
            </a:r>
            <a:br>
              <a:rPr lang="en-US" sz="2000" dirty="0"/>
            </a:br>
            <a:endParaRPr lang="en-US" sz="2000" dirty="0"/>
          </a:p>
        </p:txBody>
      </p:sp>
      <p:sp>
        <p:nvSpPr>
          <p:cNvPr id="7" name="TextBox 6">
            <a:extLst>
              <a:ext uri="{FF2B5EF4-FFF2-40B4-BE49-F238E27FC236}">
                <a16:creationId xmlns:a16="http://schemas.microsoft.com/office/drawing/2014/main" id="{B159E980-9497-4BC4-8F1D-5BA508E01860}"/>
              </a:ext>
            </a:extLst>
          </p:cNvPr>
          <p:cNvSpPr txBox="1"/>
          <p:nvPr/>
        </p:nvSpPr>
        <p:spPr>
          <a:xfrm>
            <a:off x="1164431" y="4558145"/>
            <a:ext cx="10348696" cy="1477328"/>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US" dirty="0"/>
              <a:t>From above graph we can see that parameter of high is only 948 no. of to which is low in number followed by  medium 4754 and low 5297.</a:t>
            </a:r>
          </a:p>
          <a:p>
            <a:pPr marL="342900" indent="-342900">
              <a:buAutoNum type="arabicPeriod"/>
            </a:pPr>
            <a:r>
              <a:rPr lang="en-US" dirty="0"/>
              <a:t>So we can conclude that low and high parameter amounts most no. of purchase while high parameter least number.</a:t>
            </a:r>
          </a:p>
          <a:p>
            <a:pPr marL="342900" indent="-342900">
              <a:buAutoNum type="arabicPeriod"/>
            </a:pPr>
            <a:r>
              <a:rPr lang="en-US" dirty="0"/>
              <a:t>So we can improve importance of low and medium parameter products.</a:t>
            </a:r>
          </a:p>
        </p:txBody>
      </p:sp>
      <p:graphicFrame>
        <p:nvGraphicFramePr>
          <p:cNvPr id="8" name="Chart 7">
            <a:extLst>
              <a:ext uri="{FF2B5EF4-FFF2-40B4-BE49-F238E27FC236}">
                <a16:creationId xmlns:a16="http://schemas.microsoft.com/office/drawing/2014/main" id="{50A44186-DF80-4821-8B79-872B8433B690}"/>
              </a:ext>
            </a:extLst>
          </p:cNvPr>
          <p:cNvGraphicFramePr>
            <a:graphicFrameLocks/>
          </p:cNvGraphicFramePr>
          <p:nvPr>
            <p:extLst>
              <p:ext uri="{D42A27DB-BD31-4B8C-83A1-F6EECF244321}">
                <p14:modId xmlns:p14="http://schemas.microsoft.com/office/powerpoint/2010/main" val="3098601928"/>
              </p:ext>
            </p:extLst>
          </p:nvPr>
        </p:nvGraphicFramePr>
        <p:xfrm>
          <a:off x="1289122" y="1257083"/>
          <a:ext cx="7397678" cy="27191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18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6182-9D28-473A-B938-693C1185FB74}"/>
              </a:ext>
            </a:extLst>
          </p:cNvPr>
          <p:cNvSpPr>
            <a:spLocks noGrp="1"/>
          </p:cNvSpPr>
          <p:nvPr>
            <p:ph type="title"/>
          </p:nvPr>
        </p:nvSpPr>
        <p:spPr>
          <a:xfrm>
            <a:off x="838200" y="365126"/>
            <a:ext cx="10515600" cy="954064"/>
          </a:xfrm>
          <a:solidFill>
            <a:schemeClr val="bg1"/>
          </a:solidFill>
          <a:ln>
            <a:solidFill>
              <a:schemeClr val="tx1"/>
            </a:solidFill>
          </a:ln>
        </p:spPr>
        <p:txBody>
          <a:bodyPr>
            <a:normAutofit/>
          </a:bodyPr>
          <a:lstStyle/>
          <a:p>
            <a:r>
              <a:rPr lang="en-US" sz="2000" dirty="0"/>
              <a:t>8. Analyze  customer base based on gender by sum of purchase cost(revenue).</a:t>
            </a:r>
          </a:p>
        </p:txBody>
      </p:sp>
      <p:graphicFrame>
        <p:nvGraphicFramePr>
          <p:cNvPr id="4" name="Content Placeholder 3">
            <a:extLst>
              <a:ext uri="{FF2B5EF4-FFF2-40B4-BE49-F238E27FC236}">
                <a16:creationId xmlns:a16="http://schemas.microsoft.com/office/drawing/2014/main" id="{7B526399-A84C-4028-BEBD-9A5B6A557167}"/>
              </a:ext>
            </a:extLst>
          </p:cNvPr>
          <p:cNvGraphicFramePr>
            <a:graphicFrameLocks noGrp="1"/>
          </p:cNvGraphicFramePr>
          <p:nvPr>
            <p:ph idx="1"/>
            <p:extLst>
              <p:ext uri="{D42A27DB-BD31-4B8C-83A1-F6EECF244321}">
                <p14:modId xmlns:p14="http://schemas.microsoft.com/office/powerpoint/2010/main" val="2252381554"/>
              </p:ext>
            </p:extLst>
          </p:nvPr>
        </p:nvGraphicFramePr>
        <p:xfrm>
          <a:off x="838200" y="1825625"/>
          <a:ext cx="7897837" cy="249315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0238C82-A5C6-4D7E-9466-E37DE4EC052C}"/>
              </a:ext>
            </a:extLst>
          </p:cNvPr>
          <p:cNvSpPr txBox="1"/>
          <p:nvPr/>
        </p:nvSpPr>
        <p:spPr>
          <a:xfrm>
            <a:off x="894471" y="4825218"/>
            <a:ext cx="8787855" cy="646331"/>
          </a:xfrm>
          <a:prstGeom prst="rect">
            <a:avLst/>
          </a:prstGeom>
          <a:solidFill>
            <a:schemeClr val="bg1"/>
          </a:solidFill>
          <a:ln>
            <a:solidFill>
              <a:schemeClr val="tx1"/>
            </a:solidFill>
          </a:ln>
        </p:spPr>
        <p:txBody>
          <a:bodyPr wrap="none" rtlCol="0">
            <a:spAutoFit/>
          </a:bodyPr>
          <a:lstStyle/>
          <a:p>
            <a:pPr marL="342900" indent="-342900">
              <a:buAutoNum type="arabicPeriod"/>
            </a:pPr>
            <a:r>
              <a:rPr lang="en-US" dirty="0"/>
              <a:t>Based on above chart we can say that we have nearly equal gender ratio customer base.</a:t>
            </a:r>
          </a:p>
          <a:p>
            <a:pPr marL="342900" indent="-342900">
              <a:buAutoNum type="arabicPeriod"/>
            </a:pPr>
            <a:r>
              <a:rPr lang="en-US" dirty="0"/>
              <a:t>So we have to give importance to both gender based product.</a:t>
            </a:r>
          </a:p>
        </p:txBody>
      </p:sp>
    </p:spTree>
    <p:extLst>
      <p:ext uri="{BB962C8B-B14F-4D97-AF65-F5344CB8AC3E}">
        <p14:creationId xmlns:p14="http://schemas.microsoft.com/office/powerpoint/2010/main" val="299225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BA1-44AE-43D3-816E-6DADB120793A}"/>
              </a:ext>
            </a:extLst>
          </p:cNvPr>
          <p:cNvSpPr>
            <a:spLocks noGrp="1"/>
          </p:cNvSpPr>
          <p:nvPr>
            <p:ph type="title"/>
          </p:nvPr>
        </p:nvSpPr>
        <p:spPr>
          <a:xfrm>
            <a:off x="838200" y="365125"/>
            <a:ext cx="10515600" cy="895639"/>
          </a:xfrm>
          <a:solidFill>
            <a:schemeClr val="bg1"/>
          </a:solidFill>
          <a:ln>
            <a:solidFill>
              <a:schemeClr val="tx1"/>
            </a:solidFill>
          </a:ln>
        </p:spPr>
        <p:txBody>
          <a:bodyPr>
            <a:normAutofit/>
          </a:bodyPr>
          <a:lstStyle/>
          <a:p>
            <a:r>
              <a:rPr lang="en-US" sz="2000" dirty="0"/>
              <a:t>9. Analyze discounts offered based on warehouse and shipping.</a:t>
            </a:r>
            <a:br>
              <a:rPr lang="en-US" sz="2000" dirty="0"/>
            </a:br>
            <a:endParaRPr lang="en-US" sz="2000" dirty="0"/>
          </a:p>
        </p:txBody>
      </p:sp>
      <p:graphicFrame>
        <p:nvGraphicFramePr>
          <p:cNvPr id="4" name="Content Placeholder 3">
            <a:extLst>
              <a:ext uri="{FF2B5EF4-FFF2-40B4-BE49-F238E27FC236}">
                <a16:creationId xmlns:a16="http://schemas.microsoft.com/office/drawing/2014/main" id="{B5B12319-B12D-4508-8B6C-A1D66C6389E5}"/>
              </a:ext>
            </a:extLst>
          </p:cNvPr>
          <p:cNvGraphicFramePr>
            <a:graphicFrameLocks noGrp="1"/>
          </p:cNvGraphicFramePr>
          <p:nvPr>
            <p:ph idx="1"/>
            <p:extLst>
              <p:ext uri="{D42A27DB-BD31-4B8C-83A1-F6EECF244321}">
                <p14:modId xmlns:p14="http://schemas.microsoft.com/office/powerpoint/2010/main" val="1389321026"/>
              </p:ext>
            </p:extLst>
          </p:nvPr>
        </p:nvGraphicFramePr>
        <p:xfrm>
          <a:off x="838201" y="1825624"/>
          <a:ext cx="5450058" cy="3112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60504BC-A8E0-4080-9D0A-670F1778689C}"/>
              </a:ext>
            </a:extLst>
          </p:cNvPr>
          <p:cNvGraphicFramePr>
            <a:graphicFrameLocks/>
          </p:cNvGraphicFramePr>
          <p:nvPr>
            <p:extLst>
              <p:ext uri="{D42A27DB-BD31-4B8C-83A1-F6EECF244321}">
                <p14:modId xmlns:p14="http://schemas.microsoft.com/office/powerpoint/2010/main" val="3723419582"/>
              </p:ext>
            </p:extLst>
          </p:nvPr>
        </p:nvGraphicFramePr>
        <p:xfrm>
          <a:off x="6496929" y="1825624"/>
          <a:ext cx="4856869" cy="311213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1E0C070-639F-4D1A-923B-71AC2B099BD2}"/>
              </a:ext>
            </a:extLst>
          </p:cNvPr>
          <p:cNvSpPr txBox="1"/>
          <p:nvPr/>
        </p:nvSpPr>
        <p:spPr>
          <a:xfrm>
            <a:off x="956603" y="5331655"/>
            <a:ext cx="8202438" cy="646331"/>
          </a:xfrm>
          <a:prstGeom prst="rect">
            <a:avLst/>
          </a:prstGeom>
          <a:solidFill>
            <a:schemeClr val="bg1"/>
          </a:solidFill>
          <a:ln>
            <a:solidFill>
              <a:schemeClr val="tx1"/>
            </a:solidFill>
          </a:ln>
        </p:spPr>
        <p:txBody>
          <a:bodyPr wrap="none" rtlCol="0">
            <a:spAutoFit/>
          </a:bodyPr>
          <a:lstStyle/>
          <a:p>
            <a:pPr marL="342900" indent="-342900">
              <a:buAutoNum type="arabicPeriod"/>
            </a:pPr>
            <a:r>
              <a:rPr lang="en-US" dirty="0"/>
              <a:t>Based on warehouse distribution, major discount offered from f block warehouse.</a:t>
            </a:r>
          </a:p>
          <a:p>
            <a:pPr marL="342900" indent="-342900">
              <a:buAutoNum type="arabicPeriod"/>
            </a:pPr>
            <a:r>
              <a:rPr lang="en-US" dirty="0"/>
              <a:t>Based on shipping distribution , major discount offered from Ship method.</a:t>
            </a:r>
          </a:p>
        </p:txBody>
      </p:sp>
    </p:spTree>
    <p:extLst>
      <p:ext uri="{BB962C8B-B14F-4D97-AF65-F5344CB8AC3E}">
        <p14:creationId xmlns:p14="http://schemas.microsoft.com/office/powerpoint/2010/main" val="97387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6C52-E15F-4522-8F82-881F60EF4ADD}"/>
              </a:ext>
            </a:extLst>
          </p:cNvPr>
          <p:cNvSpPr>
            <a:spLocks noGrp="1"/>
          </p:cNvSpPr>
          <p:nvPr>
            <p:ph type="title"/>
          </p:nvPr>
        </p:nvSpPr>
        <p:spPr>
          <a:xfrm>
            <a:off x="838200" y="365125"/>
            <a:ext cx="10515600" cy="975591"/>
          </a:xfrm>
          <a:solidFill>
            <a:schemeClr val="bg1"/>
          </a:solidFill>
          <a:ln>
            <a:solidFill>
              <a:schemeClr val="tx1"/>
            </a:solidFill>
          </a:ln>
        </p:spPr>
        <p:txBody>
          <a:bodyPr>
            <a:normAutofit/>
          </a:bodyPr>
          <a:lstStyle/>
          <a:p>
            <a:r>
              <a:rPr lang="en-US" sz="2000" dirty="0"/>
              <a:t>10. Analyze the weight of products in shipment .</a:t>
            </a:r>
          </a:p>
        </p:txBody>
      </p:sp>
      <p:graphicFrame>
        <p:nvGraphicFramePr>
          <p:cNvPr id="4" name="Content Placeholder 3">
            <a:extLst>
              <a:ext uri="{FF2B5EF4-FFF2-40B4-BE49-F238E27FC236}">
                <a16:creationId xmlns:a16="http://schemas.microsoft.com/office/drawing/2014/main" id="{A49D895E-1DE3-411D-8543-E522274AEE06}"/>
              </a:ext>
            </a:extLst>
          </p:cNvPr>
          <p:cNvGraphicFramePr>
            <a:graphicFrameLocks noGrp="1"/>
          </p:cNvGraphicFramePr>
          <p:nvPr>
            <p:ph idx="1"/>
            <p:extLst>
              <p:ext uri="{D42A27DB-BD31-4B8C-83A1-F6EECF244321}">
                <p14:modId xmlns:p14="http://schemas.microsoft.com/office/powerpoint/2010/main" val="1569980903"/>
              </p:ext>
            </p:extLst>
          </p:nvPr>
        </p:nvGraphicFramePr>
        <p:xfrm>
          <a:off x="838200" y="1825625"/>
          <a:ext cx="7599218" cy="23723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D3C0657-6789-4A7A-88BE-3372B6F47494}"/>
              </a:ext>
            </a:extLst>
          </p:cNvPr>
          <p:cNvSpPr txBox="1"/>
          <p:nvPr/>
        </p:nvSpPr>
        <p:spPr>
          <a:xfrm>
            <a:off x="1039091" y="4682836"/>
            <a:ext cx="9116291" cy="646331"/>
          </a:xfrm>
          <a:prstGeom prst="rect">
            <a:avLst/>
          </a:prstGeom>
          <a:solidFill>
            <a:schemeClr val="bg1"/>
          </a:solidFill>
          <a:ln>
            <a:solidFill>
              <a:schemeClr val="tx1"/>
            </a:solidFill>
          </a:ln>
        </p:spPr>
        <p:txBody>
          <a:bodyPr wrap="square" rtlCol="0">
            <a:spAutoFit/>
          </a:bodyPr>
          <a:lstStyle/>
          <a:p>
            <a:r>
              <a:rPr lang="en-US" dirty="0"/>
              <a:t>1. Based on above chart we can say that most of the weight is carried by shipping method Ship followed by Flight and Road.</a:t>
            </a:r>
          </a:p>
        </p:txBody>
      </p:sp>
    </p:spTree>
    <p:extLst>
      <p:ext uri="{BB962C8B-B14F-4D97-AF65-F5344CB8AC3E}">
        <p14:creationId xmlns:p14="http://schemas.microsoft.com/office/powerpoint/2010/main" val="26518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EB0E-6F7C-42AA-8C7C-718D95DF5378}"/>
              </a:ext>
            </a:extLst>
          </p:cNvPr>
          <p:cNvSpPr>
            <a:spLocks noGrp="1"/>
          </p:cNvSpPr>
          <p:nvPr>
            <p:ph type="title"/>
          </p:nvPr>
        </p:nvSpPr>
        <p:spPr>
          <a:xfrm>
            <a:off x="838200" y="365125"/>
            <a:ext cx="10515600" cy="1034183"/>
          </a:xfrm>
          <a:solidFill>
            <a:schemeClr val="bg1"/>
          </a:solidFill>
          <a:ln>
            <a:solidFill>
              <a:schemeClr val="tx1"/>
            </a:solidFill>
          </a:ln>
        </p:spPr>
        <p:txBody>
          <a:bodyPr>
            <a:normAutofit/>
          </a:bodyPr>
          <a:lstStyle/>
          <a:p>
            <a:r>
              <a:rPr lang="en-US" sz="2000" dirty="0"/>
              <a:t>11. Analyze whether shipment has reached on time based on warehouse and product of parameter.</a:t>
            </a:r>
            <a:br>
              <a:rPr lang="en-US" sz="2000" dirty="0"/>
            </a:br>
            <a:endParaRPr lang="en-US" sz="2000" dirty="0"/>
          </a:p>
        </p:txBody>
      </p:sp>
      <p:graphicFrame>
        <p:nvGraphicFramePr>
          <p:cNvPr id="4" name="Content Placeholder 3">
            <a:extLst>
              <a:ext uri="{FF2B5EF4-FFF2-40B4-BE49-F238E27FC236}">
                <a16:creationId xmlns:a16="http://schemas.microsoft.com/office/drawing/2014/main" id="{C98EEBF2-A1E3-4522-8297-2B0E246F2975}"/>
              </a:ext>
            </a:extLst>
          </p:cNvPr>
          <p:cNvGraphicFramePr>
            <a:graphicFrameLocks noGrp="1"/>
          </p:cNvGraphicFramePr>
          <p:nvPr>
            <p:ph idx="1"/>
            <p:extLst>
              <p:ext uri="{D42A27DB-BD31-4B8C-83A1-F6EECF244321}">
                <p14:modId xmlns:p14="http://schemas.microsoft.com/office/powerpoint/2010/main" val="1396727188"/>
              </p:ext>
            </p:extLst>
          </p:nvPr>
        </p:nvGraphicFramePr>
        <p:xfrm>
          <a:off x="838200" y="1939636"/>
          <a:ext cx="613063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5DE50E-5C14-456E-A966-F7972FF412E0}"/>
              </a:ext>
            </a:extLst>
          </p:cNvPr>
          <p:cNvGraphicFramePr>
            <a:graphicFrameLocks/>
          </p:cNvGraphicFramePr>
          <p:nvPr>
            <p:extLst>
              <p:ext uri="{D42A27DB-BD31-4B8C-83A1-F6EECF244321}">
                <p14:modId xmlns:p14="http://schemas.microsoft.com/office/powerpoint/2010/main" val="3388970548"/>
              </p:ext>
            </p:extLst>
          </p:nvPr>
        </p:nvGraphicFramePr>
        <p:xfrm>
          <a:off x="7218219" y="1828799"/>
          <a:ext cx="4572000" cy="28540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4F4D063-9DF4-4F63-A3CF-CA910613F829}"/>
              </a:ext>
            </a:extLst>
          </p:cNvPr>
          <p:cNvSpPr txBox="1"/>
          <p:nvPr/>
        </p:nvSpPr>
        <p:spPr>
          <a:xfrm>
            <a:off x="942109" y="5112327"/>
            <a:ext cx="9504218" cy="646331"/>
          </a:xfrm>
          <a:prstGeom prst="rect">
            <a:avLst/>
          </a:prstGeom>
          <a:solidFill>
            <a:schemeClr val="bg1"/>
          </a:solidFill>
          <a:ln>
            <a:solidFill>
              <a:schemeClr val="tx1"/>
            </a:solidFill>
          </a:ln>
        </p:spPr>
        <p:txBody>
          <a:bodyPr wrap="square" rtlCol="0">
            <a:spAutoFit/>
          </a:bodyPr>
          <a:lstStyle/>
          <a:p>
            <a:r>
              <a:rPr lang="en-US" dirty="0"/>
              <a:t>1. Based on above graph we can say that major of product were reached on time but have considerable space for improvement as many products were not reached on time.</a:t>
            </a:r>
          </a:p>
        </p:txBody>
      </p:sp>
    </p:spTree>
    <p:extLst>
      <p:ext uri="{BB962C8B-B14F-4D97-AF65-F5344CB8AC3E}">
        <p14:creationId xmlns:p14="http://schemas.microsoft.com/office/powerpoint/2010/main" val="40833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428F-6F9E-4C78-AB74-A7973DBB34AD}"/>
              </a:ext>
            </a:extLst>
          </p:cNvPr>
          <p:cNvSpPr>
            <a:spLocks noGrp="1"/>
          </p:cNvSpPr>
          <p:nvPr>
            <p:ph type="title"/>
          </p:nvPr>
        </p:nvSpPr>
        <p:spPr>
          <a:xfrm>
            <a:off x="838200" y="365125"/>
            <a:ext cx="7917873" cy="701675"/>
          </a:xfrm>
          <a:solidFill>
            <a:schemeClr val="accent2">
              <a:lumMod val="20000"/>
              <a:lumOff val="80000"/>
            </a:schemeClr>
          </a:solidFill>
          <a:ln>
            <a:solidFill>
              <a:schemeClr val="tx1"/>
            </a:solidFill>
          </a:ln>
        </p:spPr>
        <p:txBody>
          <a:bodyPr>
            <a:normAutofit/>
          </a:bodyPr>
          <a:lstStyle/>
          <a:p>
            <a:r>
              <a:rPr lang="en-US" sz="2400" b="1" dirty="0"/>
              <a:t>CONCLUSION AND INFERENCE (NEXT STEPS) -</a:t>
            </a:r>
          </a:p>
        </p:txBody>
      </p:sp>
      <p:sp>
        <p:nvSpPr>
          <p:cNvPr id="3" name="Content Placeholder 2">
            <a:extLst>
              <a:ext uri="{FF2B5EF4-FFF2-40B4-BE49-F238E27FC236}">
                <a16:creationId xmlns:a16="http://schemas.microsoft.com/office/drawing/2014/main" id="{93F1F709-3D81-4AF9-9EC2-2E50483F55F2}"/>
              </a:ext>
            </a:extLst>
          </p:cNvPr>
          <p:cNvSpPr>
            <a:spLocks noGrp="1"/>
          </p:cNvSpPr>
          <p:nvPr>
            <p:ph idx="1"/>
          </p:nvPr>
        </p:nvSpPr>
        <p:spPr>
          <a:xfrm>
            <a:off x="1451579" y="2015733"/>
            <a:ext cx="9798312" cy="4288086"/>
          </a:xfrm>
          <a:solidFill>
            <a:schemeClr val="bg1"/>
          </a:solidFill>
        </p:spPr>
        <p:txBody>
          <a:bodyPr>
            <a:normAutofit fontScale="92500" lnSpcReduction="20000"/>
          </a:bodyPr>
          <a:lstStyle/>
          <a:p>
            <a:r>
              <a:rPr lang="en-US" sz="2000" dirty="0"/>
              <a:t>Importance should be given to F-block of warehouse based on revenue and no.</a:t>
            </a:r>
          </a:p>
          <a:p>
            <a:r>
              <a:rPr lang="en-US" sz="2000" dirty="0"/>
              <a:t>Majority of shipping take place via Ship based on revenue and no.</a:t>
            </a:r>
          </a:p>
          <a:p>
            <a:r>
              <a:rPr lang="en-US" sz="2000" dirty="0"/>
              <a:t>Majority of calls for enquiry comes from F-block warehouse and Shipping method Ship ,therefore queries should be solved more carefully  . Can provide more manpower , investment, and more resources here.</a:t>
            </a:r>
          </a:p>
          <a:p>
            <a:r>
              <a:rPr lang="en-US" sz="2000" dirty="0"/>
              <a:t>As shown , rating more lie towards 3, then 1 followed by 4,5,2. so o improve this we can similarly take feedback to improve service.</a:t>
            </a:r>
          </a:p>
          <a:p>
            <a:r>
              <a:rPr lang="en-US" sz="2000" dirty="0"/>
              <a:t>Total cost of product is 23,11,955 US dollars i.e. revenue.</a:t>
            </a:r>
          </a:p>
          <a:p>
            <a:r>
              <a:rPr lang="en-US" sz="2000" dirty="0"/>
              <a:t>As we can see everybody has purchased more than once. But at the same time people who has purchased more than 5 are more less than who had purchased less than 5 times. So , we can conclude that although people are interested in buying we should check feedback if there are any inconvenience to the customers and improve it.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5227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ED201-67EC-472E-BA82-FC3369296D22}"/>
              </a:ext>
            </a:extLst>
          </p:cNvPr>
          <p:cNvSpPr>
            <a:spLocks noGrp="1"/>
          </p:cNvSpPr>
          <p:nvPr>
            <p:ph idx="1"/>
          </p:nvPr>
        </p:nvSpPr>
        <p:spPr>
          <a:xfrm>
            <a:off x="838200" y="374073"/>
            <a:ext cx="10515600" cy="5802890"/>
          </a:xfrm>
          <a:solidFill>
            <a:schemeClr val="bg1"/>
          </a:solidFill>
        </p:spPr>
        <p:txBody>
          <a:bodyPr>
            <a:normAutofit/>
          </a:bodyPr>
          <a:lstStyle/>
          <a:p>
            <a:r>
              <a:rPr lang="en-US" sz="2000" dirty="0"/>
              <a:t>We can see that parameter of high is very less than low followed by  medium. So we can conclude that low and high parameter amounts most no. of purchase while high parameter least number.</a:t>
            </a:r>
          </a:p>
          <a:p>
            <a:r>
              <a:rPr lang="en-US" sz="2000" dirty="0"/>
              <a:t>Male and Female ratio are nearly equal ,therefore should place importance in both type of product.</a:t>
            </a:r>
          </a:p>
          <a:p>
            <a:r>
              <a:rPr lang="en-US" sz="2000" dirty="0"/>
              <a:t>Based on warehouse distribution, major discount offered from f block warehouse. Based on shipping distribution , major discount offered from Ship method.</a:t>
            </a:r>
          </a:p>
          <a:p>
            <a:r>
              <a:rPr lang="en-US" sz="2000" dirty="0"/>
              <a:t> Most of the weight is carried by shipping method Ship followed by Flight and Road.</a:t>
            </a:r>
          </a:p>
          <a:p>
            <a:r>
              <a:rPr lang="en-US" sz="2000" dirty="0"/>
              <a:t>Major of product were reached on time but have considerable space for improvement as many products were not reached on time.</a:t>
            </a:r>
          </a:p>
          <a:p>
            <a:endParaRPr lang="en-US" sz="2000" dirty="0"/>
          </a:p>
          <a:p>
            <a:endParaRPr lang="en-US" sz="2000" dirty="0"/>
          </a:p>
        </p:txBody>
      </p:sp>
    </p:spTree>
    <p:extLst>
      <p:ext uri="{BB962C8B-B14F-4D97-AF65-F5344CB8AC3E}">
        <p14:creationId xmlns:p14="http://schemas.microsoft.com/office/powerpoint/2010/main" val="374937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6543-33A4-420F-B630-0C8AD9AF9084}"/>
              </a:ext>
            </a:extLst>
          </p:cNvPr>
          <p:cNvSpPr>
            <a:spLocks noGrp="1"/>
          </p:cNvSpPr>
          <p:nvPr>
            <p:ph type="title"/>
          </p:nvPr>
        </p:nvSpPr>
        <p:spPr>
          <a:xfrm>
            <a:off x="1795239" y="0"/>
            <a:ext cx="4522434" cy="618548"/>
          </a:xfrm>
          <a:solidFill>
            <a:schemeClr val="accent3">
              <a:lumMod val="20000"/>
              <a:lumOff val="80000"/>
            </a:schemeClr>
          </a:solidFill>
          <a:ln>
            <a:solidFill>
              <a:schemeClr val="tx1"/>
            </a:solidFill>
          </a:ln>
        </p:spPr>
        <p:txBody>
          <a:bodyPr>
            <a:normAutofit/>
          </a:bodyPr>
          <a:lstStyle/>
          <a:p>
            <a:r>
              <a:rPr lang="en-US" sz="3200" dirty="0"/>
              <a:t>EXECUTIVE SUMMARY -</a:t>
            </a:r>
          </a:p>
        </p:txBody>
      </p:sp>
      <p:sp>
        <p:nvSpPr>
          <p:cNvPr id="3" name="Content Placeholder 2">
            <a:extLst>
              <a:ext uri="{FF2B5EF4-FFF2-40B4-BE49-F238E27FC236}">
                <a16:creationId xmlns:a16="http://schemas.microsoft.com/office/drawing/2014/main" id="{7B09635C-675A-4DF2-B87A-EE4A8D6E2B4C}"/>
              </a:ext>
            </a:extLst>
          </p:cNvPr>
          <p:cNvSpPr>
            <a:spLocks noGrp="1"/>
          </p:cNvSpPr>
          <p:nvPr>
            <p:ph idx="1"/>
          </p:nvPr>
        </p:nvSpPr>
        <p:spPr>
          <a:xfrm>
            <a:off x="727363" y="618548"/>
            <a:ext cx="10515600" cy="5749636"/>
          </a:xfrm>
          <a:solidFill>
            <a:schemeClr val="bg1"/>
          </a:solidFill>
        </p:spPr>
        <p:txBody>
          <a:bodyPr>
            <a:normAutofit/>
          </a:bodyPr>
          <a:lstStyle/>
          <a:p>
            <a:r>
              <a:rPr lang="en-US" sz="2000" dirty="0"/>
              <a:t>Warehouse F- block is more </a:t>
            </a:r>
            <a:r>
              <a:rPr lang="en-US" dirty="0"/>
              <a:t>used as well generate more revenue</a:t>
            </a:r>
            <a:r>
              <a:rPr lang="en-US" sz="2000" dirty="0"/>
              <a:t> ,more resources can be allocated for its management like manpower , investment , etc.</a:t>
            </a:r>
          </a:p>
          <a:p>
            <a:r>
              <a:rPr lang="en-US" sz="2000" dirty="0"/>
              <a:t>Shipment method Ship is more used as well generate more </a:t>
            </a:r>
            <a:r>
              <a:rPr lang="en-US" sz="2000" dirty="0" err="1"/>
              <a:t>revenue,so</a:t>
            </a:r>
            <a:r>
              <a:rPr lang="en-US" sz="2000" dirty="0"/>
              <a:t> more resources can be used to manage it similarly.</a:t>
            </a:r>
          </a:p>
          <a:p>
            <a:r>
              <a:rPr lang="en-US" sz="2000" dirty="0"/>
              <a:t>Major enquiries were made for F-block warehouse and shipment method Ship so should give more importance to resolve it .</a:t>
            </a:r>
          </a:p>
          <a:p>
            <a:r>
              <a:rPr lang="en-US" sz="2000" dirty="0"/>
              <a:t>Based on enquiries and ratings we should take feedback and take future decisions to improve service.</a:t>
            </a:r>
          </a:p>
          <a:p>
            <a:r>
              <a:rPr lang="en-US" sz="2000" dirty="0"/>
              <a:t>As more revenue generated from low and medium parameter compared to high , we should improve its importance.</a:t>
            </a:r>
          </a:p>
          <a:p>
            <a:r>
              <a:rPr lang="en-US" sz="2000" dirty="0"/>
              <a:t>Major of product were reached on time but have considerable space for improvement as many products were not reached on time so should find root cause for it and improve the situation.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TextBox 3">
            <a:extLst>
              <a:ext uri="{FF2B5EF4-FFF2-40B4-BE49-F238E27FC236}">
                <a16:creationId xmlns:a16="http://schemas.microsoft.com/office/drawing/2014/main" id="{2066B154-57EE-4311-9411-ADF116680C0F}"/>
              </a:ext>
            </a:extLst>
          </p:cNvPr>
          <p:cNvSpPr txBox="1"/>
          <p:nvPr/>
        </p:nvSpPr>
        <p:spPr>
          <a:xfrm>
            <a:off x="1073726" y="5712462"/>
            <a:ext cx="9649692" cy="646331"/>
          </a:xfrm>
          <a:prstGeom prst="rect">
            <a:avLst/>
          </a:prstGeom>
          <a:solidFill>
            <a:schemeClr val="accent2">
              <a:lumMod val="20000"/>
              <a:lumOff val="80000"/>
            </a:schemeClr>
          </a:solidFill>
          <a:ln>
            <a:solidFill>
              <a:schemeClr val="tx1"/>
            </a:solidFill>
          </a:ln>
        </p:spPr>
        <p:txBody>
          <a:bodyPr wrap="square" rtlCol="0">
            <a:spAutoFit/>
          </a:bodyPr>
          <a:lstStyle/>
          <a:p>
            <a:r>
              <a:rPr lang="en-US" dirty="0">
                <a:hlinkClick r:id="rId2"/>
              </a:rPr>
              <a:t>PRESENTATION VIDEO LINK- https://drive.google.com/file/d/17LFtksksos7KPzlLeYYBIyeU5r18SAJp/view?usp=sharing</a:t>
            </a:r>
            <a:endParaRPr lang="en-US" dirty="0"/>
          </a:p>
        </p:txBody>
      </p:sp>
      <p:sp>
        <p:nvSpPr>
          <p:cNvPr id="5" name="TextBox 4">
            <a:extLst>
              <a:ext uri="{FF2B5EF4-FFF2-40B4-BE49-F238E27FC236}">
                <a16:creationId xmlns:a16="http://schemas.microsoft.com/office/drawing/2014/main" id="{27EA117C-7B53-4D9D-8789-41205BC7C0F9}"/>
              </a:ext>
            </a:extLst>
          </p:cNvPr>
          <p:cNvSpPr txBox="1"/>
          <p:nvPr/>
        </p:nvSpPr>
        <p:spPr>
          <a:xfrm>
            <a:off x="860527" y="6488668"/>
            <a:ext cx="1869423" cy="369332"/>
          </a:xfrm>
          <a:prstGeom prst="rect">
            <a:avLst/>
          </a:prstGeom>
          <a:solidFill>
            <a:schemeClr val="bg1"/>
          </a:solidFill>
          <a:ln>
            <a:solidFill>
              <a:schemeClr val="tx1"/>
            </a:solidFill>
          </a:ln>
        </p:spPr>
        <p:txBody>
          <a:bodyPr wrap="none" rtlCol="0">
            <a:spAutoFit/>
          </a:bodyPr>
          <a:lstStyle/>
          <a:p>
            <a:r>
              <a:rPr lang="en-US" dirty="0">
                <a:hlinkClick r:id="rId3"/>
              </a:rPr>
              <a:t>ALL REOURSCES</a:t>
            </a:r>
            <a:endParaRPr lang="en-US" dirty="0"/>
          </a:p>
        </p:txBody>
      </p:sp>
    </p:spTree>
    <p:extLst>
      <p:ext uri="{BB962C8B-B14F-4D97-AF65-F5344CB8AC3E}">
        <p14:creationId xmlns:p14="http://schemas.microsoft.com/office/powerpoint/2010/main" val="299148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74651E-DF39-49E2-B6F8-0CB302810D04}"/>
              </a:ext>
            </a:extLst>
          </p:cNvPr>
          <p:cNvSpPr txBox="1"/>
          <p:nvPr/>
        </p:nvSpPr>
        <p:spPr>
          <a:xfrm>
            <a:off x="471055" y="5569527"/>
            <a:ext cx="7073988" cy="369332"/>
          </a:xfrm>
          <a:prstGeom prst="rect">
            <a:avLst/>
          </a:prstGeom>
          <a:solidFill>
            <a:schemeClr val="bg1"/>
          </a:solidFill>
          <a:ln>
            <a:solidFill>
              <a:schemeClr val="tx1"/>
            </a:solidFill>
          </a:ln>
        </p:spPr>
        <p:txBody>
          <a:bodyPr wrap="none" rtlCol="0">
            <a:spAutoFit/>
          </a:bodyPr>
          <a:lstStyle/>
          <a:p>
            <a:r>
              <a:rPr lang="en-US" dirty="0"/>
              <a:t>DATASET SOURCE-  </a:t>
            </a:r>
            <a:r>
              <a:rPr lang="en-US" dirty="0">
                <a:hlinkClick r:id="rId2"/>
              </a:rPr>
              <a:t>https://www.kaggle.com/prachi13/customer-analytics</a:t>
            </a:r>
            <a:endParaRPr lang="en-US" dirty="0"/>
          </a:p>
        </p:txBody>
      </p:sp>
      <p:sp>
        <p:nvSpPr>
          <p:cNvPr id="2" name="TextBox 1">
            <a:extLst>
              <a:ext uri="{FF2B5EF4-FFF2-40B4-BE49-F238E27FC236}">
                <a16:creationId xmlns:a16="http://schemas.microsoft.com/office/drawing/2014/main" id="{B187417B-A589-40EC-B8CC-361FFFC139DD}"/>
              </a:ext>
            </a:extLst>
          </p:cNvPr>
          <p:cNvSpPr txBox="1"/>
          <p:nvPr/>
        </p:nvSpPr>
        <p:spPr>
          <a:xfrm>
            <a:off x="1828800" y="762000"/>
            <a:ext cx="8839200" cy="4524315"/>
          </a:xfrm>
          <a:prstGeom prst="rect">
            <a:avLst/>
          </a:prstGeom>
          <a:solidFill>
            <a:schemeClr val="accent6">
              <a:lumMod val="60000"/>
              <a:lumOff val="40000"/>
            </a:schemeClr>
          </a:solidFill>
        </p:spPr>
        <p:txBody>
          <a:bodyPr wrap="square" rtlCol="0">
            <a:spAutoFit/>
          </a:bodyPr>
          <a:lstStyle/>
          <a:p>
            <a:pPr marL="342900" indent="-342900">
              <a:buAutoNum type="arabicPeriod"/>
            </a:pPr>
            <a:r>
              <a:rPr lang="en-US" sz="2400" dirty="0"/>
              <a:t>Problem dataset source is given below.</a:t>
            </a:r>
          </a:p>
          <a:p>
            <a:r>
              <a:rPr lang="en-US" sz="2400" dirty="0"/>
              <a:t>2. Given data is of E-Commerce shipping company.</a:t>
            </a:r>
          </a:p>
          <a:p>
            <a:r>
              <a:rPr lang="en-US" sz="2400" dirty="0"/>
              <a:t>3. In given data source contain of 12 parameters(column) and 10,999 observations(rows).</a:t>
            </a:r>
          </a:p>
          <a:p>
            <a:r>
              <a:rPr lang="en-US" sz="2400" dirty="0"/>
              <a:t>4. The aim of this project is to analyze the company situation and take decisions regarding resources allocation and improve the service experience. </a:t>
            </a:r>
          </a:p>
          <a:p>
            <a:r>
              <a:rPr lang="en-US" sz="2400" dirty="0"/>
              <a:t>5.Dataset has following parameters(columns- </a:t>
            </a:r>
            <a:r>
              <a:rPr lang="en-US" sz="2400" b="0" i="0" u="none" strike="noStrike" dirty="0">
                <a:solidFill>
                  <a:srgbClr val="000000"/>
                </a:solidFill>
                <a:effectLst/>
                <a:latin typeface="Calibri" panose="020F0502020204030204" pitchFamily="34" charset="0"/>
              </a:rPr>
              <a:t>Id no </a:t>
            </a:r>
            <a:r>
              <a:rPr lang="en-US" sz="2400" dirty="0"/>
              <a:t> , </a:t>
            </a:r>
            <a:r>
              <a:rPr lang="en-US" sz="2400" b="0" i="0" u="none" strike="noStrike" dirty="0">
                <a:solidFill>
                  <a:srgbClr val="000000"/>
                </a:solidFill>
                <a:effectLst/>
                <a:latin typeface="Calibri" panose="020F0502020204030204" pitchFamily="34" charset="0"/>
              </a:rPr>
              <a:t>Warehouse block ,</a:t>
            </a:r>
            <a:r>
              <a:rPr lang="en-US" sz="2400" dirty="0"/>
              <a:t> </a:t>
            </a:r>
            <a:r>
              <a:rPr lang="en-US" sz="2400" b="0" i="0" u="none" strike="noStrike" dirty="0">
                <a:solidFill>
                  <a:srgbClr val="000000"/>
                </a:solidFill>
                <a:effectLst/>
              </a:rPr>
              <a:t>Mode of</a:t>
            </a:r>
            <a:r>
              <a:rPr lang="en-US" sz="2400" dirty="0">
                <a:solidFill>
                  <a:srgbClr val="000000"/>
                </a:solidFill>
              </a:rPr>
              <a:t> </a:t>
            </a:r>
            <a:r>
              <a:rPr lang="en-US" sz="2400" b="0" i="0" u="none" strike="noStrike" dirty="0">
                <a:solidFill>
                  <a:srgbClr val="000000"/>
                </a:solidFill>
                <a:effectLst/>
              </a:rPr>
              <a:t>Shipment, Customer</a:t>
            </a:r>
            <a:r>
              <a:rPr lang="en-US" sz="2400" dirty="0">
                <a:solidFill>
                  <a:srgbClr val="000000"/>
                </a:solidFill>
              </a:rPr>
              <a:t> </a:t>
            </a:r>
            <a:r>
              <a:rPr lang="en-US" sz="2400" b="0" i="0" u="none" strike="noStrike" dirty="0">
                <a:solidFill>
                  <a:srgbClr val="000000"/>
                </a:solidFill>
                <a:effectLst/>
              </a:rPr>
              <a:t>care calls ,</a:t>
            </a:r>
            <a:r>
              <a:rPr lang="en-US" sz="2400" dirty="0"/>
              <a:t> </a:t>
            </a:r>
            <a:r>
              <a:rPr lang="en-US" sz="2400" b="0" i="0" u="none" strike="noStrike" dirty="0">
                <a:solidFill>
                  <a:srgbClr val="000000"/>
                </a:solidFill>
                <a:effectLst/>
              </a:rPr>
              <a:t>Customer rating, Cost</a:t>
            </a:r>
            <a:r>
              <a:rPr lang="en-US" sz="2400" dirty="0">
                <a:solidFill>
                  <a:srgbClr val="000000"/>
                </a:solidFill>
              </a:rPr>
              <a:t> </a:t>
            </a:r>
            <a:r>
              <a:rPr lang="en-US" sz="2400" b="0" i="0" u="none" strike="noStrike" dirty="0">
                <a:solidFill>
                  <a:srgbClr val="000000"/>
                </a:solidFill>
                <a:effectLst/>
              </a:rPr>
              <a:t>of</a:t>
            </a:r>
            <a:r>
              <a:rPr lang="en-US" sz="2400" dirty="0">
                <a:solidFill>
                  <a:srgbClr val="000000"/>
                </a:solidFill>
              </a:rPr>
              <a:t> </a:t>
            </a:r>
            <a:r>
              <a:rPr lang="en-US" sz="2400" b="0" i="0" u="none" strike="noStrike" dirty="0">
                <a:solidFill>
                  <a:srgbClr val="000000"/>
                </a:solidFill>
                <a:effectLst/>
              </a:rPr>
              <a:t>the</a:t>
            </a:r>
            <a:r>
              <a:rPr lang="en-US" sz="2400" dirty="0">
                <a:solidFill>
                  <a:srgbClr val="000000"/>
                </a:solidFill>
              </a:rPr>
              <a:t> </a:t>
            </a:r>
            <a:r>
              <a:rPr lang="en-US" sz="2400" b="0" i="0" u="none" strike="noStrike" dirty="0">
                <a:solidFill>
                  <a:srgbClr val="000000"/>
                </a:solidFill>
                <a:effectLst/>
              </a:rPr>
              <a:t>Product Prior</a:t>
            </a:r>
            <a:r>
              <a:rPr lang="en-US" sz="2400" dirty="0">
                <a:solidFill>
                  <a:srgbClr val="000000"/>
                </a:solidFill>
              </a:rPr>
              <a:t> </a:t>
            </a:r>
            <a:r>
              <a:rPr lang="en-US" sz="2400" b="0" i="0" u="none" strike="noStrike" dirty="0">
                <a:solidFill>
                  <a:srgbClr val="000000"/>
                </a:solidFill>
                <a:effectLst/>
              </a:rPr>
              <a:t>purchases , Product</a:t>
            </a:r>
            <a:r>
              <a:rPr lang="en-US" sz="2400" dirty="0">
                <a:solidFill>
                  <a:srgbClr val="000000"/>
                </a:solidFill>
              </a:rPr>
              <a:t> </a:t>
            </a:r>
            <a:r>
              <a:rPr lang="en-US" sz="2400" b="0" i="0" u="none" strike="noStrike" dirty="0">
                <a:solidFill>
                  <a:srgbClr val="000000"/>
                </a:solidFill>
                <a:effectLst/>
              </a:rPr>
              <a:t>importance , Gender</a:t>
            </a:r>
            <a:r>
              <a:rPr lang="en-US" sz="2400" dirty="0"/>
              <a:t> , </a:t>
            </a:r>
            <a:r>
              <a:rPr lang="en-US" sz="2400" b="0" i="0" u="none" strike="noStrike" dirty="0">
                <a:solidFill>
                  <a:srgbClr val="000000"/>
                </a:solidFill>
                <a:effectLst/>
              </a:rPr>
              <a:t>Discount</a:t>
            </a:r>
            <a:r>
              <a:rPr lang="en-US" sz="2400" dirty="0">
                <a:solidFill>
                  <a:srgbClr val="000000"/>
                </a:solidFill>
              </a:rPr>
              <a:t> </a:t>
            </a:r>
            <a:r>
              <a:rPr lang="en-US" sz="2400" b="0" i="0" u="none" strike="noStrike" dirty="0">
                <a:solidFill>
                  <a:srgbClr val="000000"/>
                </a:solidFill>
                <a:effectLst/>
              </a:rPr>
              <a:t>offered , Weight</a:t>
            </a:r>
            <a:r>
              <a:rPr lang="en-US" sz="2400" dirty="0">
                <a:solidFill>
                  <a:srgbClr val="000000"/>
                </a:solidFill>
              </a:rPr>
              <a:t> </a:t>
            </a:r>
            <a:r>
              <a:rPr lang="en-US" sz="2400" b="0" i="0" u="none" strike="noStrike" dirty="0">
                <a:solidFill>
                  <a:srgbClr val="000000"/>
                </a:solidFill>
                <a:effectLst/>
              </a:rPr>
              <a:t>in </a:t>
            </a:r>
            <a:r>
              <a:rPr lang="en-US" sz="2400" b="0" i="0" u="none" strike="noStrike" dirty="0" err="1">
                <a:solidFill>
                  <a:srgbClr val="000000"/>
                </a:solidFill>
                <a:effectLst/>
              </a:rPr>
              <a:t>gms</a:t>
            </a:r>
            <a:r>
              <a:rPr lang="en-US" sz="2400" b="0" i="0" u="none" strike="noStrike" dirty="0">
                <a:solidFill>
                  <a:srgbClr val="000000"/>
                </a:solidFill>
                <a:effectLst/>
              </a:rPr>
              <a:t> , Reached</a:t>
            </a:r>
            <a:r>
              <a:rPr lang="en-US" sz="2400" dirty="0">
                <a:solidFill>
                  <a:srgbClr val="000000"/>
                </a:solidFill>
              </a:rPr>
              <a:t> </a:t>
            </a:r>
            <a:r>
              <a:rPr lang="en-US" sz="2400" b="0" i="0" u="none" strike="noStrike" dirty="0">
                <a:solidFill>
                  <a:srgbClr val="000000"/>
                </a:solidFill>
                <a:effectLst/>
              </a:rPr>
              <a:t>on</a:t>
            </a:r>
            <a:r>
              <a:rPr lang="en-US" sz="2400" dirty="0">
                <a:solidFill>
                  <a:srgbClr val="000000"/>
                </a:solidFill>
              </a:rPr>
              <a:t> </a:t>
            </a:r>
            <a:r>
              <a:rPr lang="en-US" sz="2400" b="0" i="0" u="none" strike="noStrike" dirty="0">
                <a:solidFill>
                  <a:srgbClr val="000000"/>
                </a:solidFill>
                <a:effectLst/>
              </a:rPr>
              <a:t>Time</a:t>
            </a:r>
            <a:r>
              <a:rPr lang="en-US" sz="2400" dirty="0">
                <a:solidFill>
                  <a:srgbClr val="000000"/>
                </a:solidFill>
              </a:rPr>
              <a:t> </a:t>
            </a:r>
            <a:r>
              <a:rPr lang="en-US" sz="2400" b="0" i="0" u="none" strike="noStrike" dirty="0">
                <a:solidFill>
                  <a:srgbClr val="000000"/>
                </a:solidFill>
                <a:effectLst/>
              </a:rPr>
              <a:t>Y</a:t>
            </a:r>
            <a:r>
              <a:rPr lang="en-US" sz="2400" dirty="0">
                <a:solidFill>
                  <a:srgbClr val="000000"/>
                </a:solidFill>
              </a:rPr>
              <a:t>/</a:t>
            </a:r>
            <a:r>
              <a:rPr lang="en-US" sz="2400" b="0" i="0" u="none" strike="noStrike" dirty="0">
                <a:solidFill>
                  <a:srgbClr val="000000"/>
                </a:solidFill>
                <a:effectLst/>
              </a:rPr>
              <a:t>N</a:t>
            </a:r>
            <a:r>
              <a:rPr lang="en-US" sz="2400" dirty="0"/>
              <a:t> )</a:t>
            </a:r>
          </a:p>
          <a:p>
            <a:pPr marL="342900" indent="-342900">
              <a:buAutoNum type="arabicPeriod"/>
            </a:pPr>
            <a:endParaRPr lang="en-US" sz="2400" dirty="0"/>
          </a:p>
        </p:txBody>
      </p:sp>
    </p:spTree>
    <p:extLst>
      <p:ext uri="{BB962C8B-B14F-4D97-AF65-F5344CB8AC3E}">
        <p14:creationId xmlns:p14="http://schemas.microsoft.com/office/powerpoint/2010/main" val="327491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B1519B-B5F3-49C6-A882-FB57EA2BCB88}"/>
              </a:ext>
            </a:extLst>
          </p:cNvPr>
          <p:cNvSpPr txBox="1"/>
          <p:nvPr/>
        </p:nvSpPr>
        <p:spPr>
          <a:xfrm>
            <a:off x="2549236" y="406523"/>
            <a:ext cx="3367973" cy="400110"/>
          </a:xfrm>
          <a:prstGeom prst="rect">
            <a:avLst/>
          </a:prstGeom>
          <a:noFill/>
        </p:spPr>
        <p:txBody>
          <a:bodyPr wrap="none" rtlCol="0">
            <a:spAutoFit/>
          </a:bodyPr>
          <a:lstStyle/>
          <a:p>
            <a:r>
              <a:rPr lang="en-US" sz="2000" b="1" dirty="0"/>
              <a:t>E-COMMERCE SHIPPING DATA</a:t>
            </a:r>
          </a:p>
        </p:txBody>
      </p:sp>
      <p:sp>
        <p:nvSpPr>
          <p:cNvPr id="6" name="TextBox 5">
            <a:extLst>
              <a:ext uri="{FF2B5EF4-FFF2-40B4-BE49-F238E27FC236}">
                <a16:creationId xmlns:a16="http://schemas.microsoft.com/office/drawing/2014/main" id="{E73027D8-9A0D-4821-A89E-BB6EA1EDB255}"/>
              </a:ext>
            </a:extLst>
          </p:cNvPr>
          <p:cNvSpPr txBox="1"/>
          <p:nvPr/>
        </p:nvSpPr>
        <p:spPr>
          <a:xfrm>
            <a:off x="969818" y="1136073"/>
            <a:ext cx="2376613" cy="369332"/>
          </a:xfrm>
          <a:prstGeom prst="rect">
            <a:avLst/>
          </a:prstGeom>
          <a:noFill/>
        </p:spPr>
        <p:txBody>
          <a:bodyPr wrap="none" rtlCol="0">
            <a:spAutoFit/>
          </a:bodyPr>
          <a:lstStyle/>
          <a:p>
            <a:r>
              <a:rPr lang="en-US" dirty="0"/>
              <a:t>PROBLEM STATEMENTS</a:t>
            </a:r>
          </a:p>
        </p:txBody>
      </p:sp>
      <p:sp>
        <p:nvSpPr>
          <p:cNvPr id="7" name="TextBox 6">
            <a:extLst>
              <a:ext uri="{FF2B5EF4-FFF2-40B4-BE49-F238E27FC236}">
                <a16:creationId xmlns:a16="http://schemas.microsoft.com/office/drawing/2014/main" id="{9A7C1264-9D0B-4BD3-B6B3-64BF9B58129A}"/>
              </a:ext>
            </a:extLst>
          </p:cNvPr>
          <p:cNvSpPr txBox="1"/>
          <p:nvPr/>
        </p:nvSpPr>
        <p:spPr>
          <a:xfrm>
            <a:off x="1122219" y="1745673"/>
            <a:ext cx="10875818" cy="4524315"/>
          </a:xfrm>
          <a:prstGeom prst="rect">
            <a:avLst/>
          </a:prstGeom>
          <a:solidFill>
            <a:schemeClr val="bg2"/>
          </a:solidFill>
        </p:spPr>
        <p:txBody>
          <a:bodyPr wrap="square" rtlCol="0">
            <a:spAutoFit/>
          </a:bodyPr>
          <a:lstStyle/>
          <a:p>
            <a:pPr marL="342900" indent="-342900">
              <a:buAutoNum type="arabicPeriod"/>
            </a:pPr>
            <a:r>
              <a:rPr lang="en-US" dirty="0"/>
              <a:t>The company have many warehouse blocks which has similar type of products are stored , compare which block  type is more popular or has more products ordered.</a:t>
            </a:r>
          </a:p>
          <a:p>
            <a:pPr marL="342900" indent="-342900">
              <a:buAutoNum type="arabicPeriod"/>
            </a:pPr>
            <a:r>
              <a:rPr lang="en-US" dirty="0"/>
              <a:t>Compare type of shipment , which is more frequently used.</a:t>
            </a:r>
          </a:p>
          <a:p>
            <a:pPr marL="342900" indent="-342900">
              <a:buAutoNum type="arabicPeriod"/>
            </a:pPr>
            <a:r>
              <a:rPr lang="en-US" dirty="0"/>
              <a:t>Analyze number of calls made from enquiry for enquiry of the shipment.</a:t>
            </a:r>
          </a:p>
          <a:p>
            <a:pPr marL="342900" indent="-342900">
              <a:buAutoNum type="arabicPeriod"/>
            </a:pPr>
            <a:r>
              <a:rPr lang="en-US" dirty="0"/>
              <a:t>Analyze the rating for company , rated from every customer. 1 is the lowest (Worst), 5 is the highest (Best).</a:t>
            </a:r>
          </a:p>
          <a:p>
            <a:pPr marL="342900" indent="-342900">
              <a:buAutoNum type="arabicPeriod"/>
            </a:pPr>
            <a:r>
              <a:rPr lang="en-US" dirty="0"/>
              <a:t>Calculate the Cost of the Product in US Dollars.</a:t>
            </a:r>
          </a:p>
          <a:p>
            <a:pPr marL="342900" indent="-342900">
              <a:buAutoNum type="arabicPeriod"/>
            </a:pPr>
            <a:r>
              <a:rPr lang="en-US" dirty="0"/>
              <a:t>Analyze the Number of Prior Purchase.</a:t>
            </a:r>
          </a:p>
          <a:p>
            <a:pPr marL="342900" indent="-342900">
              <a:buAutoNum type="arabicPeriod"/>
            </a:pPr>
            <a:r>
              <a:rPr lang="en-US" dirty="0"/>
              <a:t>The company has categorized the product in the various parameter such as low, medium, high analyze depending on the number of purchase.</a:t>
            </a:r>
          </a:p>
          <a:p>
            <a:pPr marL="342900" indent="-342900">
              <a:buAutoNum type="arabicPeriod"/>
            </a:pPr>
            <a:r>
              <a:rPr lang="en-US" sz="1800" dirty="0"/>
              <a:t>Analyze  customer base based on gender by sum of purchase cost(revenue).</a:t>
            </a:r>
          </a:p>
          <a:p>
            <a:pPr marL="342900" indent="-342900">
              <a:buAutoNum type="arabicPeriod"/>
            </a:pPr>
            <a:r>
              <a:rPr lang="en-US" dirty="0"/>
              <a:t>Analyze discounts offered </a:t>
            </a:r>
            <a:r>
              <a:rPr lang="en-US" sz="1800" dirty="0"/>
              <a:t>based on warehouse and shipping</a:t>
            </a:r>
            <a:r>
              <a:rPr lang="en-US" dirty="0"/>
              <a:t>.</a:t>
            </a:r>
          </a:p>
          <a:p>
            <a:pPr marL="342900" indent="-342900">
              <a:buAutoNum type="arabicPeriod"/>
            </a:pPr>
            <a:r>
              <a:rPr lang="en-US" dirty="0"/>
              <a:t>Analyze the weight of products in shipment.</a:t>
            </a:r>
          </a:p>
          <a:p>
            <a:pPr marL="342900" indent="-342900">
              <a:buAutoNum type="arabicPeriod"/>
            </a:pPr>
            <a:r>
              <a:rPr lang="en-US" sz="1800" dirty="0"/>
              <a:t>Analyze whether shipment has reached on time based on warehouse and product of parameter.</a:t>
            </a:r>
            <a:endParaRPr lang="en-US" dirty="0"/>
          </a:p>
          <a:p>
            <a:pPr marL="342900" indent="-342900">
              <a:buAutoNum type="arabicPeriod"/>
            </a:pPr>
            <a:endParaRPr lang="en-US" dirty="0"/>
          </a:p>
          <a:p>
            <a:pPr marL="342900" indent="-342900">
              <a:buAutoNum type="arabicPeriod"/>
            </a:pPr>
            <a:endParaRPr lang="en-US" dirty="0"/>
          </a:p>
          <a:p>
            <a:endParaRPr lang="en-US" dirty="0"/>
          </a:p>
        </p:txBody>
      </p:sp>
      <p:sp>
        <p:nvSpPr>
          <p:cNvPr id="8" name="TextBox 7">
            <a:extLst>
              <a:ext uri="{FF2B5EF4-FFF2-40B4-BE49-F238E27FC236}">
                <a16:creationId xmlns:a16="http://schemas.microsoft.com/office/drawing/2014/main" id="{64A046A0-D80F-4EDA-9E38-C1A8020206D3}"/>
              </a:ext>
            </a:extLst>
          </p:cNvPr>
          <p:cNvSpPr txBox="1"/>
          <p:nvPr/>
        </p:nvSpPr>
        <p:spPr>
          <a:xfrm>
            <a:off x="1454728" y="5721927"/>
            <a:ext cx="7073988" cy="369332"/>
          </a:xfrm>
          <a:prstGeom prst="rect">
            <a:avLst/>
          </a:prstGeom>
          <a:solidFill>
            <a:schemeClr val="bg1"/>
          </a:solidFill>
          <a:ln>
            <a:solidFill>
              <a:schemeClr val="tx1"/>
            </a:solidFill>
          </a:ln>
        </p:spPr>
        <p:txBody>
          <a:bodyPr wrap="none" rtlCol="0">
            <a:spAutoFit/>
          </a:bodyPr>
          <a:lstStyle/>
          <a:p>
            <a:r>
              <a:rPr lang="en-US" dirty="0"/>
              <a:t>DATASET SOURCE-  </a:t>
            </a:r>
            <a:r>
              <a:rPr lang="en-US" dirty="0">
                <a:hlinkClick r:id="rId2"/>
              </a:rPr>
              <a:t>https://www.kaggle.com/prachi13/customer-analytics</a:t>
            </a:r>
            <a:endParaRPr lang="en-US" dirty="0"/>
          </a:p>
        </p:txBody>
      </p:sp>
    </p:spTree>
    <p:extLst>
      <p:ext uri="{BB962C8B-B14F-4D97-AF65-F5344CB8AC3E}">
        <p14:creationId xmlns:p14="http://schemas.microsoft.com/office/powerpoint/2010/main" val="108784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41DF-C100-4E16-8794-6D60D13CF615}"/>
              </a:ext>
            </a:extLst>
          </p:cNvPr>
          <p:cNvSpPr>
            <a:spLocks noGrp="1"/>
          </p:cNvSpPr>
          <p:nvPr>
            <p:ph type="title"/>
          </p:nvPr>
        </p:nvSpPr>
        <p:spPr>
          <a:xfrm>
            <a:off x="838200" y="365126"/>
            <a:ext cx="10515600" cy="798656"/>
          </a:xfrm>
          <a:solidFill>
            <a:schemeClr val="bg1"/>
          </a:solidFill>
          <a:ln>
            <a:solidFill>
              <a:schemeClr val="tx1"/>
            </a:solidFill>
          </a:ln>
        </p:spPr>
        <p:txBody>
          <a:bodyPr>
            <a:normAutofit fontScale="90000"/>
          </a:bodyPr>
          <a:lstStyle/>
          <a:p>
            <a:r>
              <a:rPr lang="en-US" sz="2000" dirty="0"/>
              <a:t>1..  The company have many warehouse blocks which has similar type of products are stored , compare which block  type is more popular or has more products ordered.</a:t>
            </a:r>
            <a:br>
              <a:rPr lang="en-US" sz="2000" dirty="0"/>
            </a:br>
            <a:endParaRPr lang="en-US" sz="2000" dirty="0"/>
          </a:p>
        </p:txBody>
      </p:sp>
      <p:graphicFrame>
        <p:nvGraphicFramePr>
          <p:cNvPr id="4" name="Content Placeholder 3">
            <a:extLst>
              <a:ext uri="{FF2B5EF4-FFF2-40B4-BE49-F238E27FC236}">
                <a16:creationId xmlns:a16="http://schemas.microsoft.com/office/drawing/2014/main" id="{8F4A6882-7315-48D0-BFCE-04DD2B899F62}"/>
              </a:ext>
            </a:extLst>
          </p:cNvPr>
          <p:cNvGraphicFramePr>
            <a:graphicFrameLocks noGrp="1"/>
          </p:cNvGraphicFramePr>
          <p:nvPr>
            <p:ph idx="1"/>
            <p:extLst>
              <p:ext uri="{D42A27DB-BD31-4B8C-83A1-F6EECF244321}">
                <p14:modId xmlns:p14="http://schemas.microsoft.com/office/powerpoint/2010/main" val="462316613"/>
              </p:ext>
            </p:extLst>
          </p:nvPr>
        </p:nvGraphicFramePr>
        <p:xfrm>
          <a:off x="4807527" y="1295399"/>
          <a:ext cx="7192216" cy="2756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8820C0C-3EA9-46CC-B399-DA990DD7A0D4}"/>
              </a:ext>
            </a:extLst>
          </p:cNvPr>
          <p:cNvGraphicFramePr>
            <a:graphicFrameLocks/>
          </p:cNvGraphicFramePr>
          <p:nvPr>
            <p:extLst>
              <p:ext uri="{D42A27DB-BD31-4B8C-83A1-F6EECF244321}">
                <p14:modId xmlns:p14="http://schemas.microsoft.com/office/powerpoint/2010/main" val="1941974420"/>
              </p:ext>
            </p:extLst>
          </p:nvPr>
        </p:nvGraphicFramePr>
        <p:xfrm>
          <a:off x="492368" y="1295398"/>
          <a:ext cx="4315159" cy="316406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42DB8FF-CCCF-4CC1-8FDB-0AAC485F24CE}"/>
              </a:ext>
            </a:extLst>
          </p:cNvPr>
          <p:cNvSpPr txBox="1"/>
          <p:nvPr/>
        </p:nvSpPr>
        <p:spPr>
          <a:xfrm>
            <a:off x="956604" y="4783015"/>
            <a:ext cx="10705514" cy="1477328"/>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US" dirty="0"/>
              <a:t>From following chart ,based on the distribution of no. of products, we can say that F block warehouse is more used followed by B,C,D and lastly A by a small margin.</a:t>
            </a:r>
          </a:p>
          <a:p>
            <a:pPr marL="342900" indent="-342900">
              <a:buAutoNum type="arabicPeriod"/>
            </a:pPr>
            <a:r>
              <a:rPr lang="en-US" dirty="0"/>
              <a:t>Similarly based on revenue generated F block is more important followed by other blocks i.e. B, C, D , A.</a:t>
            </a:r>
          </a:p>
          <a:p>
            <a:pPr marL="342900" indent="-342900">
              <a:buAutoNum type="arabicPeriod"/>
            </a:pPr>
            <a:r>
              <a:rPr lang="en-US" dirty="0"/>
              <a:t>Concluding result we can see that in warehouse block F is more important.</a:t>
            </a:r>
          </a:p>
          <a:p>
            <a:pPr marL="342900" indent="-342900">
              <a:buFontTx/>
              <a:buAutoNum type="arabicPeriod"/>
            </a:pPr>
            <a:r>
              <a:rPr lang="en-US" sz="1800" dirty="0"/>
              <a:t>Can provide more manpower ,</a:t>
            </a:r>
            <a:r>
              <a:rPr lang="en-US" dirty="0"/>
              <a:t> investment , </a:t>
            </a:r>
            <a:r>
              <a:rPr lang="en-US" dirty="0" err="1"/>
              <a:t>etc</a:t>
            </a:r>
            <a:r>
              <a:rPr lang="en-US" dirty="0"/>
              <a:t> resources</a:t>
            </a:r>
            <a:r>
              <a:rPr lang="en-US" sz="1800" dirty="0"/>
              <a:t> here for </a:t>
            </a:r>
            <a:r>
              <a:rPr lang="en-US" dirty="0"/>
              <a:t>better service.</a:t>
            </a:r>
          </a:p>
        </p:txBody>
      </p:sp>
    </p:spTree>
    <p:extLst>
      <p:ext uri="{BB962C8B-B14F-4D97-AF65-F5344CB8AC3E}">
        <p14:creationId xmlns:p14="http://schemas.microsoft.com/office/powerpoint/2010/main" val="106653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B9E5-16A8-48F8-ADD5-A783859FE739}"/>
              </a:ext>
            </a:extLst>
          </p:cNvPr>
          <p:cNvSpPr>
            <a:spLocks noGrp="1"/>
          </p:cNvSpPr>
          <p:nvPr>
            <p:ph type="title"/>
          </p:nvPr>
        </p:nvSpPr>
        <p:spPr>
          <a:xfrm>
            <a:off x="838200" y="365125"/>
            <a:ext cx="10515600" cy="646257"/>
          </a:xfrm>
          <a:solidFill>
            <a:schemeClr val="bg1"/>
          </a:solidFill>
          <a:ln>
            <a:solidFill>
              <a:schemeClr val="tx1"/>
            </a:solidFill>
          </a:ln>
        </p:spPr>
        <p:txBody>
          <a:bodyPr>
            <a:normAutofit fontScale="90000"/>
          </a:bodyPr>
          <a:lstStyle/>
          <a:p>
            <a:r>
              <a:rPr lang="en-US" sz="2000" dirty="0"/>
              <a:t>2. Compare type of shipment , which is more frequently used based on number and revenue generated.</a:t>
            </a:r>
            <a:br>
              <a:rPr lang="en-US" sz="2000" dirty="0"/>
            </a:br>
            <a:endParaRPr lang="en-US" sz="2000" dirty="0"/>
          </a:p>
        </p:txBody>
      </p:sp>
      <p:graphicFrame>
        <p:nvGraphicFramePr>
          <p:cNvPr id="4" name="Chart 3">
            <a:extLst>
              <a:ext uri="{FF2B5EF4-FFF2-40B4-BE49-F238E27FC236}">
                <a16:creationId xmlns:a16="http://schemas.microsoft.com/office/drawing/2014/main" id="{2852F436-4454-4FC6-ABF3-194CF4FD47F7}"/>
              </a:ext>
            </a:extLst>
          </p:cNvPr>
          <p:cNvGraphicFramePr>
            <a:graphicFrameLocks/>
          </p:cNvGraphicFramePr>
          <p:nvPr>
            <p:extLst>
              <p:ext uri="{D42A27DB-BD31-4B8C-83A1-F6EECF244321}">
                <p14:modId xmlns:p14="http://schemas.microsoft.com/office/powerpoint/2010/main" val="368270424"/>
              </p:ext>
            </p:extLst>
          </p:nvPr>
        </p:nvGraphicFramePr>
        <p:xfrm>
          <a:off x="838200" y="1178572"/>
          <a:ext cx="4015154" cy="2746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F5BB8E3-1741-4D6C-A1F3-29997FFE8D62}"/>
              </a:ext>
            </a:extLst>
          </p:cNvPr>
          <p:cNvGraphicFramePr>
            <a:graphicFrameLocks/>
          </p:cNvGraphicFramePr>
          <p:nvPr>
            <p:extLst>
              <p:ext uri="{D42A27DB-BD31-4B8C-83A1-F6EECF244321}">
                <p14:modId xmlns:p14="http://schemas.microsoft.com/office/powerpoint/2010/main" val="2527655043"/>
              </p:ext>
            </p:extLst>
          </p:nvPr>
        </p:nvGraphicFramePr>
        <p:xfrm>
          <a:off x="5287108" y="1168021"/>
          <a:ext cx="5076092" cy="323772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76B713C-E6B2-445E-8F20-CBD2CFC206F6}"/>
              </a:ext>
            </a:extLst>
          </p:cNvPr>
          <p:cNvSpPr txBox="1"/>
          <p:nvPr/>
        </p:nvSpPr>
        <p:spPr>
          <a:xfrm>
            <a:off x="838200" y="4811151"/>
            <a:ext cx="10638938" cy="1200329"/>
          </a:xfrm>
          <a:prstGeom prst="rect">
            <a:avLst/>
          </a:prstGeom>
          <a:solidFill>
            <a:schemeClr val="bg1"/>
          </a:solidFill>
          <a:ln>
            <a:solidFill>
              <a:schemeClr val="tx1"/>
            </a:solidFill>
          </a:ln>
        </p:spPr>
        <p:txBody>
          <a:bodyPr wrap="none" rtlCol="0">
            <a:spAutoFit/>
          </a:bodyPr>
          <a:lstStyle/>
          <a:p>
            <a:pPr marL="342900" indent="-342900">
              <a:buAutoNum type="arabicPeriod"/>
            </a:pPr>
            <a:r>
              <a:rPr lang="en-US" dirty="0"/>
              <a:t>Based on revenue , shipment via Ship is more used followed by Flight then Road.</a:t>
            </a:r>
          </a:p>
          <a:p>
            <a:pPr marL="342900" indent="-342900">
              <a:buAutoNum type="arabicPeriod"/>
            </a:pPr>
            <a:r>
              <a:rPr lang="en-US" dirty="0"/>
              <a:t>Similarly , more numbers of products are shipped via Ship followed  by flight and road.</a:t>
            </a:r>
          </a:p>
          <a:p>
            <a:pPr marL="342900" indent="-342900">
              <a:buAutoNum type="arabicPeriod"/>
            </a:pPr>
            <a:r>
              <a:rPr lang="en-US" dirty="0"/>
              <a:t>So ,we can conclude that shipping via Ship is more frequently used method based on revenue and numbers.</a:t>
            </a:r>
          </a:p>
          <a:p>
            <a:pPr marL="342900" indent="-342900">
              <a:buAutoNum type="arabicPeriod"/>
            </a:pPr>
            <a:r>
              <a:rPr lang="en-US" sz="1800" dirty="0"/>
              <a:t>Can provide more manpower ,</a:t>
            </a:r>
            <a:r>
              <a:rPr lang="en-US" dirty="0"/>
              <a:t> investment , </a:t>
            </a:r>
            <a:r>
              <a:rPr lang="en-US" dirty="0" err="1"/>
              <a:t>etc</a:t>
            </a:r>
            <a:r>
              <a:rPr lang="en-US" dirty="0"/>
              <a:t> resources</a:t>
            </a:r>
            <a:r>
              <a:rPr lang="en-US" sz="1800" dirty="0"/>
              <a:t> here for </a:t>
            </a:r>
            <a:r>
              <a:rPr lang="en-US" dirty="0"/>
              <a:t>better service.</a:t>
            </a:r>
          </a:p>
        </p:txBody>
      </p:sp>
    </p:spTree>
    <p:extLst>
      <p:ext uri="{BB962C8B-B14F-4D97-AF65-F5344CB8AC3E}">
        <p14:creationId xmlns:p14="http://schemas.microsoft.com/office/powerpoint/2010/main" val="343034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0CDE-F037-4176-BA9F-D7E23E848C42}"/>
              </a:ext>
            </a:extLst>
          </p:cNvPr>
          <p:cNvSpPr>
            <a:spLocks noGrp="1"/>
          </p:cNvSpPr>
          <p:nvPr>
            <p:ph type="title"/>
          </p:nvPr>
        </p:nvSpPr>
        <p:spPr>
          <a:xfrm>
            <a:off x="838200" y="365125"/>
            <a:ext cx="10515600" cy="701675"/>
          </a:xfrm>
          <a:solidFill>
            <a:schemeClr val="bg1"/>
          </a:solidFill>
          <a:ln>
            <a:solidFill>
              <a:schemeClr val="tx1"/>
            </a:solidFill>
          </a:ln>
        </p:spPr>
        <p:txBody>
          <a:bodyPr>
            <a:normAutofit/>
          </a:bodyPr>
          <a:lstStyle/>
          <a:p>
            <a:r>
              <a:rPr lang="en-US" sz="2000" dirty="0"/>
              <a:t>3. Analyze number of calls made from enquiry for enquiry of the shipment.</a:t>
            </a:r>
            <a:br>
              <a:rPr lang="en-US" sz="2000" dirty="0"/>
            </a:br>
            <a:endParaRPr lang="en-US" sz="2000" dirty="0"/>
          </a:p>
        </p:txBody>
      </p:sp>
      <p:graphicFrame>
        <p:nvGraphicFramePr>
          <p:cNvPr id="4" name="Content Placeholder 3">
            <a:extLst>
              <a:ext uri="{FF2B5EF4-FFF2-40B4-BE49-F238E27FC236}">
                <a16:creationId xmlns:a16="http://schemas.microsoft.com/office/drawing/2014/main" id="{7161EF89-488F-4736-9B53-0341068692E0}"/>
              </a:ext>
            </a:extLst>
          </p:cNvPr>
          <p:cNvGraphicFramePr>
            <a:graphicFrameLocks noGrp="1"/>
          </p:cNvGraphicFramePr>
          <p:nvPr>
            <p:ph idx="1"/>
            <p:extLst>
              <p:ext uri="{D42A27DB-BD31-4B8C-83A1-F6EECF244321}">
                <p14:modId xmlns:p14="http://schemas.microsoft.com/office/powerpoint/2010/main" val="2195840530"/>
              </p:ext>
            </p:extLst>
          </p:nvPr>
        </p:nvGraphicFramePr>
        <p:xfrm>
          <a:off x="444305" y="1563859"/>
          <a:ext cx="5773615" cy="2366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46EEE8-0595-4636-A91E-F64199B59EC0}"/>
              </a:ext>
            </a:extLst>
          </p:cNvPr>
          <p:cNvGraphicFramePr>
            <a:graphicFrameLocks/>
          </p:cNvGraphicFramePr>
          <p:nvPr>
            <p:extLst>
              <p:ext uri="{D42A27DB-BD31-4B8C-83A1-F6EECF244321}">
                <p14:modId xmlns:p14="http://schemas.microsoft.com/office/powerpoint/2010/main" val="1833894074"/>
              </p:ext>
            </p:extLst>
          </p:nvPr>
        </p:nvGraphicFramePr>
        <p:xfrm>
          <a:off x="7033442" y="1563859"/>
          <a:ext cx="4558335" cy="236654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BB87302B-086B-4C5C-9F8D-0E127D167CC0}"/>
              </a:ext>
            </a:extLst>
          </p:cNvPr>
          <p:cNvSpPr txBox="1"/>
          <p:nvPr/>
        </p:nvSpPr>
        <p:spPr>
          <a:xfrm>
            <a:off x="838200" y="4184551"/>
            <a:ext cx="7000595" cy="2308324"/>
          </a:xfrm>
          <a:prstGeom prst="rect">
            <a:avLst/>
          </a:prstGeom>
          <a:solidFill>
            <a:schemeClr val="bg1"/>
          </a:solidFill>
          <a:ln>
            <a:solidFill>
              <a:schemeClr val="tx1"/>
            </a:solidFill>
          </a:ln>
        </p:spPr>
        <p:txBody>
          <a:bodyPr wrap="square" rtlCol="0">
            <a:spAutoFit/>
          </a:bodyPr>
          <a:lstStyle/>
          <a:p>
            <a:r>
              <a:rPr lang="en-US" dirty="0"/>
              <a:t>1.Based on calls made for enquiry ,majority of calls are based on warehouse block F ,followed by D, C ,A lastly B .</a:t>
            </a:r>
          </a:p>
          <a:p>
            <a:endParaRPr lang="en-US" dirty="0"/>
          </a:p>
          <a:p>
            <a:r>
              <a:rPr lang="en-US" dirty="0"/>
              <a:t>2. Based on calls in shipping , majority of calls for sipping method Ship followed by Flight and Road.</a:t>
            </a:r>
          </a:p>
          <a:p>
            <a:endParaRPr lang="en-US" dirty="0"/>
          </a:p>
          <a:p>
            <a:r>
              <a:rPr lang="en-US" dirty="0"/>
              <a:t>3. There we can conclude that major importance should be given to management of f block warehouse and Ship method of shipment.</a:t>
            </a:r>
          </a:p>
        </p:txBody>
      </p:sp>
    </p:spTree>
    <p:extLst>
      <p:ext uri="{BB962C8B-B14F-4D97-AF65-F5344CB8AC3E}">
        <p14:creationId xmlns:p14="http://schemas.microsoft.com/office/powerpoint/2010/main" val="404868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26EE-A053-47F1-A7EF-9E3534D1EF21}"/>
              </a:ext>
            </a:extLst>
          </p:cNvPr>
          <p:cNvSpPr>
            <a:spLocks noGrp="1"/>
          </p:cNvSpPr>
          <p:nvPr>
            <p:ph type="title"/>
          </p:nvPr>
        </p:nvSpPr>
        <p:spPr>
          <a:xfrm>
            <a:off x="838200" y="365126"/>
            <a:ext cx="10515600" cy="596379"/>
          </a:xfrm>
          <a:solidFill>
            <a:schemeClr val="bg1"/>
          </a:solidFill>
          <a:ln>
            <a:solidFill>
              <a:schemeClr val="tx1"/>
            </a:solidFill>
          </a:ln>
        </p:spPr>
        <p:txBody>
          <a:bodyPr>
            <a:normAutofit fontScale="90000"/>
          </a:bodyPr>
          <a:lstStyle/>
          <a:p>
            <a:r>
              <a:rPr lang="en-US" sz="2000" dirty="0"/>
              <a:t>4. Analyze the rating for company , rated from every customer. 1 is the lowest (Worst), 5 is the highest (Best).</a:t>
            </a:r>
            <a:br>
              <a:rPr lang="en-US" sz="2000" dirty="0"/>
            </a:br>
            <a:endParaRPr lang="en-US" sz="2000" dirty="0"/>
          </a:p>
        </p:txBody>
      </p:sp>
      <p:graphicFrame>
        <p:nvGraphicFramePr>
          <p:cNvPr id="4" name="Chart 3">
            <a:extLst>
              <a:ext uri="{FF2B5EF4-FFF2-40B4-BE49-F238E27FC236}">
                <a16:creationId xmlns:a16="http://schemas.microsoft.com/office/drawing/2014/main" id="{BE2EAFD7-A75F-424E-9737-9A8DF0178682}"/>
              </a:ext>
            </a:extLst>
          </p:cNvPr>
          <p:cNvGraphicFramePr>
            <a:graphicFrameLocks/>
          </p:cNvGraphicFramePr>
          <p:nvPr>
            <p:extLst>
              <p:ext uri="{D42A27DB-BD31-4B8C-83A1-F6EECF244321}">
                <p14:modId xmlns:p14="http://schemas.microsoft.com/office/powerpoint/2010/main" val="226668794"/>
              </p:ext>
            </p:extLst>
          </p:nvPr>
        </p:nvGraphicFramePr>
        <p:xfrm>
          <a:off x="715108" y="132588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9B4AB7B-423E-41BA-B368-720813AF6CB2}"/>
              </a:ext>
            </a:extLst>
          </p:cNvPr>
          <p:cNvGraphicFramePr>
            <a:graphicFrameLocks/>
          </p:cNvGraphicFramePr>
          <p:nvPr>
            <p:extLst>
              <p:ext uri="{D42A27DB-BD31-4B8C-83A1-F6EECF244321}">
                <p14:modId xmlns:p14="http://schemas.microsoft.com/office/powerpoint/2010/main" val="1939853215"/>
              </p:ext>
            </p:extLst>
          </p:nvPr>
        </p:nvGraphicFramePr>
        <p:xfrm>
          <a:off x="5410200" y="1325880"/>
          <a:ext cx="606669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BDDE87D-E380-4E82-93A5-09F92F775F95}"/>
              </a:ext>
            </a:extLst>
          </p:cNvPr>
          <p:cNvGraphicFramePr>
            <a:graphicFrameLocks/>
          </p:cNvGraphicFramePr>
          <p:nvPr>
            <p:extLst>
              <p:ext uri="{D42A27DB-BD31-4B8C-83A1-F6EECF244321}">
                <p14:modId xmlns:p14="http://schemas.microsoft.com/office/powerpoint/2010/main" val="2844682525"/>
              </p:ext>
            </p:extLst>
          </p:nvPr>
        </p:nvGraphicFramePr>
        <p:xfrm>
          <a:off x="7017434"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63FEC082-86FC-480F-A6AD-F64493B058C6}"/>
              </a:ext>
            </a:extLst>
          </p:cNvPr>
          <p:cNvSpPr txBox="1"/>
          <p:nvPr/>
        </p:nvSpPr>
        <p:spPr>
          <a:xfrm>
            <a:off x="715108" y="4433455"/>
            <a:ext cx="6184456" cy="1754326"/>
          </a:xfrm>
          <a:prstGeom prst="rect">
            <a:avLst/>
          </a:prstGeom>
          <a:solidFill>
            <a:schemeClr val="bg1"/>
          </a:solidFill>
          <a:ln>
            <a:solidFill>
              <a:schemeClr val="tx1"/>
            </a:solidFill>
          </a:ln>
        </p:spPr>
        <p:txBody>
          <a:bodyPr wrap="square" rtlCol="0">
            <a:spAutoFit/>
          </a:bodyPr>
          <a:lstStyle/>
          <a:p>
            <a:r>
              <a:rPr lang="en-US" dirty="0"/>
              <a:t>1 As shown , rating more lie towards 3, then 1 followed by 4,5,2.</a:t>
            </a:r>
          </a:p>
          <a:p>
            <a:r>
              <a:rPr lang="en-US" dirty="0"/>
              <a:t>2.Similarly , warehouse and shipping distribution for rating is shown ,we can say its trend is nearly proportional for each section.</a:t>
            </a:r>
          </a:p>
          <a:p>
            <a:r>
              <a:rPr lang="en-US" dirty="0"/>
              <a:t>3.So we can conclude that we need to take feedback from them to improve the service.</a:t>
            </a:r>
          </a:p>
        </p:txBody>
      </p:sp>
    </p:spTree>
    <p:extLst>
      <p:ext uri="{BB962C8B-B14F-4D97-AF65-F5344CB8AC3E}">
        <p14:creationId xmlns:p14="http://schemas.microsoft.com/office/powerpoint/2010/main" val="47218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4901-041E-4064-AAB8-9B9E61F9A23B}"/>
              </a:ext>
            </a:extLst>
          </p:cNvPr>
          <p:cNvSpPr>
            <a:spLocks noGrp="1"/>
          </p:cNvSpPr>
          <p:nvPr>
            <p:ph type="title"/>
          </p:nvPr>
        </p:nvSpPr>
        <p:spPr>
          <a:xfrm>
            <a:off x="838200" y="365126"/>
            <a:ext cx="10273145" cy="770948"/>
          </a:xfrm>
          <a:solidFill>
            <a:schemeClr val="bg1"/>
          </a:solidFill>
          <a:ln>
            <a:solidFill>
              <a:schemeClr val="tx1"/>
            </a:solidFill>
          </a:ln>
        </p:spPr>
        <p:txBody>
          <a:bodyPr>
            <a:normAutofit/>
          </a:bodyPr>
          <a:lstStyle/>
          <a:p>
            <a:r>
              <a:rPr lang="en-US" sz="2000" dirty="0"/>
              <a:t>5. Calculate the sum of Cost of the Product in US Dollars.</a:t>
            </a:r>
            <a:br>
              <a:rPr lang="en-US" sz="2000" dirty="0"/>
            </a:br>
            <a:endParaRPr lang="en-US" sz="2000" dirty="0"/>
          </a:p>
        </p:txBody>
      </p:sp>
      <p:graphicFrame>
        <p:nvGraphicFramePr>
          <p:cNvPr id="4" name="Chart 3">
            <a:extLst>
              <a:ext uri="{FF2B5EF4-FFF2-40B4-BE49-F238E27FC236}">
                <a16:creationId xmlns:a16="http://schemas.microsoft.com/office/drawing/2014/main" id="{5B619AEF-1214-4627-8E71-6BC72FF0D275}"/>
              </a:ext>
            </a:extLst>
          </p:cNvPr>
          <p:cNvGraphicFramePr>
            <a:graphicFrameLocks/>
          </p:cNvGraphicFramePr>
          <p:nvPr>
            <p:extLst>
              <p:ext uri="{D42A27DB-BD31-4B8C-83A1-F6EECF244321}">
                <p14:modId xmlns:p14="http://schemas.microsoft.com/office/powerpoint/2010/main" val="3327352385"/>
              </p:ext>
            </p:extLst>
          </p:nvPr>
        </p:nvGraphicFramePr>
        <p:xfrm>
          <a:off x="838200" y="1328738"/>
          <a:ext cx="4135582" cy="2689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E997598-9E36-489E-AAAC-75709C131200}"/>
              </a:ext>
            </a:extLst>
          </p:cNvPr>
          <p:cNvGraphicFramePr>
            <a:graphicFrameLocks/>
          </p:cNvGraphicFramePr>
          <p:nvPr>
            <p:extLst>
              <p:ext uri="{D42A27DB-BD31-4B8C-83A1-F6EECF244321}">
                <p14:modId xmlns:p14="http://schemas.microsoft.com/office/powerpoint/2010/main" val="2845547547"/>
              </p:ext>
            </p:extLst>
          </p:nvPr>
        </p:nvGraphicFramePr>
        <p:xfrm>
          <a:off x="5406303" y="1328737"/>
          <a:ext cx="4028642" cy="268907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050B80FD-BB6E-4BC4-B23B-2791BC59752E}"/>
              </a:ext>
            </a:extLst>
          </p:cNvPr>
          <p:cNvSpPr txBox="1"/>
          <p:nvPr/>
        </p:nvSpPr>
        <p:spPr>
          <a:xfrm>
            <a:off x="734291" y="4447309"/>
            <a:ext cx="8700654" cy="369332"/>
          </a:xfrm>
          <a:prstGeom prst="rect">
            <a:avLst/>
          </a:prstGeom>
          <a:solidFill>
            <a:schemeClr val="bg1"/>
          </a:solidFill>
          <a:ln>
            <a:solidFill>
              <a:schemeClr val="tx1"/>
            </a:solidFill>
          </a:ln>
        </p:spPr>
        <p:txBody>
          <a:bodyPr wrap="square" rtlCol="0">
            <a:spAutoFit/>
          </a:bodyPr>
          <a:lstStyle/>
          <a:p>
            <a:r>
              <a:rPr lang="en-US" dirty="0"/>
              <a:t>1. Total cost of product is 2311955 US dollars which can also be seen from above charts.</a:t>
            </a:r>
          </a:p>
        </p:txBody>
      </p:sp>
    </p:spTree>
    <p:extLst>
      <p:ext uri="{BB962C8B-B14F-4D97-AF65-F5344CB8AC3E}">
        <p14:creationId xmlns:p14="http://schemas.microsoft.com/office/powerpoint/2010/main" val="77232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6F8A-7221-4198-AACB-0305411EF074}"/>
              </a:ext>
            </a:extLst>
          </p:cNvPr>
          <p:cNvSpPr>
            <a:spLocks noGrp="1"/>
          </p:cNvSpPr>
          <p:nvPr>
            <p:ph type="title"/>
          </p:nvPr>
        </p:nvSpPr>
        <p:spPr>
          <a:xfrm>
            <a:off x="838200" y="365126"/>
            <a:ext cx="10217727" cy="535420"/>
          </a:xfrm>
          <a:solidFill>
            <a:schemeClr val="bg1"/>
          </a:solidFill>
          <a:ln>
            <a:solidFill>
              <a:schemeClr val="tx1"/>
            </a:solidFill>
          </a:ln>
        </p:spPr>
        <p:txBody>
          <a:bodyPr>
            <a:normAutofit fontScale="90000"/>
          </a:bodyPr>
          <a:lstStyle/>
          <a:p>
            <a:r>
              <a:rPr lang="en-US" sz="2000" dirty="0"/>
              <a:t>6. Analyze the Number of Prior Purchase.</a:t>
            </a:r>
            <a:br>
              <a:rPr lang="en-US" sz="2000" dirty="0"/>
            </a:br>
            <a:endParaRPr lang="en-US" sz="2000" dirty="0"/>
          </a:p>
        </p:txBody>
      </p:sp>
      <p:graphicFrame>
        <p:nvGraphicFramePr>
          <p:cNvPr id="4" name="Content Placeholder 3">
            <a:extLst>
              <a:ext uri="{FF2B5EF4-FFF2-40B4-BE49-F238E27FC236}">
                <a16:creationId xmlns:a16="http://schemas.microsoft.com/office/drawing/2014/main" id="{0D33668E-9AFE-4BF2-B679-5E65084639EC}"/>
              </a:ext>
            </a:extLst>
          </p:cNvPr>
          <p:cNvGraphicFramePr>
            <a:graphicFrameLocks noGrp="1"/>
          </p:cNvGraphicFramePr>
          <p:nvPr>
            <p:ph idx="1"/>
            <p:extLst>
              <p:ext uri="{D42A27DB-BD31-4B8C-83A1-F6EECF244321}">
                <p14:modId xmlns:p14="http://schemas.microsoft.com/office/powerpoint/2010/main" val="2112504322"/>
              </p:ext>
            </p:extLst>
          </p:nvPr>
        </p:nvGraphicFramePr>
        <p:xfrm>
          <a:off x="838200" y="1146752"/>
          <a:ext cx="8416636" cy="354993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B82D8C8-712D-4AFD-A64A-BFF4CAE5786A}"/>
              </a:ext>
            </a:extLst>
          </p:cNvPr>
          <p:cNvSpPr txBox="1"/>
          <p:nvPr/>
        </p:nvSpPr>
        <p:spPr>
          <a:xfrm>
            <a:off x="838200" y="4761057"/>
            <a:ext cx="10058400" cy="1477328"/>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US" dirty="0"/>
              <a:t>As we can see everybody has purchased more than once.</a:t>
            </a:r>
          </a:p>
          <a:p>
            <a:pPr marL="342900" indent="-342900">
              <a:buAutoNum type="arabicPeriod"/>
            </a:pPr>
            <a:r>
              <a:rPr lang="en-US" dirty="0"/>
              <a:t>But at the same time people who has purchased more than 5 are more less than who had purchased less than 5 times.</a:t>
            </a:r>
          </a:p>
          <a:p>
            <a:pPr marL="342900" indent="-342900">
              <a:buAutoNum type="arabicPeriod"/>
            </a:pPr>
            <a:r>
              <a:rPr lang="en-US" dirty="0"/>
              <a:t>So , we can conclude that although people are interested in buying we should check feedback if there are any inconvenience to the customers.</a:t>
            </a:r>
          </a:p>
        </p:txBody>
      </p:sp>
    </p:spTree>
    <p:extLst>
      <p:ext uri="{BB962C8B-B14F-4D97-AF65-F5344CB8AC3E}">
        <p14:creationId xmlns:p14="http://schemas.microsoft.com/office/powerpoint/2010/main" val="23242046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597</TotalTime>
  <Words>1686</Words>
  <Application>Microsoft Office PowerPoint</Application>
  <PresentationFormat>Widescreen</PresentationFormat>
  <Paragraphs>137</Paragraphs>
  <Slides>17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PowerPoint Presentation</vt:lpstr>
      <vt:lpstr>PowerPoint Presentation</vt:lpstr>
      <vt:lpstr>PowerPoint Presentation</vt:lpstr>
      <vt:lpstr>1..  The company have many warehouse blocks which has similar type of products are stored , compare which block  type is more popular or has more products ordered. </vt:lpstr>
      <vt:lpstr>2. Compare type of shipment , which is more frequently used based on number and revenue generated. </vt:lpstr>
      <vt:lpstr>3. Analyze number of calls made from enquiry for enquiry of the shipment. </vt:lpstr>
      <vt:lpstr>4. Analyze the rating for company , rated from every customer. 1 is the lowest (Worst), 5 is the highest (Best). </vt:lpstr>
      <vt:lpstr>5. Calculate the sum of Cost of the Product in US Dollars. </vt:lpstr>
      <vt:lpstr>6. Analyze the Number of Prior Purchase. </vt:lpstr>
      <vt:lpstr>7. The company has categorized the product in the various parameter such as low, medium, high analyze depending on the number of purchase. </vt:lpstr>
      <vt:lpstr>8. Analyze  customer base based on gender by sum of purchase cost(revenue).</vt:lpstr>
      <vt:lpstr>9. Analyze discounts offered based on warehouse and shipping. </vt:lpstr>
      <vt:lpstr>10. Analyze the weight of products in shipment .</vt:lpstr>
      <vt:lpstr>11. Analyze whether shipment has reached on time based on warehouse and product of parameter. </vt:lpstr>
      <vt:lpstr>CONCLUSION AND INFERENCE (NEXT STEPS) -</vt:lpstr>
      <vt:lpstr>PowerPoint Presentation</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weeww</dc:creator>
  <cp:lastModifiedBy>weeww</cp:lastModifiedBy>
  <cp:revision>31</cp:revision>
  <dcterms:created xsi:type="dcterms:W3CDTF">2022-01-23T09:38:51Z</dcterms:created>
  <dcterms:modified xsi:type="dcterms:W3CDTF">2022-01-27T05:20:01Z</dcterms:modified>
</cp:coreProperties>
</file>