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73" r:id="rId2"/>
    <p:sldId id="257" r:id="rId3"/>
    <p:sldId id="258" r:id="rId4"/>
    <p:sldId id="259" r:id="rId5"/>
    <p:sldId id="260" r:id="rId6"/>
    <p:sldId id="261" r:id="rId7"/>
    <p:sldId id="262" r:id="rId8"/>
    <p:sldId id="263" r:id="rId9"/>
    <p:sldId id="264" r:id="rId10"/>
    <p:sldId id="265" r:id="rId11"/>
    <p:sldId id="270"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72B9E-9075-473B-9FC7-DE86A596154D}" type="datetimeFigureOut">
              <a:rPr lang="en-US" smtClean="0"/>
              <a:t>15-Feb-22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27310-5A2F-4D22-B66C-C15E5F277E9D}" type="slidenum">
              <a:rPr lang="en-US" smtClean="0"/>
              <a:t>‹#›</a:t>
            </a:fld>
            <a:endParaRPr lang="en-US"/>
          </a:p>
        </p:txBody>
      </p:sp>
    </p:spTree>
    <p:extLst>
      <p:ext uri="{BB962C8B-B14F-4D97-AF65-F5344CB8AC3E}">
        <p14:creationId xmlns:p14="http://schemas.microsoft.com/office/powerpoint/2010/main" val="43243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26E1E2-AC45-405C-A92E-D4A62703F5F7}" type="datetimeFigureOut">
              <a:rPr lang="en-US" smtClean="0"/>
              <a:t>15-Feb-22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F18B247-0EB3-422D-9C07-976D1830A05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960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6E1E2-AC45-405C-A92E-D4A62703F5F7}" type="datetimeFigureOut">
              <a:rPr lang="en-US" smtClean="0"/>
              <a:t>15-Feb-22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8B247-0EB3-422D-9C07-976D1830A05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512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6E1E2-AC45-405C-A92E-D4A62703F5F7}" type="datetimeFigureOut">
              <a:rPr lang="en-US" smtClean="0"/>
              <a:t>15-Feb-22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8B247-0EB3-422D-9C07-976D1830A05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83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6E1E2-AC45-405C-A92E-D4A62703F5F7}" type="datetimeFigureOut">
              <a:rPr lang="en-US" smtClean="0"/>
              <a:t>15-Feb-22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8B247-0EB3-422D-9C07-976D1830A05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491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6E1E2-AC45-405C-A92E-D4A62703F5F7}" type="datetimeFigureOut">
              <a:rPr lang="en-US" smtClean="0"/>
              <a:t>15-Feb-22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8B247-0EB3-422D-9C07-976D1830A05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60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26E1E2-AC45-405C-A92E-D4A62703F5F7}" type="datetimeFigureOut">
              <a:rPr lang="en-US" smtClean="0"/>
              <a:t>15-Feb-22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8B247-0EB3-422D-9C07-976D1830A05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345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26E1E2-AC45-405C-A92E-D4A62703F5F7}" type="datetimeFigureOut">
              <a:rPr lang="en-US" smtClean="0"/>
              <a:t>15-Feb-22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18B247-0EB3-422D-9C07-976D1830A05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451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26E1E2-AC45-405C-A92E-D4A62703F5F7}" type="datetimeFigureOut">
              <a:rPr lang="en-US" smtClean="0"/>
              <a:t>15-Feb-22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18B247-0EB3-422D-9C07-976D1830A05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781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6E1E2-AC45-405C-A92E-D4A62703F5F7}" type="datetimeFigureOut">
              <a:rPr lang="en-US" smtClean="0"/>
              <a:t>15-Feb-22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18B247-0EB3-422D-9C07-976D1830A05D}" type="slidenum">
              <a:rPr lang="en-US" smtClean="0"/>
              <a:t>‹#›</a:t>
            </a:fld>
            <a:endParaRPr lang="en-US"/>
          </a:p>
        </p:txBody>
      </p:sp>
    </p:spTree>
    <p:extLst>
      <p:ext uri="{BB962C8B-B14F-4D97-AF65-F5344CB8AC3E}">
        <p14:creationId xmlns:p14="http://schemas.microsoft.com/office/powerpoint/2010/main" val="375726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6E1E2-AC45-405C-A92E-D4A62703F5F7}" type="datetimeFigureOut">
              <a:rPr lang="en-US" smtClean="0"/>
              <a:t>15-Feb-22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8B247-0EB3-422D-9C07-976D1830A05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88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026E1E2-AC45-405C-A92E-D4A62703F5F7}" type="datetimeFigureOut">
              <a:rPr lang="en-US" smtClean="0"/>
              <a:t>15-Feb-22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F18B247-0EB3-422D-9C07-976D1830A05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809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026E1E2-AC45-405C-A92E-D4A62703F5F7}" type="datetimeFigureOut">
              <a:rPr lang="en-US" smtClean="0"/>
              <a:t>15-Feb-22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F18B247-0EB3-422D-9C07-976D1830A05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239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drive/folders/1IDhSD1nTSiK47Aq3VvKRWwdkndO5mdyy?usp=sharing" TargetMode="External"/><Relationship Id="rId2" Type="http://schemas.openxmlformats.org/officeDocument/2006/relationships/hyperlink" Target="https://drive.google.com/file/d/1pIEDxNjjvobgnq9BHtFv7KfOQWtDIs33/view?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shashwatwork/ecommerce-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shashwatwork/ecommerce-dat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70C985-74DD-407D-85BC-DC67C6E67892}"/>
              </a:ext>
            </a:extLst>
          </p:cNvPr>
          <p:cNvSpPr>
            <a:spLocks noGrp="1"/>
          </p:cNvSpPr>
          <p:nvPr>
            <p:ph idx="1"/>
          </p:nvPr>
        </p:nvSpPr>
        <p:spPr/>
        <p:txBody>
          <a:bodyPr/>
          <a:lstStyle/>
          <a:p>
            <a:r>
              <a:rPr lang="en-US" dirty="0"/>
              <a:t>NAME-KUNDAN KHARATARAM KUMAWAT</a:t>
            </a:r>
          </a:p>
          <a:p>
            <a:r>
              <a:rPr lang="en-US" dirty="0"/>
              <a:t>CAPSTONE PROJECT FOR TABLEAU</a:t>
            </a:r>
          </a:p>
          <a:p>
            <a:r>
              <a:rPr lang="en-US" dirty="0"/>
              <a:t>TOPIC - </a:t>
            </a:r>
            <a:r>
              <a:rPr lang="en-US" sz="2800" dirty="0"/>
              <a:t>E-COMMERCE  SALES </a:t>
            </a:r>
            <a:endParaRPr lang="en-US" dirty="0"/>
          </a:p>
        </p:txBody>
      </p:sp>
      <p:pic>
        <p:nvPicPr>
          <p:cNvPr id="2" name="Audio 1">
            <a:hlinkClick r:id="" action="ppaction://media"/>
            <a:extLst>
              <a:ext uri="{FF2B5EF4-FFF2-40B4-BE49-F238E27FC236}">
                <a16:creationId xmlns:a16="http://schemas.microsoft.com/office/drawing/2014/main" id="{B4A18230-6674-40A0-AF8E-8A7958E4647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pic>
        <p:nvPicPr>
          <p:cNvPr id="1026" name="Picture 2" descr="For Your Toolbox: Tableau | Alex on Marketing">
            <a:extLst>
              <a:ext uri="{FF2B5EF4-FFF2-40B4-BE49-F238E27FC236}">
                <a16:creationId xmlns:a16="http://schemas.microsoft.com/office/drawing/2014/main" id="{A0773718-6C43-4422-BF40-19E99F1F6B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4961" y="320092"/>
            <a:ext cx="3450613" cy="34506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alytics Icon PNG Images | PNG Cliparts Free Download on SeekPNG">
            <a:extLst>
              <a:ext uri="{FF2B5EF4-FFF2-40B4-BE49-F238E27FC236}">
                <a16:creationId xmlns:a16="http://schemas.microsoft.com/office/drawing/2014/main" id="{44BD5977-E639-4001-BCE2-78015A9391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0745" y="3958232"/>
            <a:ext cx="5889012" cy="241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830337"/>
      </p:ext>
    </p:extLst>
  </p:cSld>
  <p:clrMapOvr>
    <a:masterClrMapping/>
  </p:clrMapOvr>
  <mc:AlternateContent xmlns:mc="http://schemas.openxmlformats.org/markup-compatibility/2006" xmlns:p14="http://schemas.microsoft.com/office/powerpoint/2010/main">
    <mc:Choice Requires="p14">
      <p:transition spd="slow" p14:dur="2000" advTm="6015"/>
    </mc:Choice>
    <mc:Fallback xmlns="">
      <p:transition spd="slow" advTm="60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F827-791E-4C11-B171-EA22A78AC8D1}"/>
              </a:ext>
            </a:extLst>
          </p:cNvPr>
          <p:cNvSpPr>
            <a:spLocks noGrp="1"/>
          </p:cNvSpPr>
          <p:nvPr>
            <p:ph type="title"/>
          </p:nvPr>
        </p:nvSpPr>
        <p:spPr>
          <a:xfrm>
            <a:off x="838200" y="365126"/>
            <a:ext cx="10348696" cy="310066"/>
          </a:xfrm>
          <a:solidFill>
            <a:schemeClr val="bg1"/>
          </a:solidFill>
          <a:ln>
            <a:solidFill>
              <a:schemeClr val="tx1"/>
            </a:solidFill>
          </a:ln>
        </p:spPr>
        <p:txBody>
          <a:bodyPr>
            <a:normAutofit fontScale="90000"/>
          </a:bodyPr>
          <a:lstStyle/>
          <a:p>
            <a:r>
              <a:rPr lang="en-US" sz="2000" dirty="0"/>
              <a:t>7. Find highest shipping cost based on month</a:t>
            </a:r>
          </a:p>
        </p:txBody>
      </p:sp>
      <p:sp>
        <p:nvSpPr>
          <p:cNvPr id="7" name="TextBox 6">
            <a:extLst>
              <a:ext uri="{FF2B5EF4-FFF2-40B4-BE49-F238E27FC236}">
                <a16:creationId xmlns:a16="http://schemas.microsoft.com/office/drawing/2014/main" id="{B159E980-9497-4BC4-8F1D-5BA508E01860}"/>
              </a:ext>
            </a:extLst>
          </p:cNvPr>
          <p:cNvSpPr txBox="1"/>
          <p:nvPr/>
        </p:nvSpPr>
        <p:spPr>
          <a:xfrm>
            <a:off x="342795" y="6308208"/>
            <a:ext cx="10348696" cy="369332"/>
          </a:xfrm>
          <a:prstGeom prst="rect">
            <a:avLst/>
          </a:prstGeom>
          <a:solidFill>
            <a:schemeClr val="bg1"/>
          </a:solidFill>
          <a:ln>
            <a:solidFill>
              <a:schemeClr val="tx1"/>
            </a:solidFill>
          </a:ln>
        </p:spPr>
        <p:txBody>
          <a:bodyPr wrap="square" rtlCol="0">
            <a:spAutoFit/>
          </a:bodyPr>
          <a:lstStyle/>
          <a:p>
            <a:pPr marL="342900" indent="-342900">
              <a:buAutoNum type="arabicPeriod"/>
            </a:pPr>
            <a:r>
              <a:rPr lang="en-US" dirty="0"/>
              <a:t>From above graph we can see December month has highest shipping cost (32345) .</a:t>
            </a:r>
          </a:p>
        </p:txBody>
      </p:sp>
      <p:pic>
        <p:nvPicPr>
          <p:cNvPr id="4" name="Picture 3">
            <a:extLst>
              <a:ext uri="{FF2B5EF4-FFF2-40B4-BE49-F238E27FC236}">
                <a16:creationId xmlns:a16="http://schemas.microsoft.com/office/drawing/2014/main" id="{8DFE3DF2-DFF7-4AFC-B7C3-27120E523FCB}"/>
              </a:ext>
            </a:extLst>
          </p:cNvPr>
          <p:cNvPicPr>
            <a:picLocks noChangeAspect="1"/>
          </p:cNvPicPr>
          <p:nvPr/>
        </p:nvPicPr>
        <p:blipFill rotWithShape="1">
          <a:blip r:embed="rId2">
            <a:extLst>
              <a:ext uri="{28A0092B-C50C-407E-A947-70E740481C1C}">
                <a14:useLocalDpi xmlns:a14="http://schemas.microsoft.com/office/drawing/2010/main" val="0"/>
              </a:ext>
            </a:extLst>
          </a:blip>
          <a:srcRect l="27935" t="18535" b="11975"/>
          <a:stretch/>
        </p:blipFill>
        <p:spPr>
          <a:xfrm>
            <a:off x="580082" y="869609"/>
            <a:ext cx="10830039" cy="5345661"/>
          </a:xfrm>
          <a:prstGeom prst="rect">
            <a:avLst/>
          </a:prstGeom>
        </p:spPr>
      </p:pic>
    </p:spTree>
    <p:extLst>
      <p:ext uri="{BB962C8B-B14F-4D97-AF65-F5344CB8AC3E}">
        <p14:creationId xmlns:p14="http://schemas.microsoft.com/office/powerpoint/2010/main" val="12018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428F-6F9E-4C78-AB74-A7973DBB34AD}"/>
              </a:ext>
            </a:extLst>
          </p:cNvPr>
          <p:cNvSpPr>
            <a:spLocks noGrp="1"/>
          </p:cNvSpPr>
          <p:nvPr>
            <p:ph type="title"/>
          </p:nvPr>
        </p:nvSpPr>
        <p:spPr>
          <a:xfrm>
            <a:off x="838200" y="365126"/>
            <a:ext cx="8464826" cy="509518"/>
          </a:xfrm>
          <a:solidFill>
            <a:schemeClr val="accent2">
              <a:lumMod val="20000"/>
              <a:lumOff val="80000"/>
            </a:schemeClr>
          </a:solidFill>
          <a:ln>
            <a:solidFill>
              <a:schemeClr val="tx1"/>
            </a:solidFill>
          </a:ln>
        </p:spPr>
        <p:txBody>
          <a:bodyPr>
            <a:normAutofit/>
          </a:bodyPr>
          <a:lstStyle/>
          <a:p>
            <a:r>
              <a:rPr lang="en-US" sz="2400" b="1" dirty="0"/>
              <a:t>CONCLUSION &amp; inference  -</a:t>
            </a:r>
          </a:p>
        </p:txBody>
      </p:sp>
      <p:sp>
        <p:nvSpPr>
          <p:cNvPr id="3" name="Content Placeholder 2">
            <a:extLst>
              <a:ext uri="{FF2B5EF4-FFF2-40B4-BE49-F238E27FC236}">
                <a16:creationId xmlns:a16="http://schemas.microsoft.com/office/drawing/2014/main" id="{93F1F709-3D81-4AF9-9EC2-2E50483F55F2}"/>
              </a:ext>
            </a:extLst>
          </p:cNvPr>
          <p:cNvSpPr>
            <a:spLocks noGrp="1"/>
          </p:cNvSpPr>
          <p:nvPr>
            <p:ph idx="1"/>
          </p:nvPr>
        </p:nvSpPr>
        <p:spPr>
          <a:xfrm>
            <a:off x="629945" y="1101333"/>
            <a:ext cx="9798312" cy="4288086"/>
          </a:xfrm>
          <a:solidFill>
            <a:schemeClr val="bg1"/>
          </a:solidFill>
        </p:spPr>
        <p:txBody>
          <a:bodyPr>
            <a:normAutofit fontScale="85000" lnSpcReduction="20000"/>
          </a:bodyPr>
          <a:lstStyle/>
          <a:p>
            <a:r>
              <a:rPr lang="en-US" dirty="0"/>
              <a:t>United states has highest sales but in other countries it has stark difference in terms of economy. So increase promotions and other offer schemes to increase sales .</a:t>
            </a:r>
          </a:p>
          <a:p>
            <a:r>
              <a:rPr lang="en-US" dirty="0"/>
              <a:t>Top products based on profit and sales are </a:t>
            </a:r>
            <a:r>
              <a:rPr lang="en-US" dirty="0" err="1"/>
              <a:t>Titat</a:t>
            </a:r>
            <a:r>
              <a:rPr lang="en-US" dirty="0"/>
              <a:t> watch ,T-shirts , running shoes, formal </a:t>
            </a:r>
            <a:r>
              <a:rPr lang="en-US" dirty="0" err="1"/>
              <a:t>shoes,etc</a:t>
            </a:r>
            <a:r>
              <a:rPr lang="en-US" dirty="0"/>
              <a:t> which all comes under fashion product category. It is top performer.</a:t>
            </a:r>
          </a:p>
          <a:p>
            <a:r>
              <a:rPr lang="en-US" dirty="0"/>
              <a:t>Consumer segment is highest followed by corporate and home office so we need to have new future products introduced based on this criteria of importance.</a:t>
            </a:r>
          </a:p>
          <a:p>
            <a:r>
              <a:rPr lang="en-US" dirty="0"/>
              <a:t>February is month where sales is least and can’t follow the sales target so need to reduce inventory to decrease cost or have some marketing schemes like offers to increase sales.</a:t>
            </a:r>
          </a:p>
          <a:p>
            <a:r>
              <a:rPr lang="en-US" dirty="0"/>
              <a:t>Fashion product category offer highest discount , have highest quantity sold and makes most profit and sales, so we have fashion category as most successful category. Study it’s strategy and apply it to improve others.</a:t>
            </a:r>
          </a:p>
          <a:p>
            <a:r>
              <a:rPr lang="en-US" dirty="0"/>
              <a:t>Based on trends December has highest shipping cost and February the least ,average cost of shipping lies between 28500 to 32500 dollars .</a:t>
            </a:r>
          </a:p>
          <a:p>
            <a:endParaRPr lang="en-US"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52276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6543-33A4-420F-B630-0C8AD9AF9084}"/>
              </a:ext>
            </a:extLst>
          </p:cNvPr>
          <p:cNvSpPr>
            <a:spLocks noGrp="1"/>
          </p:cNvSpPr>
          <p:nvPr>
            <p:ph type="title"/>
          </p:nvPr>
        </p:nvSpPr>
        <p:spPr>
          <a:xfrm>
            <a:off x="1795239" y="0"/>
            <a:ext cx="4522434" cy="618548"/>
          </a:xfrm>
          <a:solidFill>
            <a:schemeClr val="accent3">
              <a:lumMod val="20000"/>
              <a:lumOff val="80000"/>
            </a:schemeClr>
          </a:solidFill>
          <a:ln>
            <a:solidFill>
              <a:schemeClr val="tx1"/>
            </a:solidFill>
          </a:ln>
        </p:spPr>
        <p:txBody>
          <a:bodyPr>
            <a:normAutofit/>
          </a:bodyPr>
          <a:lstStyle/>
          <a:p>
            <a:r>
              <a:rPr lang="en-US" sz="3200" dirty="0"/>
              <a:t>EXECUTIVE SUMMARY -</a:t>
            </a:r>
          </a:p>
        </p:txBody>
      </p:sp>
      <p:sp>
        <p:nvSpPr>
          <p:cNvPr id="3" name="Content Placeholder 2">
            <a:extLst>
              <a:ext uri="{FF2B5EF4-FFF2-40B4-BE49-F238E27FC236}">
                <a16:creationId xmlns:a16="http://schemas.microsoft.com/office/drawing/2014/main" id="{7B09635C-675A-4DF2-B87A-EE4A8D6E2B4C}"/>
              </a:ext>
            </a:extLst>
          </p:cNvPr>
          <p:cNvSpPr>
            <a:spLocks noGrp="1"/>
          </p:cNvSpPr>
          <p:nvPr>
            <p:ph idx="1"/>
          </p:nvPr>
        </p:nvSpPr>
        <p:spPr>
          <a:xfrm>
            <a:off x="727363" y="618548"/>
            <a:ext cx="10515600" cy="5749636"/>
          </a:xfrm>
          <a:solidFill>
            <a:schemeClr val="bg1"/>
          </a:solidFill>
        </p:spPr>
        <p:txBody>
          <a:bodyPr>
            <a:normAutofit/>
          </a:bodyPr>
          <a:lstStyle/>
          <a:p>
            <a:r>
              <a:rPr lang="en-US" dirty="0"/>
              <a:t>United states has highest sales but in other countries it has stark difference in terms of economy. So increase promotions and other offer schemes to increase sales .</a:t>
            </a:r>
          </a:p>
          <a:p>
            <a:r>
              <a:rPr lang="en-US" dirty="0"/>
              <a:t>Fashion product category offer highest discount , have highest quantity sold and makes most profit and sales, so we have fashion category as most successful category. Study it’s strategy and apply it to improve others.</a:t>
            </a:r>
          </a:p>
          <a:p>
            <a:r>
              <a:rPr lang="en-US" dirty="0"/>
              <a:t>Consumer segment is highest followed by corporate and home office so we need to have new future products introduced based on this criteria of importance.</a:t>
            </a:r>
          </a:p>
          <a:p>
            <a:r>
              <a:rPr lang="en-US" dirty="0"/>
              <a:t>February is month where sales is least and can’t follow the sales target so need to reduce inventory to decrease cost or have some marketing schemes like offers to increase sales.</a:t>
            </a:r>
          </a:p>
          <a:p>
            <a:r>
              <a:rPr lang="en-US" dirty="0"/>
              <a:t>Based on trends December has highest shipping cost and February the least ,average cost of shipping lies between 28500 to 32500 dollars .</a:t>
            </a:r>
          </a:p>
          <a:p>
            <a:pPr marL="0" indent="0">
              <a:buNone/>
            </a:pPr>
            <a:endParaRPr lang="en-US" sz="2000" dirty="0"/>
          </a:p>
          <a:p>
            <a:endParaRPr lang="en-US" sz="2000" dirty="0"/>
          </a:p>
          <a:p>
            <a:endParaRPr lang="en-US" sz="2000" dirty="0"/>
          </a:p>
          <a:p>
            <a:endParaRPr lang="en-US" sz="2000" dirty="0"/>
          </a:p>
          <a:p>
            <a:endParaRPr lang="en-US" sz="2000" dirty="0"/>
          </a:p>
        </p:txBody>
      </p:sp>
      <p:sp>
        <p:nvSpPr>
          <p:cNvPr id="4" name="TextBox 3">
            <a:extLst>
              <a:ext uri="{FF2B5EF4-FFF2-40B4-BE49-F238E27FC236}">
                <a16:creationId xmlns:a16="http://schemas.microsoft.com/office/drawing/2014/main" id="{BEB89A37-2142-48A4-B6CD-197544DDF10A}"/>
              </a:ext>
            </a:extLst>
          </p:cNvPr>
          <p:cNvSpPr txBox="1"/>
          <p:nvPr/>
        </p:nvSpPr>
        <p:spPr>
          <a:xfrm>
            <a:off x="727363" y="5960563"/>
            <a:ext cx="9854147" cy="369332"/>
          </a:xfrm>
          <a:prstGeom prst="rect">
            <a:avLst/>
          </a:prstGeom>
          <a:solidFill>
            <a:schemeClr val="bg1"/>
          </a:solidFill>
          <a:ln>
            <a:solidFill>
              <a:schemeClr val="tx1"/>
            </a:solidFill>
          </a:ln>
        </p:spPr>
        <p:txBody>
          <a:bodyPr wrap="square" rtlCol="0">
            <a:spAutoFit/>
          </a:bodyPr>
          <a:lstStyle/>
          <a:p>
            <a:r>
              <a:rPr lang="en-US" dirty="0">
                <a:hlinkClick r:id="rId2"/>
              </a:rPr>
              <a:t>VIDEO LINK-https://drive.google.com/file/d/1pIEDxNjjvobgnq9BHtFv7KfOQWtDIs33/</a:t>
            </a:r>
            <a:r>
              <a:rPr lang="en-US" dirty="0" err="1">
                <a:hlinkClick r:id="rId2"/>
              </a:rPr>
              <a:t>view?usp</a:t>
            </a:r>
            <a:r>
              <a:rPr lang="en-US" dirty="0">
                <a:hlinkClick r:id="rId2"/>
              </a:rPr>
              <a:t>=sharing</a:t>
            </a:r>
            <a:endParaRPr lang="en-US" dirty="0"/>
          </a:p>
        </p:txBody>
      </p:sp>
      <p:sp>
        <p:nvSpPr>
          <p:cNvPr id="5" name="TextBox 4">
            <a:extLst>
              <a:ext uri="{FF2B5EF4-FFF2-40B4-BE49-F238E27FC236}">
                <a16:creationId xmlns:a16="http://schemas.microsoft.com/office/drawing/2014/main" id="{8DDE37D0-8376-4823-8F8C-AF6B71B5E39C}"/>
              </a:ext>
            </a:extLst>
          </p:cNvPr>
          <p:cNvSpPr txBox="1"/>
          <p:nvPr/>
        </p:nvSpPr>
        <p:spPr>
          <a:xfrm>
            <a:off x="556591" y="6368184"/>
            <a:ext cx="10449271" cy="369332"/>
          </a:xfrm>
          <a:prstGeom prst="rect">
            <a:avLst/>
          </a:prstGeom>
          <a:solidFill>
            <a:schemeClr val="bg1"/>
          </a:solidFill>
          <a:ln>
            <a:solidFill>
              <a:schemeClr val="tx1"/>
            </a:solidFill>
          </a:ln>
        </p:spPr>
        <p:txBody>
          <a:bodyPr wrap="none" rtlCol="0">
            <a:spAutoFit/>
          </a:bodyPr>
          <a:lstStyle/>
          <a:p>
            <a:r>
              <a:rPr lang="en-US" dirty="0">
                <a:hlinkClick r:id="rId3"/>
              </a:rPr>
              <a:t>RESOURCES-https://drive.google.com/drive/folders/1IDhSD1nTSiK47Aq3VvKRWwdkndO5mdyy?usp=sharing</a:t>
            </a:r>
            <a:endParaRPr lang="en-US" dirty="0"/>
          </a:p>
        </p:txBody>
      </p:sp>
    </p:spTree>
    <p:extLst>
      <p:ext uri="{BB962C8B-B14F-4D97-AF65-F5344CB8AC3E}">
        <p14:creationId xmlns:p14="http://schemas.microsoft.com/office/powerpoint/2010/main" val="299148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74651E-DF39-49E2-B6F8-0CB302810D04}"/>
              </a:ext>
            </a:extLst>
          </p:cNvPr>
          <p:cNvSpPr txBox="1"/>
          <p:nvPr/>
        </p:nvSpPr>
        <p:spPr>
          <a:xfrm>
            <a:off x="471055" y="5569527"/>
            <a:ext cx="7502375" cy="369332"/>
          </a:xfrm>
          <a:prstGeom prst="rect">
            <a:avLst/>
          </a:prstGeom>
          <a:solidFill>
            <a:schemeClr val="bg1"/>
          </a:solidFill>
          <a:ln>
            <a:solidFill>
              <a:schemeClr val="tx1"/>
            </a:solidFill>
          </a:ln>
        </p:spPr>
        <p:txBody>
          <a:bodyPr wrap="none" rtlCol="0">
            <a:spAutoFit/>
          </a:bodyPr>
          <a:lstStyle/>
          <a:p>
            <a:r>
              <a:rPr lang="en-US" dirty="0">
                <a:hlinkClick r:id="rId2"/>
              </a:rPr>
              <a:t>DATASET SOURCE-  https://www.kaggle.com/shashwatwork/ecommerce-data</a:t>
            </a:r>
            <a:endParaRPr lang="en-US" dirty="0"/>
          </a:p>
        </p:txBody>
      </p:sp>
      <p:sp>
        <p:nvSpPr>
          <p:cNvPr id="2" name="TextBox 1">
            <a:extLst>
              <a:ext uri="{FF2B5EF4-FFF2-40B4-BE49-F238E27FC236}">
                <a16:creationId xmlns:a16="http://schemas.microsoft.com/office/drawing/2014/main" id="{B187417B-A589-40EC-B8CC-361FFFC139DD}"/>
              </a:ext>
            </a:extLst>
          </p:cNvPr>
          <p:cNvSpPr txBox="1"/>
          <p:nvPr/>
        </p:nvSpPr>
        <p:spPr>
          <a:xfrm>
            <a:off x="1676400" y="762000"/>
            <a:ext cx="8839200" cy="3508653"/>
          </a:xfrm>
          <a:prstGeom prst="rect">
            <a:avLst/>
          </a:prstGeom>
          <a:solidFill>
            <a:schemeClr val="accent6">
              <a:lumMod val="60000"/>
              <a:lumOff val="40000"/>
            </a:schemeClr>
          </a:solidFill>
        </p:spPr>
        <p:txBody>
          <a:bodyPr wrap="square" rtlCol="0">
            <a:spAutoFit/>
          </a:bodyPr>
          <a:lstStyle/>
          <a:p>
            <a:pPr marL="342900" indent="-342900">
              <a:buAutoNum type="arabicPeriod"/>
            </a:pPr>
            <a:r>
              <a:rPr lang="en-US" sz="2400" dirty="0"/>
              <a:t>Problem dataset source is given below.</a:t>
            </a:r>
          </a:p>
          <a:p>
            <a:r>
              <a:rPr lang="en-US" sz="2400" dirty="0"/>
              <a:t>2. Given data is of E-Commerce Sales.</a:t>
            </a:r>
          </a:p>
          <a:p>
            <a:r>
              <a:rPr lang="en-US" sz="2400" dirty="0"/>
              <a:t>3. In given data source contain of 21 parameters(column) and 51,290 observations(rows or records).</a:t>
            </a:r>
          </a:p>
          <a:p>
            <a:r>
              <a:rPr lang="en-US" sz="2400" dirty="0"/>
              <a:t>4. The aim of this project is to analyze the E-Commerce sales.</a:t>
            </a:r>
          </a:p>
          <a:p>
            <a:r>
              <a:rPr lang="en-US" sz="2400" dirty="0"/>
              <a:t>5.Dataset has following parameters </a:t>
            </a:r>
          </a:p>
          <a:p>
            <a:r>
              <a:rPr lang="en-US" sz="1800" b="0" i="0" u="none" strike="noStrike" baseline="0" dirty="0">
                <a:solidFill>
                  <a:srgbClr val="000000"/>
                </a:solidFill>
                <a:latin typeface="Calibri" panose="020F0502020204030204" pitchFamily="34" charset="0"/>
              </a:rPr>
              <a:t>Order ID, Order Date, Ship Date,</a:t>
            </a:r>
            <a:r>
              <a:rPr lang="en-US"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Aging, Ship Mode, Product Category, Product, Sales, Quantity,</a:t>
            </a:r>
            <a:r>
              <a:rPr lang="en-US"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Discount</a:t>
            </a:r>
            <a:r>
              <a:rPr lang="en-US"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Profit, Shipping Cost, Order Priority, Customer ID,	Customer Name, Segment,</a:t>
            </a:r>
            <a:r>
              <a:rPr lang="en-US"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City</a:t>
            </a:r>
            <a:r>
              <a:rPr lang="en-US"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State, Country,	Region, Months .</a:t>
            </a:r>
          </a:p>
          <a:p>
            <a:endParaRPr lang="en-US" sz="2400" dirty="0"/>
          </a:p>
        </p:txBody>
      </p:sp>
    </p:spTree>
    <p:extLst>
      <p:ext uri="{BB962C8B-B14F-4D97-AF65-F5344CB8AC3E}">
        <p14:creationId xmlns:p14="http://schemas.microsoft.com/office/powerpoint/2010/main" val="327491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3027D8-9A0D-4821-A89E-BB6EA1EDB255}"/>
              </a:ext>
            </a:extLst>
          </p:cNvPr>
          <p:cNvSpPr txBox="1"/>
          <p:nvPr/>
        </p:nvSpPr>
        <p:spPr>
          <a:xfrm>
            <a:off x="1003611" y="517544"/>
            <a:ext cx="3337901" cy="461665"/>
          </a:xfrm>
          <a:prstGeom prst="rect">
            <a:avLst/>
          </a:prstGeom>
          <a:noFill/>
        </p:spPr>
        <p:txBody>
          <a:bodyPr wrap="none" rtlCol="0">
            <a:spAutoFit/>
          </a:bodyPr>
          <a:lstStyle/>
          <a:p>
            <a:r>
              <a:rPr lang="en-US" sz="2400" dirty="0"/>
              <a:t>PROBLEM STATEMENTS</a:t>
            </a:r>
          </a:p>
        </p:txBody>
      </p:sp>
      <p:sp>
        <p:nvSpPr>
          <p:cNvPr id="7" name="TextBox 6">
            <a:extLst>
              <a:ext uri="{FF2B5EF4-FFF2-40B4-BE49-F238E27FC236}">
                <a16:creationId xmlns:a16="http://schemas.microsoft.com/office/drawing/2014/main" id="{9A7C1264-9D0B-4BD3-B6B3-64BF9B58129A}"/>
              </a:ext>
            </a:extLst>
          </p:cNvPr>
          <p:cNvSpPr txBox="1"/>
          <p:nvPr/>
        </p:nvSpPr>
        <p:spPr>
          <a:xfrm>
            <a:off x="1122219" y="1745673"/>
            <a:ext cx="10875818" cy="3416320"/>
          </a:xfrm>
          <a:prstGeom prst="rect">
            <a:avLst/>
          </a:prstGeom>
          <a:solidFill>
            <a:schemeClr val="bg2"/>
          </a:solidFill>
        </p:spPr>
        <p:txBody>
          <a:bodyPr wrap="square" rtlCol="0">
            <a:spAutoFit/>
          </a:bodyPr>
          <a:lstStyle/>
          <a:p>
            <a:pPr marL="342900" indent="-342900">
              <a:buAutoNum type="arabicPeriod"/>
            </a:pPr>
            <a:r>
              <a:rPr lang="en-US" sz="2400" dirty="0"/>
              <a:t>Find which country has highest sales.</a:t>
            </a:r>
          </a:p>
          <a:p>
            <a:r>
              <a:rPr lang="en-US" sz="2400" dirty="0"/>
              <a:t>2.   Find top product based on profit and sales in April .</a:t>
            </a:r>
          </a:p>
          <a:p>
            <a:r>
              <a:rPr lang="en-US" sz="2400" dirty="0"/>
              <a:t>3.   Find top segment of our customer.</a:t>
            </a:r>
          </a:p>
          <a:p>
            <a:pPr marL="457200" indent="-457200">
              <a:buAutoNum type="arabicPeriod" startAt="4"/>
            </a:pPr>
            <a:r>
              <a:rPr lang="en-US" sz="2400" dirty="0"/>
              <a:t>Find in which month our target sales was not achieved (average of sales) in critical</a:t>
            </a:r>
          </a:p>
          <a:p>
            <a:r>
              <a:rPr lang="en-US" sz="2400" dirty="0"/>
              <a:t>       parameter order of priority.</a:t>
            </a:r>
          </a:p>
          <a:p>
            <a:r>
              <a:rPr lang="en-US" sz="2400" dirty="0"/>
              <a:t>5.   Find which product category offered highest discount.</a:t>
            </a:r>
          </a:p>
          <a:p>
            <a:r>
              <a:rPr lang="en-US" sz="2400" dirty="0"/>
              <a:t>6.   Find which product quantity was sold most.</a:t>
            </a:r>
          </a:p>
          <a:p>
            <a:r>
              <a:rPr lang="en-US" sz="2400" dirty="0"/>
              <a:t>7.   Find highest shipping cost based on month.</a:t>
            </a:r>
          </a:p>
          <a:p>
            <a:pPr marL="342900" indent="-342900">
              <a:buAutoNum type="arabicPeriod"/>
            </a:pPr>
            <a:endParaRPr lang="en-US" sz="2400" dirty="0"/>
          </a:p>
        </p:txBody>
      </p:sp>
      <p:sp>
        <p:nvSpPr>
          <p:cNvPr id="9" name="TextBox 8">
            <a:extLst>
              <a:ext uri="{FF2B5EF4-FFF2-40B4-BE49-F238E27FC236}">
                <a16:creationId xmlns:a16="http://schemas.microsoft.com/office/drawing/2014/main" id="{7A10F4C6-95B9-408C-B8E0-73E66F83D70E}"/>
              </a:ext>
            </a:extLst>
          </p:cNvPr>
          <p:cNvSpPr txBox="1"/>
          <p:nvPr/>
        </p:nvSpPr>
        <p:spPr>
          <a:xfrm>
            <a:off x="590325" y="6325590"/>
            <a:ext cx="7502375" cy="369332"/>
          </a:xfrm>
          <a:prstGeom prst="rect">
            <a:avLst/>
          </a:prstGeom>
          <a:solidFill>
            <a:schemeClr val="bg1"/>
          </a:solidFill>
          <a:ln>
            <a:solidFill>
              <a:schemeClr val="tx1"/>
            </a:solidFill>
          </a:ln>
        </p:spPr>
        <p:txBody>
          <a:bodyPr wrap="none" rtlCol="0">
            <a:spAutoFit/>
          </a:bodyPr>
          <a:lstStyle/>
          <a:p>
            <a:r>
              <a:rPr lang="en-US" dirty="0">
                <a:hlinkClick r:id="rId2"/>
              </a:rPr>
              <a:t>DATASET SOURCE-  https://www.kaggle.com/shashwatwork/ecommerce-data</a:t>
            </a:r>
            <a:endParaRPr lang="en-US" dirty="0"/>
          </a:p>
        </p:txBody>
      </p:sp>
    </p:spTree>
    <p:extLst>
      <p:ext uri="{BB962C8B-B14F-4D97-AF65-F5344CB8AC3E}">
        <p14:creationId xmlns:p14="http://schemas.microsoft.com/office/powerpoint/2010/main" val="108784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41DF-C100-4E16-8794-6D60D13CF615}"/>
              </a:ext>
            </a:extLst>
          </p:cNvPr>
          <p:cNvSpPr>
            <a:spLocks noGrp="1"/>
          </p:cNvSpPr>
          <p:nvPr>
            <p:ph type="title"/>
          </p:nvPr>
        </p:nvSpPr>
        <p:spPr>
          <a:xfrm>
            <a:off x="838200" y="365127"/>
            <a:ext cx="10065328" cy="369164"/>
          </a:xfrm>
          <a:solidFill>
            <a:schemeClr val="bg1"/>
          </a:solidFill>
          <a:ln>
            <a:solidFill>
              <a:schemeClr val="tx1"/>
            </a:solidFill>
          </a:ln>
        </p:spPr>
        <p:txBody>
          <a:bodyPr>
            <a:normAutofit fontScale="90000"/>
          </a:bodyPr>
          <a:lstStyle/>
          <a:p>
            <a:r>
              <a:rPr lang="en-US" sz="2000" dirty="0"/>
              <a:t>1. Find which country has highest sales.</a:t>
            </a:r>
            <a:br>
              <a:rPr lang="en-US" sz="1200" dirty="0"/>
            </a:br>
            <a:endParaRPr lang="en-US" sz="2000" dirty="0"/>
          </a:p>
        </p:txBody>
      </p:sp>
      <p:sp>
        <p:nvSpPr>
          <p:cNvPr id="6" name="TextBox 5">
            <a:extLst>
              <a:ext uri="{FF2B5EF4-FFF2-40B4-BE49-F238E27FC236}">
                <a16:creationId xmlns:a16="http://schemas.microsoft.com/office/drawing/2014/main" id="{242DB8FF-CCCF-4CC1-8FDB-0AAC485F24CE}"/>
              </a:ext>
            </a:extLst>
          </p:cNvPr>
          <p:cNvSpPr txBox="1"/>
          <p:nvPr/>
        </p:nvSpPr>
        <p:spPr>
          <a:xfrm>
            <a:off x="401782" y="6123710"/>
            <a:ext cx="10705514" cy="646331"/>
          </a:xfrm>
          <a:prstGeom prst="rect">
            <a:avLst/>
          </a:prstGeom>
          <a:solidFill>
            <a:schemeClr val="bg1"/>
          </a:solidFill>
          <a:ln>
            <a:solidFill>
              <a:schemeClr val="tx1"/>
            </a:solidFill>
          </a:ln>
        </p:spPr>
        <p:txBody>
          <a:bodyPr wrap="square" rtlCol="0">
            <a:spAutoFit/>
          </a:bodyPr>
          <a:lstStyle/>
          <a:p>
            <a:pPr marL="342900" indent="-342900">
              <a:buAutoNum type="arabicPeriod"/>
            </a:pPr>
            <a:r>
              <a:rPr lang="en-US" dirty="0"/>
              <a:t>From above chart we can see that united sates has the highest sales.</a:t>
            </a:r>
          </a:p>
          <a:p>
            <a:pPr marL="342900" indent="-342900">
              <a:buAutoNum type="arabicPeriod"/>
            </a:pPr>
            <a:endParaRPr lang="en-US" dirty="0"/>
          </a:p>
        </p:txBody>
      </p:sp>
      <p:pic>
        <p:nvPicPr>
          <p:cNvPr id="9" name="Picture 8">
            <a:extLst>
              <a:ext uri="{FF2B5EF4-FFF2-40B4-BE49-F238E27FC236}">
                <a16:creationId xmlns:a16="http://schemas.microsoft.com/office/drawing/2014/main" id="{2CC15268-1AB8-40FF-B73B-62F7AC2BEF4E}"/>
              </a:ext>
            </a:extLst>
          </p:cNvPr>
          <p:cNvPicPr>
            <a:picLocks noChangeAspect="1"/>
          </p:cNvPicPr>
          <p:nvPr/>
        </p:nvPicPr>
        <p:blipFill rotWithShape="1">
          <a:blip r:embed="rId2"/>
          <a:srcRect l="15435" t="29362" b="13218"/>
          <a:stretch/>
        </p:blipFill>
        <p:spPr>
          <a:xfrm>
            <a:off x="92765" y="893919"/>
            <a:ext cx="11545707" cy="5070161"/>
          </a:xfrm>
          <a:prstGeom prst="rect">
            <a:avLst/>
          </a:prstGeom>
        </p:spPr>
      </p:pic>
    </p:spTree>
    <p:extLst>
      <p:ext uri="{BB962C8B-B14F-4D97-AF65-F5344CB8AC3E}">
        <p14:creationId xmlns:p14="http://schemas.microsoft.com/office/powerpoint/2010/main" val="106653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B9E5-16A8-48F8-ADD5-A783859FE739}"/>
              </a:ext>
            </a:extLst>
          </p:cNvPr>
          <p:cNvSpPr>
            <a:spLocks noGrp="1"/>
          </p:cNvSpPr>
          <p:nvPr>
            <p:ph type="title"/>
          </p:nvPr>
        </p:nvSpPr>
        <p:spPr>
          <a:xfrm>
            <a:off x="838199" y="365125"/>
            <a:ext cx="10397837" cy="397489"/>
          </a:xfrm>
          <a:solidFill>
            <a:schemeClr val="bg1"/>
          </a:solidFill>
          <a:ln>
            <a:solidFill>
              <a:schemeClr val="tx1"/>
            </a:solidFill>
          </a:ln>
        </p:spPr>
        <p:txBody>
          <a:bodyPr>
            <a:normAutofit fontScale="90000"/>
          </a:bodyPr>
          <a:lstStyle/>
          <a:p>
            <a:r>
              <a:rPr lang="en-US" sz="2200" dirty="0"/>
              <a:t>2. Find top product based on profit and sales in April  .</a:t>
            </a:r>
            <a:br>
              <a:rPr lang="en-US" sz="1200" dirty="0"/>
            </a:br>
            <a:br>
              <a:rPr lang="en-US" sz="1200" dirty="0"/>
            </a:br>
            <a:endParaRPr lang="en-US" sz="2000" dirty="0"/>
          </a:p>
        </p:txBody>
      </p:sp>
      <p:sp>
        <p:nvSpPr>
          <p:cNvPr id="6" name="TextBox 5">
            <a:extLst>
              <a:ext uri="{FF2B5EF4-FFF2-40B4-BE49-F238E27FC236}">
                <a16:creationId xmlns:a16="http://schemas.microsoft.com/office/drawing/2014/main" id="{F76B713C-E6B2-445E-8F20-CBD2CFC206F6}"/>
              </a:ext>
            </a:extLst>
          </p:cNvPr>
          <p:cNvSpPr txBox="1"/>
          <p:nvPr/>
        </p:nvSpPr>
        <p:spPr>
          <a:xfrm>
            <a:off x="101537" y="6132042"/>
            <a:ext cx="11988923" cy="369332"/>
          </a:xfrm>
          <a:prstGeom prst="rect">
            <a:avLst/>
          </a:prstGeom>
          <a:solidFill>
            <a:schemeClr val="bg1"/>
          </a:solidFill>
          <a:ln>
            <a:solidFill>
              <a:schemeClr val="tx1"/>
            </a:solidFill>
          </a:ln>
        </p:spPr>
        <p:txBody>
          <a:bodyPr wrap="none" rtlCol="0">
            <a:spAutoFit/>
          </a:bodyPr>
          <a:lstStyle/>
          <a:p>
            <a:pPr marL="342900" indent="-342900">
              <a:buAutoNum type="arabicPeriod"/>
            </a:pPr>
            <a:r>
              <a:rPr lang="en-US" dirty="0"/>
              <a:t>Based on above chart we can see that top product is </a:t>
            </a:r>
            <a:r>
              <a:rPr lang="en-US" dirty="0" err="1"/>
              <a:t>Titak</a:t>
            </a:r>
            <a:r>
              <a:rPr lang="en-US" dirty="0"/>
              <a:t> watch in April , when comparing with respect to sales and profit.</a:t>
            </a:r>
          </a:p>
        </p:txBody>
      </p:sp>
      <p:pic>
        <p:nvPicPr>
          <p:cNvPr id="11" name="Picture 10">
            <a:extLst>
              <a:ext uri="{FF2B5EF4-FFF2-40B4-BE49-F238E27FC236}">
                <a16:creationId xmlns:a16="http://schemas.microsoft.com/office/drawing/2014/main" id="{690A988B-05C8-4B46-9A25-96298E41A114}"/>
              </a:ext>
            </a:extLst>
          </p:cNvPr>
          <p:cNvPicPr>
            <a:picLocks noChangeAspect="1"/>
          </p:cNvPicPr>
          <p:nvPr/>
        </p:nvPicPr>
        <p:blipFill rotWithShape="1">
          <a:blip r:embed="rId2">
            <a:extLst>
              <a:ext uri="{28A0092B-C50C-407E-A947-70E740481C1C}">
                <a14:useLocalDpi xmlns:a14="http://schemas.microsoft.com/office/drawing/2010/main" val="0"/>
              </a:ext>
            </a:extLst>
          </a:blip>
          <a:srcRect l="28068" t="19581" b="13316"/>
          <a:stretch/>
        </p:blipFill>
        <p:spPr>
          <a:xfrm>
            <a:off x="0" y="762615"/>
            <a:ext cx="12191999" cy="5180986"/>
          </a:xfrm>
          <a:prstGeom prst="rect">
            <a:avLst/>
          </a:prstGeom>
        </p:spPr>
      </p:pic>
    </p:spTree>
    <p:extLst>
      <p:ext uri="{BB962C8B-B14F-4D97-AF65-F5344CB8AC3E}">
        <p14:creationId xmlns:p14="http://schemas.microsoft.com/office/powerpoint/2010/main" val="3430345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0CDE-F037-4176-BA9F-D7E23E848C42}"/>
              </a:ext>
            </a:extLst>
          </p:cNvPr>
          <p:cNvSpPr>
            <a:spLocks noGrp="1"/>
          </p:cNvSpPr>
          <p:nvPr>
            <p:ph type="title"/>
          </p:nvPr>
        </p:nvSpPr>
        <p:spPr>
          <a:xfrm>
            <a:off x="838200" y="365125"/>
            <a:ext cx="10287000" cy="341457"/>
          </a:xfrm>
          <a:solidFill>
            <a:schemeClr val="bg1"/>
          </a:solidFill>
          <a:ln>
            <a:solidFill>
              <a:schemeClr val="tx1"/>
            </a:solidFill>
          </a:ln>
        </p:spPr>
        <p:txBody>
          <a:bodyPr>
            <a:normAutofit fontScale="90000"/>
          </a:bodyPr>
          <a:lstStyle/>
          <a:p>
            <a:r>
              <a:rPr lang="en-US" sz="2000" dirty="0"/>
              <a:t>3. Find top segment of our customer.</a:t>
            </a:r>
            <a:br>
              <a:rPr lang="en-US" sz="2000" dirty="0"/>
            </a:br>
            <a:endParaRPr lang="en-US" sz="2000" dirty="0"/>
          </a:p>
        </p:txBody>
      </p:sp>
      <p:sp>
        <p:nvSpPr>
          <p:cNvPr id="6" name="TextBox 5">
            <a:extLst>
              <a:ext uri="{FF2B5EF4-FFF2-40B4-BE49-F238E27FC236}">
                <a16:creationId xmlns:a16="http://schemas.microsoft.com/office/drawing/2014/main" id="{BB87302B-086B-4C5C-9F8D-0E127D167CC0}"/>
              </a:ext>
            </a:extLst>
          </p:cNvPr>
          <p:cNvSpPr txBox="1"/>
          <p:nvPr/>
        </p:nvSpPr>
        <p:spPr>
          <a:xfrm>
            <a:off x="838200" y="6308209"/>
            <a:ext cx="7000595" cy="369332"/>
          </a:xfrm>
          <a:prstGeom prst="rect">
            <a:avLst/>
          </a:prstGeom>
          <a:solidFill>
            <a:schemeClr val="bg1"/>
          </a:solidFill>
          <a:ln>
            <a:solidFill>
              <a:schemeClr val="tx1"/>
            </a:solidFill>
          </a:ln>
        </p:spPr>
        <p:txBody>
          <a:bodyPr wrap="square" rtlCol="0">
            <a:spAutoFit/>
          </a:bodyPr>
          <a:lstStyle/>
          <a:p>
            <a:r>
              <a:rPr lang="en-US" dirty="0"/>
              <a:t>1.Consumer is the top segment in terms of sales.</a:t>
            </a:r>
          </a:p>
        </p:txBody>
      </p:sp>
      <p:pic>
        <p:nvPicPr>
          <p:cNvPr id="9" name="Content Placeholder 8">
            <a:extLst>
              <a:ext uri="{FF2B5EF4-FFF2-40B4-BE49-F238E27FC236}">
                <a16:creationId xmlns:a16="http://schemas.microsoft.com/office/drawing/2014/main" id="{FD2DBADA-7905-40E4-8DAE-89A1B7AC5F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342" t="19055" b="14031"/>
          <a:stretch/>
        </p:blipFill>
        <p:spPr>
          <a:xfrm>
            <a:off x="429492" y="706582"/>
            <a:ext cx="11249890" cy="5237018"/>
          </a:xfrm>
        </p:spPr>
      </p:pic>
    </p:spTree>
    <p:extLst>
      <p:ext uri="{BB962C8B-B14F-4D97-AF65-F5344CB8AC3E}">
        <p14:creationId xmlns:p14="http://schemas.microsoft.com/office/powerpoint/2010/main" val="404868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26EE-A053-47F1-A7EF-9E3534D1EF21}"/>
              </a:ext>
            </a:extLst>
          </p:cNvPr>
          <p:cNvSpPr>
            <a:spLocks noGrp="1"/>
          </p:cNvSpPr>
          <p:nvPr>
            <p:ph type="title"/>
          </p:nvPr>
        </p:nvSpPr>
        <p:spPr>
          <a:xfrm>
            <a:off x="838200" y="365127"/>
            <a:ext cx="10370127" cy="604692"/>
          </a:xfrm>
          <a:solidFill>
            <a:schemeClr val="bg1"/>
          </a:solidFill>
          <a:ln>
            <a:solidFill>
              <a:schemeClr val="tx1"/>
            </a:solidFill>
          </a:ln>
        </p:spPr>
        <p:txBody>
          <a:bodyPr>
            <a:normAutofit fontScale="90000"/>
          </a:bodyPr>
          <a:lstStyle/>
          <a:p>
            <a:r>
              <a:rPr lang="en-US" sz="2000" dirty="0"/>
              <a:t>4. Find in which month our target sales was not achieved (average of sales) in critical parameter order of priority.</a:t>
            </a:r>
            <a:br>
              <a:rPr lang="en-US" sz="2000" dirty="0"/>
            </a:br>
            <a:endParaRPr lang="en-US" sz="2000" dirty="0"/>
          </a:p>
        </p:txBody>
      </p:sp>
      <p:sp>
        <p:nvSpPr>
          <p:cNvPr id="7" name="TextBox 6">
            <a:extLst>
              <a:ext uri="{FF2B5EF4-FFF2-40B4-BE49-F238E27FC236}">
                <a16:creationId xmlns:a16="http://schemas.microsoft.com/office/drawing/2014/main" id="{63FEC082-86FC-480F-A6AD-F64493B058C6}"/>
              </a:ext>
            </a:extLst>
          </p:cNvPr>
          <p:cNvSpPr txBox="1"/>
          <p:nvPr/>
        </p:nvSpPr>
        <p:spPr>
          <a:xfrm>
            <a:off x="728962" y="6308208"/>
            <a:ext cx="7043438" cy="369332"/>
          </a:xfrm>
          <a:prstGeom prst="rect">
            <a:avLst/>
          </a:prstGeom>
          <a:solidFill>
            <a:schemeClr val="bg1"/>
          </a:solidFill>
          <a:ln>
            <a:solidFill>
              <a:schemeClr val="tx1"/>
            </a:solidFill>
          </a:ln>
        </p:spPr>
        <p:txBody>
          <a:bodyPr wrap="square" rtlCol="0">
            <a:spAutoFit/>
          </a:bodyPr>
          <a:lstStyle/>
          <a:p>
            <a:r>
              <a:rPr lang="en-US" dirty="0"/>
              <a:t>1. In February and April , month target of sales was not achieved .</a:t>
            </a:r>
          </a:p>
        </p:txBody>
      </p:sp>
      <p:pic>
        <p:nvPicPr>
          <p:cNvPr id="8" name="Picture 7">
            <a:extLst>
              <a:ext uri="{FF2B5EF4-FFF2-40B4-BE49-F238E27FC236}">
                <a16:creationId xmlns:a16="http://schemas.microsoft.com/office/drawing/2014/main" id="{CBCB6F00-2A00-4B2F-AD28-889253E8D7DE}"/>
              </a:ext>
            </a:extLst>
          </p:cNvPr>
          <p:cNvPicPr>
            <a:picLocks noChangeAspect="1"/>
          </p:cNvPicPr>
          <p:nvPr/>
        </p:nvPicPr>
        <p:blipFill rotWithShape="1">
          <a:blip r:embed="rId2">
            <a:extLst>
              <a:ext uri="{28A0092B-C50C-407E-A947-70E740481C1C}">
                <a14:useLocalDpi xmlns:a14="http://schemas.microsoft.com/office/drawing/2010/main" val="0"/>
              </a:ext>
            </a:extLst>
          </a:blip>
          <a:srcRect l="27614" t="19581" b="12507"/>
          <a:stretch/>
        </p:blipFill>
        <p:spPr>
          <a:xfrm>
            <a:off x="193963" y="969819"/>
            <a:ext cx="11014364" cy="5071677"/>
          </a:xfrm>
          <a:prstGeom prst="rect">
            <a:avLst/>
          </a:prstGeom>
        </p:spPr>
      </p:pic>
    </p:spTree>
    <p:extLst>
      <p:ext uri="{BB962C8B-B14F-4D97-AF65-F5344CB8AC3E}">
        <p14:creationId xmlns:p14="http://schemas.microsoft.com/office/powerpoint/2010/main" val="47218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4901-041E-4064-AAB8-9B9E61F9A23B}"/>
              </a:ext>
            </a:extLst>
          </p:cNvPr>
          <p:cNvSpPr>
            <a:spLocks noGrp="1"/>
          </p:cNvSpPr>
          <p:nvPr>
            <p:ph type="title"/>
          </p:nvPr>
        </p:nvSpPr>
        <p:spPr>
          <a:xfrm>
            <a:off x="838200" y="365126"/>
            <a:ext cx="10273145" cy="369332"/>
          </a:xfrm>
          <a:solidFill>
            <a:schemeClr val="bg1"/>
          </a:solidFill>
          <a:ln>
            <a:solidFill>
              <a:schemeClr val="tx1"/>
            </a:solidFill>
          </a:ln>
        </p:spPr>
        <p:txBody>
          <a:bodyPr>
            <a:normAutofit fontScale="90000"/>
          </a:bodyPr>
          <a:lstStyle/>
          <a:p>
            <a:r>
              <a:rPr lang="en-US" sz="2000" dirty="0"/>
              <a:t>5. Find which product category offered highest discount.</a:t>
            </a:r>
            <a:br>
              <a:rPr lang="en-US" sz="2000" dirty="0"/>
            </a:br>
            <a:endParaRPr lang="en-US" sz="2000" dirty="0"/>
          </a:p>
        </p:txBody>
      </p:sp>
      <p:sp>
        <p:nvSpPr>
          <p:cNvPr id="6" name="TextBox 5">
            <a:extLst>
              <a:ext uri="{FF2B5EF4-FFF2-40B4-BE49-F238E27FC236}">
                <a16:creationId xmlns:a16="http://schemas.microsoft.com/office/drawing/2014/main" id="{050B80FD-BB6E-4BC4-B23B-2791BC59752E}"/>
              </a:ext>
            </a:extLst>
          </p:cNvPr>
          <p:cNvSpPr txBox="1"/>
          <p:nvPr/>
        </p:nvSpPr>
        <p:spPr>
          <a:xfrm>
            <a:off x="562013" y="6308208"/>
            <a:ext cx="8700654" cy="369332"/>
          </a:xfrm>
          <a:prstGeom prst="rect">
            <a:avLst/>
          </a:prstGeom>
          <a:solidFill>
            <a:schemeClr val="bg1"/>
          </a:solidFill>
          <a:ln>
            <a:solidFill>
              <a:schemeClr val="tx1"/>
            </a:solidFill>
          </a:ln>
        </p:spPr>
        <p:txBody>
          <a:bodyPr wrap="square" rtlCol="0">
            <a:spAutoFit/>
          </a:bodyPr>
          <a:lstStyle/>
          <a:p>
            <a:r>
              <a:rPr lang="en-US" dirty="0"/>
              <a:t>1. Fashion product category provided the highest discount.</a:t>
            </a:r>
          </a:p>
        </p:txBody>
      </p:sp>
      <p:pic>
        <p:nvPicPr>
          <p:cNvPr id="7" name="Picture 6">
            <a:extLst>
              <a:ext uri="{FF2B5EF4-FFF2-40B4-BE49-F238E27FC236}">
                <a16:creationId xmlns:a16="http://schemas.microsoft.com/office/drawing/2014/main" id="{F8C1C625-FC00-4D3A-B4F1-6C492BE0FE76}"/>
              </a:ext>
            </a:extLst>
          </p:cNvPr>
          <p:cNvPicPr>
            <a:picLocks noChangeAspect="1"/>
          </p:cNvPicPr>
          <p:nvPr/>
        </p:nvPicPr>
        <p:blipFill rotWithShape="1">
          <a:blip r:embed="rId2">
            <a:extLst>
              <a:ext uri="{28A0092B-C50C-407E-A947-70E740481C1C}">
                <a14:useLocalDpi xmlns:a14="http://schemas.microsoft.com/office/drawing/2010/main" val="0"/>
              </a:ext>
            </a:extLst>
          </a:blip>
          <a:srcRect l="27609" t="19309" b="13412"/>
          <a:stretch/>
        </p:blipFill>
        <p:spPr>
          <a:xfrm>
            <a:off x="-1" y="734458"/>
            <a:ext cx="10416209" cy="5442704"/>
          </a:xfrm>
          <a:prstGeom prst="rect">
            <a:avLst/>
          </a:prstGeom>
        </p:spPr>
      </p:pic>
    </p:spTree>
    <p:extLst>
      <p:ext uri="{BB962C8B-B14F-4D97-AF65-F5344CB8AC3E}">
        <p14:creationId xmlns:p14="http://schemas.microsoft.com/office/powerpoint/2010/main" val="77232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6F8A-7221-4198-AACB-0305411EF074}"/>
              </a:ext>
            </a:extLst>
          </p:cNvPr>
          <p:cNvSpPr>
            <a:spLocks noGrp="1"/>
          </p:cNvSpPr>
          <p:nvPr>
            <p:ph type="title"/>
          </p:nvPr>
        </p:nvSpPr>
        <p:spPr>
          <a:xfrm>
            <a:off x="838200" y="365126"/>
            <a:ext cx="10231582" cy="383019"/>
          </a:xfrm>
          <a:solidFill>
            <a:schemeClr val="bg1"/>
          </a:solidFill>
          <a:ln>
            <a:solidFill>
              <a:schemeClr val="tx1"/>
            </a:solidFill>
          </a:ln>
        </p:spPr>
        <p:txBody>
          <a:bodyPr>
            <a:normAutofit fontScale="90000"/>
          </a:bodyPr>
          <a:lstStyle/>
          <a:p>
            <a:r>
              <a:rPr lang="en-US" sz="2000" dirty="0"/>
              <a:t>6. Find which product quantity was sold most.</a:t>
            </a:r>
            <a:br>
              <a:rPr lang="en-US" sz="2000" dirty="0"/>
            </a:br>
            <a:r>
              <a:rPr lang="en-US" sz="2000" dirty="0"/>
              <a:t>.</a:t>
            </a:r>
            <a:br>
              <a:rPr lang="en-US" sz="2000" dirty="0"/>
            </a:br>
            <a:endParaRPr lang="en-US" sz="2000" dirty="0"/>
          </a:p>
        </p:txBody>
      </p:sp>
      <p:sp>
        <p:nvSpPr>
          <p:cNvPr id="5" name="TextBox 4">
            <a:extLst>
              <a:ext uri="{FF2B5EF4-FFF2-40B4-BE49-F238E27FC236}">
                <a16:creationId xmlns:a16="http://schemas.microsoft.com/office/drawing/2014/main" id="{1B82D8C8-712D-4AFD-A64A-BFF4CAE5786A}"/>
              </a:ext>
            </a:extLst>
          </p:cNvPr>
          <p:cNvSpPr txBox="1"/>
          <p:nvPr/>
        </p:nvSpPr>
        <p:spPr>
          <a:xfrm>
            <a:off x="516834" y="6192035"/>
            <a:ext cx="10058400" cy="369332"/>
          </a:xfrm>
          <a:prstGeom prst="rect">
            <a:avLst/>
          </a:prstGeom>
          <a:solidFill>
            <a:schemeClr val="bg1"/>
          </a:solidFill>
          <a:ln>
            <a:solidFill>
              <a:schemeClr val="tx1"/>
            </a:solidFill>
          </a:ln>
        </p:spPr>
        <p:txBody>
          <a:bodyPr wrap="square" rtlCol="0">
            <a:spAutoFit/>
          </a:bodyPr>
          <a:lstStyle/>
          <a:p>
            <a:r>
              <a:rPr lang="en-US" dirty="0"/>
              <a:t>1. Product category fashion in quantity was sold most.</a:t>
            </a:r>
          </a:p>
        </p:txBody>
      </p:sp>
      <p:pic>
        <p:nvPicPr>
          <p:cNvPr id="8" name="Content Placeholder 7">
            <a:extLst>
              <a:ext uri="{FF2B5EF4-FFF2-40B4-BE49-F238E27FC236}">
                <a16:creationId xmlns:a16="http://schemas.microsoft.com/office/drawing/2014/main" id="{9D661239-AA6A-433B-9646-47B7E930F0E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352" t="18388" b="12078"/>
          <a:stretch/>
        </p:blipFill>
        <p:spPr>
          <a:xfrm>
            <a:off x="516834" y="748145"/>
            <a:ext cx="10836966" cy="5122568"/>
          </a:xfrm>
        </p:spPr>
      </p:pic>
    </p:spTree>
    <p:extLst>
      <p:ext uri="{BB962C8B-B14F-4D97-AF65-F5344CB8AC3E}">
        <p14:creationId xmlns:p14="http://schemas.microsoft.com/office/powerpoint/2010/main" val="23242046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951</TotalTime>
  <Words>802</Words>
  <Application>Microsoft Office PowerPoint</Application>
  <PresentationFormat>Widescreen</PresentationFormat>
  <Paragraphs>59</Paragraphs>
  <Slides>12</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Gallery</vt:lpstr>
      <vt:lpstr>PowerPoint Presentation</vt:lpstr>
      <vt:lpstr>PowerPoint Presentation</vt:lpstr>
      <vt:lpstr>PowerPoint Presentation</vt:lpstr>
      <vt:lpstr>1. Find which country has highest sales. </vt:lpstr>
      <vt:lpstr>2. Find top product based on profit and sales in April  .  </vt:lpstr>
      <vt:lpstr>3. Find top segment of our customer. </vt:lpstr>
      <vt:lpstr>4. Find in which month our target sales was not achieved (average of sales) in critical parameter order of priority. </vt:lpstr>
      <vt:lpstr>5. Find which product category offered highest discount. </vt:lpstr>
      <vt:lpstr>6. Find which product quantity was sold most. . </vt:lpstr>
      <vt:lpstr>7. Find highest shipping cost based on month</vt:lpstr>
      <vt:lpstr>CONCLUSION &amp; inference  -</vt:lpstr>
      <vt:lpstr>EXECUTIVE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weeww</dc:creator>
  <cp:lastModifiedBy>weeww</cp:lastModifiedBy>
  <cp:revision>56</cp:revision>
  <dcterms:created xsi:type="dcterms:W3CDTF">2022-01-23T09:38:51Z</dcterms:created>
  <dcterms:modified xsi:type="dcterms:W3CDTF">2022-02-15T11:12:32Z</dcterms:modified>
</cp:coreProperties>
</file>