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67" r:id="rId6"/>
    <p:sldId id="266" r:id="rId7"/>
    <p:sldId id="259" r:id="rId8"/>
    <p:sldId id="268" r:id="rId9"/>
    <p:sldId id="260" r:id="rId10"/>
    <p:sldId id="269" r:id="rId11"/>
    <p:sldId id="276" r:id="rId12"/>
    <p:sldId id="277" r:id="rId13"/>
    <p:sldId id="278" r:id="rId14"/>
    <p:sldId id="279" r:id="rId15"/>
    <p:sldId id="261" r:id="rId16"/>
    <p:sldId id="270" r:id="rId17"/>
    <p:sldId id="262" r:id="rId18"/>
    <p:sldId id="271" r:id="rId19"/>
    <p:sldId id="272" r:id="rId20"/>
    <p:sldId id="263" r:id="rId21"/>
    <p:sldId id="273" r:id="rId22"/>
    <p:sldId id="274" r:id="rId23"/>
    <p:sldId id="275" r:id="rId24"/>
    <p:sldId id="265" r:id="rId25"/>
    <p:sldId id="264" r:id="rId26"/>
  </p:sldIdLst>
  <p:sldSz cx="9144000" cy="5143500" type="screen16x9"/>
  <p:notesSz cx="6858000" cy="9144000"/>
  <p:embeddedFontLs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Montserrat SemiBold" panose="020B0604020202020204" charset="0"/>
      <p:regular r:id="rId32"/>
      <p:bold r:id="rId33"/>
      <p:italic r:id="rId34"/>
      <p:boldItalic r:id="rId35"/>
    </p:embeddedFont>
    <p:embeddedFont>
      <p:font typeface="Source Code Pr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68237" y="211712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</a:t>
            </a:r>
            <a:r>
              <a:rPr lang="en" dirty="0" smtClean="0"/>
              <a:t>:- Kundan Kumar</a:t>
            </a:r>
            <a:endParaRPr lang="en-US"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4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8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2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83100" y="811552"/>
            <a:ext cx="8520600" cy="423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 smtClean="0">
                <a:solidFill>
                  <a:schemeClr val="accent1"/>
                </a:solidFill>
                <a:latin typeface="Söhne"/>
              </a:rPr>
              <a:t>Use </a:t>
            </a:r>
            <a:r>
              <a:rPr lang="en-US" altLang="en-US" sz="1600" b="1" dirty="0">
                <a:solidFill>
                  <a:schemeClr val="accent1"/>
                </a:solidFill>
                <a:latin typeface="Söhne Mono"/>
              </a:rPr>
              <a:t>INSERT INTO</a:t>
            </a:r>
            <a:r>
              <a:rPr lang="en-US" altLang="en-US" sz="1600" b="1" dirty="0">
                <a:solidFill>
                  <a:schemeClr val="accent1"/>
                </a:solidFill>
                <a:latin typeface="Söhne"/>
              </a:rPr>
              <a:t>:</a:t>
            </a: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 Start the command with </a:t>
            </a:r>
            <a:r>
              <a:rPr lang="en-US" altLang="en-US" sz="1600" b="1" dirty="0">
                <a:solidFill>
                  <a:schemeClr val="accent1"/>
                </a:solidFill>
                <a:latin typeface="Söhne Mono"/>
              </a:rPr>
              <a:t>INSERT INTO</a:t>
            </a: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 followed by the table name.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accent1"/>
                </a:solidFill>
                <a:latin typeface="Söhne"/>
              </a:rPr>
              <a:t>Specify Columns:</a:t>
            </a: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 If not inserting into all columns, specify the columns explicitly.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accent1"/>
                </a:solidFill>
                <a:latin typeface="Söhne"/>
              </a:rPr>
              <a:t>Provide Values:</a:t>
            </a: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 Use the </a:t>
            </a:r>
            <a:r>
              <a:rPr lang="en-US" altLang="en-US" sz="1600" b="1" dirty="0">
                <a:solidFill>
                  <a:schemeClr val="accent1"/>
                </a:solidFill>
                <a:latin typeface="Söhne Mono"/>
              </a:rPr>
              <a:t>VALUES</a:t>
            </a: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 keyword followed by the data to be inserted.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accent1"/>
                </a:solidFill>
                <a:latin typeface="Söhne"/>
              </a:rPr>
              <a:t>Example Syntax:</a:t>
            </a:r>
            <a:endParaRPr lang="en-US" altLang="en-US" sz="1600" dirty="0">
              <a:solidFill>
                <a:schemeClr val="accent1"/>
              </a:solidFill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        INSERT INTO 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Table Name </a:t>
            </a: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(Column1, Column2, Column3)</a:t>
            </a:r>
          </a:p>
          <a:p>
            <a:pPr marL="0" lvl="0" indent="0">
              <a:buNone/>
            </a:pP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        VALUES </a:t>
            </a: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(Value1, Value2, Value3);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lvl="0" indent="0">
              <a:buNone/>
            </a:pP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en-US" sz="1600" dirty="0">
                <a:solidFill>
                  <a:srgbClr val="0F0F0F"/>
                </a:solidFill>
                <a:latin typeface="Söhne"/>
              </a:rPr>
              <a:t>For example, assuming a table named </a:t>
            </a:r>
            <a:r>
              <a:rPr lang="en-US" altLang="en-US" sz="1600" b="1" dirty="0" smtClean="0">
                <a:solidFill>
                  <a:srgbClr val="0F0F0F"/>
                </a:solidFill>
                <a:latin typeface="Söhne Mono"/>
              </a:rPr>
              <a:t>Datakk</a:t>
            </a:r>
            <a:r>
              <a:rPr lang="en-US" altLang="en-US" sz="1600" dirty="0" smtClean="0">
                <a:solidFill>
                  <a:srgbClr val="0F0F0F"/>
                </a:solidFill>
                <a:latin typeface="Söhne"/>
              </a:rPr>
              <a:t> </a:t>
            </a:r>
            <a:r>
              <a:rPr lang="en-US" altLang="en-US" sz="1600" dirty="0">
                <a:solidFill>
                  <a:srgbClr val="0F0F0F"/>
                </a:solidFill>
                <a:latin typeface="Söhne"/>
              </a:rPr>
              <a:t>with columns </a:t>
            </a:r>
            <a:r>
              <a:rPr lang="en-US" altLang="en-US" sz="1600" b="1" dirty="0" smtClean="0">
                <a:solidFill>
                  <a:srgbClr val="0F0F0F"/>
                </a:solidFill>
                <a:latin typeface="Söhne Mono"/>
              </a:rPr>
              <a:t>segment</a:t>
            </a:r>
            <a:r>
              <a:rPr lang="en-US" altLang="en-US" sz="1600" dirty="0" smtClean="0">
                <a:solidFill>
                  <a:srgbClr val="0F0F0F"/>
                </a:solidFill>
                <a:latin typeface="Söhne"/>
              </a:rPr>
              <a:t>, </a:t>
            </a:r>
            <a:r>
              <a:rPr lang="en-US" altLang="en-US" sz="1600" b="1" dirty="0" smtClean="0">
                <a:solidFill>
                  <a:srgbClr val="0F0F0F"/>
                </a:solidFill>
                <a:latin typeface="Söhne Mono"/>
              </a:rPr>
              <a:t>country</a:t>
            </a:r>
            <a:r>
              <a:rPr lang="en-US" altLang="en-US" sz="1600" dirty="0" smtClean="0">
                <a:solidFill>
                  <a:srgbClr val="0F0F0F"/>
                </a:solidFill>
                <a:latin typeface="Söhne"/>
              </a:rPr>
              <a:t>, and </a:t>
            </a:r>
            <a:r>
              <a:rPr lang="en-US" altLang="en-US" sz="1600" b="1" dirty="0" smtClean="0">
                <a:solidFill>
                  <a:srgbClr val="0F0F0F"/>
                </a:solidFill>
                <a:latin typeface="Söhne Mono"/>
              </a:rPr>
              <a:t>product, etc.</a:t>
            </a:r>
          </a:p>
          <a:p>
            <a:pPr marL="0" lvl="0" indent="0">
              <a:buNone/>
            </a:pPr>
            <a:endParaRPr lang="en-US" sz="1600" b="1" dirty="0">
              <a:solidFill>
                <a:srgbClr val="0F0F0F"/>
              </a:solidFill>
              <a:latin typeface="Söhne Mono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endParaRPr lang="en-US" sz="1600" b="1" dirty="0" smtClean="0">
              <a:solidFill>
                <a:srgbClr val="0F0F0F"/>
              </a:solidFill>
              <a:latin typeface="Söhne Mono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INSERT INTO 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Datakk(segment, country, Product)</a:t>
            </a: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VALUES 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(Enterprises, France', Montana);</a:t>
            </a:r>
            <a:endParaRPr lang="en-US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61582"/>
            <a:ext cx="26642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491"/>
            <a:ext cx="9144000" cy="43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753463"/>
            <a:ext cx="8977746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Open Power BI:</a:t>
            </a:r>
            <a:r>
              <a:rPr lang="en-US" sz="1600" dirty="0"/>
              <a:t> Launch the Power BI desktop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Get Data:</a:t>
            </a:r>
            <a:r>
              <a:rPr lang="en-US" sz="1600" dirty="0"/>
              <a:t> Click on "Get Data" from the Home tab.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Select Database:</a:t>
            </a:r>
            <a:r>
              <a:rPr lang="en-US" sz="1600" dirty="0"/>
              <a:t> Choose "SQL Server" from the list of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Enter Server Details:</a:t>
            </a:r>
            <a:r>
              <a:rPr lang="en-US" sz="1600" dirty="0"/>
              <a:t> Input server name and database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Choose Data:</a:t>
            </a:r>
            <a:r>
              <a:rPr lang="en-US" sz="1600" dirty="0"/>
              <a:t> Select tables or write a SQL query to extract specific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Load Data:</a:t>
            </a:r>
            <a:r>
              <a:rPr lang="en-US" sz="1600" dirty="0"/>
              <a:t> Click "Load" or "Transform Data" to import and view the data in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 Modeling:</a:t>
            </a:r>
            <a:r>
              <a:rPr lang="en-US" sz="1600" dirty="0"/>
              <a:t> Perform any necessary data transformations or modeling within </a:t>
            </a:r>
            <a:r>
              <a:rPr lang="en-US" sz="1600" dirty="0" smtClean="0"/>
              <a:t>Power BI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Report Building:</a:t>
            </a:r>
            <a:r>
              <a:rPr lang="en-US" sz="1600" dirty="0"/>
              <a:t> Create visualizations or reports based on the imported data.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0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5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84379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-1" y="790770"/>
            <a:ext cx="9060873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  <a:sym typeface="Montserrat"/>
              </a:rPr>
              <a:t> </a:t>
            </a:r>
            <a:r>
              <a:rPr lang="en-US" sz="1600" b="1" dirty="0" smtClean="0"/>
              <a:t>Purpose</a:t>
            </a:r>
            <a:r>
              <a:rPr lang="en-US" sz="1600" b="1" dirty="0"/>
              <a:t>:</a:t>
            </a:r>
            <a:r>
              <a:rPr lang="en-US" sz="1600" dirty="0"/>
              <a:t> Define why you're making the dashboard and what you want users to learn from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Tool:</a:t>
            </a:r>
            <a:r>
              <a:rPr lang="en-US" sz="1600" dirty="0"/>
              <a:t> Choose a visualization tool like Tableau or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 Connection:</a:t>
            </a:r>
            <a:r>
              <a:rPr lang="en-US" sz="1600" dirty="0"/>
              <a:t> Import data from different sources into the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Layout:</a:t>
            </a:r>
            <a:r>
              <a:rPr lang="en-US" sz="1600" dirty="0"/>
              <a:t> Plan how the dashboard will look - organize data and charts logically.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Visuals:</a:t>
            </a:r>
            <a:r>
              <a:rPr lang="en-US" sz="1600" dirty="0"/>
              <a:t> Use graphs and charts that best represent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Interactivity:</a:t>
            </a:r>
            <a:r>
              <a:rPr lang="en-US" sz="1600" dirty="0"/>
              <a:t> Add filters or dropdowns to let users explore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Test &amp; Refine:</a:t>
            </a:r>
            <a:r>
              <a:rPr lang="en-US" sz="1600" dirty="0"/>
              <a:t> Check for usability and accuracy, refine based on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Share:</a:t>
            </a:r>
            <a:r>
              <a:rPr lang="en-US" sz="1600" dirty="0"/>
              <a:t> Publish or share the dashboard with your audience.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3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8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Insert related links for Excel file, PowerBI file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0" y="863506"/>
            <a:ext cx="9144000" cy="427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      Graphical </a:t>
            </a:r>
            <a:r>
              <a:rPr lang="en-US" sz="2000" dirty="0"/>
              <a:t>analysis using Excel</a:t>
            </a:r>
            <a:endParaRPr lang="en-US" sz="20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Excel </a:t>
            </a:r>
            <a:r>
              <a:rPr lang="en-US" b="1" dirty="0"/>
              <a:t>Analysis:</a:t>
            </a:r>
            <a:r>
              <a:rPr lang="en-US" dirty="0"/>
              <a:t> Found important trends and weird things in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Pretty Pictures:</a:t>
            </a:r>
            <a:r>
              <a:rPr lang="en-US" dirty="0"/>
              <a:t> Made colorful graphs to show what the numbers mean.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Big Ideas:</a:t>
            </a:r>
            <a:r>
              <a:rPr lang="en-US" dirty="0"/>
              <a:t> Discovered important stuff that helps make decisions.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000" dirty="0" smtClean="0"/>
              <a:t>Visualization </a:t>
            </a:r>
            <a:r>
              <a:rPr lang="en-US" sz="2000" dirty="0"/>
              <a:t>tools (</a:t>
            </a:r>
            <a:r>
              <a:rPr lang="en-US" sz="2000" dirty="0" smtClean="0"/>
              <a:t>Power BI</a:t>
            </a:r>
            <a:r>
              <a:rPr lang="en-US" sz="2000" dirty="0"/>
              <a:t>)</a:t>
            </a:r>
            <a:endParaRPr lang="en-US" sz="24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6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Power BI </a:t>
            </a:r>
            <a:r>
              <a:rPr lang="en-US" b="1" dirty="0"/>
              <a:t>Discovery:</a:t>
            </a:r>
            <a:r>
              <a:rPr lang="en-US" dirty="0"/>
              <a:t> Found cool things hiding in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Pretty Pictures:</a:t>
            </a:r>
            <a:r>
              <a:rPr lang="en-US" dirty="0"/>
              <a:t> Made fun pictures to show what the numbers mean.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Choices:</a:t>
            </a:r>
            <a:r>
              <a:rPr lang="en-US" dirty="0"/>
              <a:t> Figured out important stuff to make better decisions.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28572" y="811552"/>
            <a:ext cx="8842691" cy="419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accent1"/>
                </a:solidFill>
                <a:latin typeface="Söhne"/>
              </a:rPr>
              <a:t>Initial </a:t>
            </a: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phase of data analysis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Involves data visualization and statistics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Aims to understand dataset characteristics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Describes size, quantity, and accuracy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Identifies patterns and anomalies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1"/>
                </a:solidFill>
                <a:latin typeface="Söhne"/>
              </a:rPr>
              <a:t>Provides insights into data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smtClean="0"/>
              <a:t>Steps </a:t>
            </a:r>
            <a:r>
              <a:rPr lang="en-US" sz="1700" b="1" dirty="0"/>
              <a:t>of Data Exploration and Preparation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smtClean="0"/>
              <a:t>Variable </a:t>
            </a:r>
            <a:r>
              <a:rPr lang="en-US" sz="1500" dirty="0"/>
              <a:t>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Univariate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Bi-variate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Missing values treatment.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Outlier treatment.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Variable transformation.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Variable creation.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660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537"/>
            <a:ext cx="9144000" cy="43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8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45446" y="863506"/>
            <a:ext cx="8520600" cy="427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2000" dirty="0"/>
              <a:t>Data </a:t>
            </a:r>
            <a:r>
              <a:rPr lang="en-US" sz="2000" dirty="0" smtClean="0"/>
              <a:t>Cleaning :-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handle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 formats (e.g., date formats, text capitalization)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 outliers or anomalies appropriately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and correct inaccuracies or </a:t>
            </a:r>
            <a:r>
              <a:rPr lang="en-US" dirty="0" smtClean="0"/>
              <a:t>inconsistencies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Statistical </a:t>
            </a:r>
            <a:r>
              <a:rPr lang="en-US" sz="2000" dirty="0" smtClean="0"/>
              <a:t>Analysis :-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Choose appropriate tools (regression, hypothesis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trends, correlations, and significance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data for 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3" t="17124" r="16715" b="12735"/>
          <a:stretch/>
        </p:blipFill>
        <p:spPr>
          <a:xfrm>
            <a:off x="5444348" y="1049827"/>
            <a:ext cx="3221698" cy="3907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66226" y="163598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66226" y="1099678"/>
            <a:ext cx="8905038" cy="40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Chart Variety:</a:t>
            </a:r>
            <a:r>
              <a:rPr lang="en-US" sz="1600" dirty="0"/>
              <a:t> Excel offers different chart types (bars, lines, pies) for diverse data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Select Data:</a:t>
            </a:r>
            <a:r>
              <a:rPr lang="en-US" sz="1600" dirty="0"/>
              <a:t> Choose the data range you want to visualize within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Label Axes:</a:t>
            </a:r>
            <a:r>
              <a:rPr lang="en-US" sz="1600" dirty="0"/>
              <a:t> Clearly label the x and y axes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Titles &amp; Legends:</a:t>
            </a:r>
            <a:r>
              <a:rPr lang="en-US" sz="1600" dirty="0"/>
              <a:t> Add titles and legends to explain the chart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Customization:</a:t>
            </a:r>
            <a:r>
              <a:rPr lang="en-US" sz="1600" dirty="0"/>
              <a:t> Customize colors and styles to make the chart visually appealing.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Trends &amp; Highlights:</a:t>
            </a:r>
            <a:r>
              <a:rPr lang="en-US" sz="1600" dirty="0"/>
              <a:t> Use </a:t>
            </a:r>
            <a:r>
              <a:rPr lang="en-US" sz="1600" dirty="0" smtClean="0"/>
              <a:t>trend lines </a:t>
            </a:r>
            <a:r>
              <a:rPr lang="en-US" sz="1600" dirty="0"/>
              <a:t>or annotations to emphasize important data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Combine &amp; Compare:</a:t>
            </a:r>
            <a:r>
              <a:rPr lang="en-US" sz="1600" dirty="0"/>
              <a:t> Create multiple charts or mix different types for better comparisons.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Interactive Features:</a:t>
            </a:r>
            <a:r>
              <a:rPr lang="en-US" sz="1600" dirty="0"/>
              <a:t> Use filters or linked elements to make charts interactive for better exploration.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81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750</Words>
  <Application>Microsoft Office PowerPoint</Application>
  <PresentationFormat>On-screen Show (16:9)</PresentationFormat>
  <Paragraphs>126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Montserrat</vt:lpstr>
      <vt:lpstr>Söhne</vt:lpstr>
      <vt:lpstr>Arial</vt:lpstr>
      <vt:lpstr>Montserrat SemiBold</vt:lpstr>
      <vt:lpstr>Source Code Pro</vt:lpstr>
      <vt:lpstr>Wingdings</vt:lpstr>
      <vt:lpstr>Söhne Mono</vt:lpstr>
      <vt:lpstr>Simple Light</vt:lpstr>
      <vt:lpstr>3_Beach Day</vt:lpstr>
      <vt:lpstr>PowerPoint Presentation</vt:lpstr>
      <vt:lpstr>PowerPoint Presentation</vt:lpstr>
      <vt:lpstr>Data Exploration </vt:lpstr>
      <vt:lpstr>PowerPoint Presentation</vt:lpstr>
      <vt:lpstr>PowerPoint Presentation</vt:lpstr>
      <vt:lpstr>Statistical Analysis using Excel</vt:lpstr>
      <vt:lpstr>PowerPoint Presentation</vt:lpstr>
      <vt:lpstr>Graphical Analysis using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the given data into the SQL server</vt:lpstr>
      <vt:lpstr>PowerPoint Presentation</vt:lpstr>
      <vt:lpstr>Import the Data from the SQL Database into PowerBI</vt:lpstr>
      <vt:lpstr>PowerPoint Presentation</vt:lpstr>
      <vt:lpstr>PowerPoint Presentation</vt:lpstr>
      <vt:lpstr>Interactive Dashboard by using visualization tools</vt:lpstr>
      <vt:lpstr>PowerPoint Presentation</vt:lpstr>
      <vt:lpstr>PowerPoint Presentation</vt:lpstr>
      <vt:lpstr>PowerPoint Presentation</vt:lpstr>
      <vt:lpstr>Endnotes</vt:lpstr>
      <vt:lpstr>Conclusion and Inferences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 KUMAR</dc:creator>
  <cp:lastModifiedBy>KUNDAN KUMAR</cp:lastModifiedBy>
  <cp:revision>23</cp:revision>
  <dcterms:modified xsi:type="dcterms:W3CDTF">2023-11-24T03:27:00Z</dcterms:modified>
</cp:coreProperties>
</file>