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aven Pro Bold" charset="1" panose="00000800000000000000"/>
      <p:regular r:id="rId13"/>
    </p:embeddedFont>
    <p:embeddedFont>
      <p:font typeface="Canva Sans" charset="1" panose="020B0503030501040103"/>
      <p:regular r:id="rId14"/>
    </p:embeddedFont>
    <p:embeddedFont>
      <p:font typeface="Maven Pro" charset="1" panose="00000500000000000000"/>
      <p:regular r:id="rId15"/>
    </p:embeddedFont>
    <p:embeddedFont>
      <p:font typeface="Canva Sans Bold" charset="1" panose="020B0803030501040103"/>
      <p:regular r:id="rId16"/>
    </p:embeddedFont>
    <p:embeddedFont>
      <p:font typeface="Radley"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934383" y="2348845"/>
            <a:ext cx="9940269" cy="5589309"/>
          </a:xfrm>
          <a:custGeom>
            <a:avLst/>
            <a:gdLst/>
            <a:ahLst/>
            <a:cxnLst/>
            <a:rect r="r" b="b" t="t" l="l"/>
            <a:pathLst>
              <a:path h="5589309" w="9940269">
                <a:moveTo>
                  <a:pt x="0" y="0"/>
                </a:moveTo>
                <a:lnTo>
                  <a:pt x="9940269" y="0"/>
                </a:lnTo>
                <a:lnTo>
                  <a:pt x="9940269" y="5589310"/>
                </a:lnTo>
                <a:lnTo>
                  <a:pt x="0" y="5589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8862759" y="-431256"/>
            <a:ext cx="5743178" cy="11149512"/>
          </a:xfrm>
          <a:custGeom>
            <a:avLst/>
            <a:gdLst/>
            <a:ahLst/>
            <a:cxnLst/>
            <a:rect r="r" b="b" t="t" l="l"/>
            <a:pathLst>
              <a:path h="11149512" w="5743178">
                <a:moveTo>
                  <a:pt x="0" y="0"/>
                </a:moveTo>
                <a:lnTo>
                  <a:pt x="5743177" y="0"/>
                </a:lnTo>
                <a:lnTo>
                  <a:pt x="5743177" y="11149512"/>
                </a:lnTo>
                <a:lnTo>
                  <a:pt x="0" y="11149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331530" y="2740692"/>
            <a:ext cx="4805636" cy="4805616"/>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sp>
        <p:nvSpPr>
          <p:cNvPr name="TextBox 6" id="6"/>
          <p:cNvSpPr txBox="true"/>
          <p:nvPr/>
        </p:nvSpPr>
        <p:spPr>
          <a:xfrm rot="0">
            <a:off x="758924" y="4105275"/>
            <a:ext cx="7536440" cy="2066925"/>
          </a:xfrm>
          <a:prstGeom prst="rect">
            <a:avLst/>
          </a:prstGeom>
        </p:spPr>
        <p:txBody>
          <a:bodyPr anchor="t" rtlCol="false" tIns="0" lIns="0" bIns="0" rIns="0">
            <a:spAutoFit/>
          </a:bodyPr>
          <a:lstStyle/>
          <a:p>
            <a:pPr algn="l">
              <a:lnSpc>
                <a:spcPts val="5400"/>
              </a:lnSpc>
            </a:pPr>
            <a:r>
              <a:rPr lang="en-US" b="true" sz="4500">
                <a:solidFill>
                  <a:srgbClr val="FF4000"/>
                </a:solidFill>
                <a:latin typeface="Maven Pro Bold"/>
                <a:ea typeface="Maven Pro Bold"/>
                <a:cs typeface="Maven Pro Bold"/>
                <a:sym typeface="Maven Pro Bold"/>
              </a:rPr>
              <a:t>FOOD QUALITY ASSESSMENT USING IMAGE PROCESSING</a:t>
            </a:r>
          </a:p>
        </p:txBody>
      </p:sp>
      <p:grpSp>
        <p:nvGrpSpPr>
          <p:cNvPr name="Group 7" id="7"/>
          <p:cNvGrpSpPr/>
          <p:nvPr/>
        </p:nvGrpSpPr>
        <p:grpSpPr>
          <a:xfrm rot="0">
            <a:off x="9331530" y="2740692"/>
            <a:ext cx="4805636" cy="4805616"/>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14313" t="0" r="-14313" b="0"/>
              </a:stretch>
            </a:blipFill>
          </p:spPr>
        </p:sp>
      </p:gr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85104"/>
            <a:ext cx="5657850" cy="11057208"/>
            <a:chOff x="0" y="0"/>
            <a:chExt cx="1913890" cy="3740339"/>
          </a:xfrm>
        </p:grpSpPr>
        <p:sp>
          <p:nvSpPr>
            <p:cNvPr name="Freeform 3" id="3"/>
            <p:cNvSpPr/>
            <p:nvPr/>
          </p:nvSpPr>
          <p:spPr>
            <a:xfrm flipH="false" flipV="false" rot="0">
              <a:off x="0" y="0"/>
              <a:ext cx="1913890" cy="3740340"/>
            </a:xfrm>
            <a:custGeom>
              <a:avLst/>
              <a:gdLst/>
              <a:ahLst/>
              <a:cxnLst/>
              <a:rect r="r" b="b" t="t" l="l"/>
              <a:pathLst>
                <a:path h="3740340" w="1913890">
                  <a:moveTo>
                    <a:pt x="0" y="0"/>
                  </a:moveTo>
                  <a:lnTo>
                    <a:pt x="1913890" y="0"/>
                  </a:lnTo>
                  <a:lnTo>
                    <a:pt x="1913890" y="3740340"/>
                  </a:lnTo>
                  <a:lnTo>
                    <a:pt x="0" y="3740340"/>
                  </a:lnTo>
                  <a:close/>
                </a:path>
              </a:pathLst>
            </a:custGeom>
            <a:solidFill>
              <a:srgbClr val="FF4000"/>
            </a:solidFill>
          </p:spPr>
        </p:sp>
      </p:grpSp>
      <p:grpSp>
        <p:nvGrpSpPr>
          <p:cNvPr name="Group 4" id="4"/>
          <p:cNvGrpSpPr/>
          <p:nvPr/>
        </p:nvGrpSpPr>
        <p:grpSpPr>
          <a:xfrm rot="0">
            <a:off x="1531581" y="2817456"/>
            <a:ext cx="4652087" cy="4652087"/>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5059862" y="7348862"/>
            <a:ext cx="2199438" cy="219943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4000"/>
            </a:solidFill>
          </p:spPr>
        </p:sp>
      </p:grpSp>
      <p:sp>
        <p:nvSpPr>
          <p:cNvPr name="Freeform 8" id="8"/>
          <p:cNvSpPr/>
          <p:nvPr/>
        </p:nvSpPr>
        <p:spPr>
          <a:xfrm flipH="false" flipV="false" rot="0">
            <a:off x="12372603" y="8157741"/>
            <a:ext cx="1259416" cy="1093339"/>
          </a:xfrm>
          <a:custGeom>
            <a:avLst/>
            <a:gdLst/>
            <a:ahLst/>
            <a:cxnLst/>
            <a:rect r="r" b="b" t="t" l="l"/>
            <a:pathLst>
              <a:path h="1093339" w="1259416">
                <a:moveTo>
                  <a:pt x="0" y="0"/>
                </a:moveTo>
                <a:lnTo>
                  <a:pt x="1259416" y="0"/>
                </a:lnTo>
                <a:lnTo>
                  <a:pt x="1259416" y="1093339"/>
                </a:lnTo>
                <a:lnTo>
                  <a:pt x="0" y="1093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529873" y="7901911"/>
            <a:ext cx="1259416" cy="1093339"/>
          </a:xfrm>
          <a:custGeom>
            <a:avLst/>
            <a:gdLst/>
            <a:ahLst/>
            <a:cxnLst/>
            <a:rect r="r" b="b" t="t" l="l"/>
            <a:pathLst>
              <a:path h="1093339" w="1259416">
                <a:moveTo>
                  <a:pt x="0" y="0"/>
                </a:moveTo>
                <a:lnTo>
                  <a:pt x="1259416" y="0"/>
                </a:lnTo>
                <a:lnTo>
                  <a:pt x="1259416" y="1093340"/>
                </a:lnTo>
                <a:lnTo>
                  <a:pt x="0" y="109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7214514" y="1452360"/>
            <a:ext cx="9574776" cy="647700"/>
          </a:xfrm>
          <a:prstGeom prst="rect">
            <a:avLst/>
          </a:prstGeom>
        </p:spPr>
        <p:txBody>
          <a:bodyPr anchor="t" rtlCol="false" tIns="0" lIns="0" bIns="0" rIns="0">
            <a:spAutoFit/>
          </a:bodyPr>
          <a:lstStyle/>
          <a:p>
            <a:pPr algn="l">
              <a:lnSpc>
                <a:spcPts val="5040"/>
              </a:lnSpc>
            </a:pPr>
            <a:r>
              <a:rPr lang="en-US" sz="4200" b="true">
                <a:solidFill>
                  <a:srgbClr val="FF4000"/>
                </a:solidFill>
                <a:latin typeface="Maven Pro Bold"/>
                <a:ea typeface="Maven Pro Bold"/>
                <a:cs typeface="Maven Pro Bold"/>
                <a:sym typeface="Maven Pro Bold"/>
              </a:rPr>
              <a:t>PROBLEM STATEMENT</a:t>
            </a:r>
          </a:p>
        </p:txBody>
      </p:sp>
      <p:sp>
        <p:nvSpPr>
          <p:cNvPr name="TextBox 11" id="11"/>
          <p:cNvSpPr txBox="true"/>
          <p:nvPr/>
        </p:nvSpPr>
        <p:spPr>
          <a:xfrm rot="0">
            <a:off x="7585215" y="2334638"/>
            <a:ext cx="9497039" cy="4693920"/>
          </a:xfrm>
          <a:prstGeom prst="rect">
            <a:avLst/>
          </a:prstGeom>
        </p:spPr>
        <p:txBody>
          <a:bodyPr anchor="t" rtlCol="false" tIns="0" lIns="0" bIns="0" rIns="0">
            <a:spAutoFit/>
          </a:bodyPr>
          <a:lstStyle/>
          <a:p>
            <a:pPr algn="l" marL="604518" indent="-302259" lvl="1">
              <a:lnSpc>
                <a:spcPts val="4199"/>
              </a:lnSpc>
              <a:buFont typeface="Arial"/>
              <a:buChar char="•"/>
            </a:pPr>
            <a:r>
              <a:rPr lang="en-US" b="true" sz="2799">
                <a:solidFill>
                  <a:srgbClr val="000000"/>
                </a:solidFill>
                <a:latin typeface="Maven Pro Bold"/>
                <a:ea typeface="Maven Pro Bold"/>
                <a:cs typeface="Maven Pro Bold"/>
                <a:sym typeface="Maven Pro Bold"/>
              </a:rPr>
              <a:t>Traditional methods of checking food quality are manual, slow, and often inaccurate, leading to food waste and health risks. People find it difficult to track food freshness, especially in households. A smart refrigerator with AI and image processing can help by automatically detecting food spoilage, monitoring freshness, and sending timely alerts. This will improve food management, reduce waste, and enhance food safety.</a:t>
            </a:r>
          </a:p>
        </p:txBody>
      </p:sp>
      <p:grpSp>
        <p:nvGrpSpPr>
          <p:cNvPr name="Group 12" id="12"/>
          <p:cNvGrpSpPr/>
          <p:nvPr/>
        </p:nvGrpSpPr>
        <p:grpSpPr>
          <a:xfrm rot="0">
            <a:off x="1454807" y="2817456"/>
            <a:ext cx="4805636" cy="4805616"/>
            <a:chOff x="0" y="0"/>
            <a:chExt cx="6350000" cy="6349975"/>
          </a:xfrm>
        </p:grpSpPr>
        <p:sp>
          <p:nvSpPr>
            <p:cNvPr name="Freeform 13" id="1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0" t="0" r="0" b="0"/>
              </a:stretch>
            </a:blipFill>
          </p:spPr>
        </p:sp>
      </p:gr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819577" y="1413761"/>
            <a:ext cx="5036332" cy="10235086"/>
            <a:chOff x="0" y="0"/>
            <a:chExt cx="5001260" cy="10163810"/>
          </a:xfrm>
        </p:grpSpPr>
        <p:sp>
          <p:nvSpPr>
            <p:cNvPr name="Freeform 3" id="3"/>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
              <a:stretch>
                <a:fillRect l="-45" t="0" r="-45" b="0"/>
              </a:stretch>
            </a:blipFill>
          </p:spPr>
        </p:sp>
        <p:sp>
          <p:nvSpPr>
            <p:cNvPr name="Freeform 4" id="4"/>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22289" t="0" r="-22289" b="0"/>
              </a:stretch>
            </a:blipFill>
          </p:spPr>
        </p:sp>
      </p:grpSp>
      <p:grpSp>
        <p:nvGrpSpPr>
          <p:cNvPr name="Group 5" id="5"/>
          <p:cNvGrpSpPr/>
          <p:nvPr/>
        </p:nvGrpSpPr>
        <p:grpSpPr>
          <a:xfrm rot="0">
            <a:off x="8035305" y="1936861"/>
            <a:ext cx="9642289" cy="7404587"/>
            <a:chOff x="0" y="0"/>
            <a:chExt cx="12856385" cy="9872782"/>
          </a:xfrm>
        </p:grpSpPr>
        <p:sp>
          <p:nvSpPr>
            <p:cNvPr name="TextBox 6" id="6"/>
            <p:cNvSpPr txBox="true"/>
            <p:nvPr/>
          </p:nvSpPr>
          <p:spPr>
            <a:xfrm rot="0">
              <a:off x="162093" y="2141442"/>
              <a:ext cx="11837514" cy="7731340"/>
            </a:xfrm>
            <a:prstGeom prst="rect">
              <a:avLst/>
            </a:prstGeom>
          </p:spPr>
          <p:txBody>
            <a:bodyPr anchor="t" rtlCol="false" tIns="0" lIns="0" bIns="0" rIns="0">
              <a:spAutoFit/>
            </a:bodyPr>
            <a:lstStyle/>
            <a:p>
              <a:pPr algn="just" marL="545129" indent="-272564" lvl="1">
                <a:lnSpc>
                  <a:spcPts val="3534"/>
                </a:lnSpc>
                <a:buFont typeface="Arial"/>
                <a:buChar char="•"/>
              </a:pPr>
              <a:r>
                <a:rPr lang="en-US" b="true" sz="2524">
                  <a:solidFill>
                    <a:srgbClr val="000000"/>
                  </a:solidFill>
                  <a:latin typeface="Maven Pro Bold"/>
                  <a:ea typeface="Maven Pro Bold"/>
                  <a:cs typeface="Maven Pro Bold"/>
                  <a:sym typeface="Maven Pro Bold"/>
                </a:rPr>
                <a:t>In today’s world, ensuring food quality is more important than ever. Traditional methods of food inspection are often slow, costly, and prone to errors. Image processing offers a modern solution, enabling quick and accurate assessment of food quality through digital images. By analyzing color, texture, shape, and other visual features, it helps detect freshness, contamination, or defects in food products. This technology not only improves food safety but also enhances efficiency in production and distribution. As advancements continue, image processing is becoming a key tool in ensuring safer and higher-quality food.</a:t>
              </a:r>
            </a:p>
          </p:txBody>
        </p:sp>
        <p:sp>
          <p:nvSpPr>
            <p:cNvPr name="TextBox 7" id="7"/>
            <p:cNvSpPr txBox="true"/>
            <p:nvPr/>
          </p:nvSpPr>
          <p:spPr>
            <a:xfrm rot="0">
              <a:off x="0" y="-9525"/>
              <a:ext cx="12856385" cy="1499086"/>
            </a:xfrm>
            <a:prstGeom prst="rect">
              <a:avLst/>
            </a:prstGeom>
          </p:spPr>
          <p:txBody>
            <a:bodyPr anchor="t" rtlCol="false" tIns="0" lIns="0" bIns="0" rIns="0">
              <a:spAutoFit/>
            </a:bodyPr>
            <a:lstStyle/>
            <a:p>
              <a:pPr algn="l" marL="0" indent="0" lvl="0">
                <a:lnSpc>
                  <a:spcPts val="8871"/>
                </a:lnSpc>
              </a:pPr>
              <a:r>
                <a:rPr lang="en-US" b="true" sz="7392">
                  <a:solidFill>
                    <a:srgbClr val="FF4000"/>
                  </a:solidFill>
                  <a:latin typeface="Maven Pro Bold"/>
                  <a:ea typeface="Maven Pro Bold"/>
                  <a:cs typeface="Maven Pro Bold"/>
                  <a:sym typeface="Maven Pro Bold"/>
                </a:rPr>
                <a:t>     </a:t>
              </a:r>
              <a:r>
                <a:rPr lang="en-US" b="true" sz="7392" u="none">
                  <a:solidFill>
                    <a:srgbClr val="FF4000"/>
                  </a:solidFill>
                  <a:latin typeface="Maven Pro Bold"/>
                  <a:ea typeface="Maven Pro Bold"/>
                  <a:cs typeface="Maven Pro Bold"/>
                  <a:sym typeface="Maven Pro Bold"/>
                </a:rPr>
                <a:t>INTRODUCTION</a:t>
              </a:r>
            </a:p>
          </p:txBody>
        </p:sp>
      </p:gr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465855"/>
            <a:ext cx="7916405" cy="3240490"/>
            <a:chOff x="0" y="0"/>
            <a:chExt cx="2677895" cy="1096166"/>
          </a:xfrm>
        </p:grpSpPr>
        <p:sp>
          <p:nvSpPr>
            <p:cNvPr name="Freeform 3" id="3"/>
            <p:cNvSpPr/>
            <p:nvPr/>
          </p:nvSpPr>
          <p:spPr>
            <a:xfrm flipH="false" flipV="false" rot="0">
              <a:off x="0" y="0"/>
              <a:ext cx="2677895" cy="1096166"/>
            </a:xfrm>
            <a:custGeom>
              <a:avLst/>
              <a:gdLst/>
              <a:ahLst/>
              <a:cxnLst/>
              <a:rect r="r" b="b" t="t" l="l"/>
              <a:pathLst>
                <a:path h="1096166" w="2677895">
                  <a:moveTo>
                    <a:pt x="0" y="0"/>
                  </a:moveTo>
                  <a:lnTo>
                    <a:pt x="2677895" y="0"/>
                  </a:lnTo>
                  <a:lnTo>
                    <a:pt x="2677895" y="1096166"/>
                  </a:lnTo>
                  <a:lnTo>
                    <a:pt x="0" y="1096166"/>
                  </a:lnTo>
                  <a:close/>
                </a:path>
              </a:pathLst>
            </a:custGeom>
            <a:solidFill>
              <a:srgbClr val="FAAA8D">
                <a:alpha val="14902"/>
              </a:srgbClr>
            </a:solidFill>
          </p:spPr>
        </p:sp>
      </p:grpSp>
      <p:grpSp>
        <p:nvGrpSpPr>
          <p:cNvPr name="Group 4" id="4"/>
          <p:cNvGrpSpPr/>
          <p:nvPr/>
        </p:nvGrpSpPr>
        <p:grpSpPr>
          <a:xfrm rot="0">
            <a:off x="1028700" y="5580655"/>
            <a:ext cx="7916405" cy="3240490"/>
            <a:chOff x="0" y="0"/>
            <a:chExt cx="2677895" cy="1096166"/>
          </a:xfrm>
        </p:grpSpPr>
        <p:sp>
          <p:nvSpPr>
            <p:cNvPr name="Freeform 5" id="5"/>
            <p:cNvSpPr/>
            <p:nvPr/>
          </p:nvSpPr>
          <p:spPr>
            <a:xfrm flipH="false" flipV="false" rot="0">
              <a:off x="0" y="0"/>
              <a:ext cx="2677895" cy="1096166"/>
            </a:xfrm>
            <a:custGeom>
              <a:avLst/>
              <a:gdLst/>
              <a:ahLst/>
              <a:cxnLst/>
              <a:rect r="r" b="b" t="t" l="l"/>
              <a:pathLst>
                <a:path h="1096166" w="2677895">
                  <a:moveTo>
                    <a:pt x="0" y="0"/>
                  </a:moveTo>
                  <a:lnTo>
                    <a:pt x="2677895" y="0"/>
                  </a:lnTo>
                  <a:lnTo>
                    <a:pt x="2677895" y="1096166"/>
                  </a:lnTo>
                  <a:lnTo>
                    <a:pt x="0" y="1096166"/>
                  </a:lnTo>
                  <a:close/>
                </a:path>
              </a:pathLst>
            </a:custGeom>
            <a:solidFill>
              <a:srgbClr val="FAAA8D">
                <a:alpha val="14902"/>
              </a:srgbClr>
            </a:solidFill>
          </p:spPr>
        </p:sp>
      </p:grpSp>
      <p:grpSp>
        <p:nvGrpSpPr>
          <p:cNvPr name="Group 6" id="6"/>
          <p:cNvGrpSpPr/>
          <p:nvPr/>
        </p:nvGrpSpPr>
        <p:grpSpPr>
          <a:xfrm rot="0">
            <a:off x="9288005" y="1465855"/>
            <a:ext cx="7916405" cy="3240490"/>
            <a:chOff x="0" y="0"/>
            <a:chExt cx="2677895" cy="1096166"/>
          </a:xfrm>
        </p:grpSpPr>
        <p:sp>
          <p:nvSpPr>
            <p:cNvPr name="Freeform 7" id="7"/>
            <p:cNvSpPr/>
            <p:nvPr/>
          </p:nvSpPr>
          <p:spPr>
            <a:xfrm flipH="false" flipV="false" rot="0">
              <a:off x="0" y="0"/>
              <a:ext cx="2677895" cy="1096166"/>
            </a:xfrm>
            <a:custGeom>
              <a:avLst/>
              <a:gdLst/>
              <a:ahLst/>
              <a:cxnLst/>
              <a:rect r="r" b="b" t="t" l="l"/>
              <a:pathLst>
                <a:path h="1096166" w="2677895">
                  <a:moveTo>
                    <a:pt x="0" y="0"/>
                  </a:moveTo>
                  <a:lnTo>
                    <a:pt x="2677895" y="0"/>
                  </a:lnTo>
                  <a:lnTo>
                    <a:pt x="2677895" y="1096166"/>
                  </a:lnTo>
                  <a:lnTo>
                    <a:pt x="0" y="1096166"/>
                  </a:lnTo>
                  <a:close/>
                </a:path>
              </a:pathLst>
            </a:custGeom>
            <a:solidFill>
              <a:srgbClr val="FAAA8D">
                <a:alpha val="14902"/>
              </a:srgbClr>
            </a:solidFill>
          </p:spPr>
        </p:sp>
      </p:grpSp>
      <p:grpSp>
        <p:nvGrpSpPr>
          <p:cNvPr name="Group 8" id="8"/>
          <p:cNvGrpSpPr/>
          <p:nvPr/>
        </p:nvGrpSpPr>
        <p:grpSpPr>
          <a:xfrm rot="0">
            <a:off x="9342895" y="5580655"/>
            <a:ext cx="7916405" cy="3240490"/>
            <a:chOff x="0" y="0"/>
            <a:chExt cx="2677895" cy="1096166"/>
          </a:xfrm>
        </p:grpSpPr>
        <p:sp>
          <p:nvSpPr>
            <p:cNvPr name="Freeform 9" id="9"/>
            <p:cNvSpPr/>
            <p:nvPr/>
          </p:nvSpPr>
          <p:spPr>
            <a:xfrm flipH="false" flipV="false" rot="0">
              <a:off x="0" y="0"/>
              <a:ext cx="2677895" cy="1096166"/>
            </a:xfrm>
            <a:custGeom>
              <a:avLst/>
              <a:gdLst/>
              <a:ahLst/>
              <a:cxnLst/>
              <a:rect r="r" b="b" t="t" l="l"/>
              <a:pathLst>
                <a:path h="1096166" w="2677895">
                  <a:moveTo>
                    <a:pt x="0" y="0"/>
                  </a:moveTo>
                  <a:lnTo>
                    <a:pt x="2677895" y="0"/>
                  </a:lnTo>
                  <a:lnTo>
                    <a:pt x="2677895" y="1096166"/>
                  </a:lnTo>
                  <a:lnTo>
                    <a:pt x="0" y="1096166"/>
                  </a:lnTo>
                  <a:close/>
                </a:path>
              </a:pathLst>
            </a:custGeom>
            <a:solidFill>
              <a:srgbClr val="FAAA8D">
                <a:alpha val="14902"/>
              </a:srgbClr>
            </a:solidFill>
          </p:spPr>
        </p:sp>
      </p:grpSp>
      <p:sp>
        <p:nvSpPr>
          <p:cNvPr name="Freeform 10" id="10"/>
          <p:cNvSpPr/>
          <p:nvPr/>
        </p:nvSpPr>
        <p:spPr>
          <a:xfrm flipH="false" flipV="false" rot="0">
            <a:off x="1300627" y="1813126"/>
            <a:ext cx="2067476" cy="2466463"/>
          </a:xfrm>
          <a:custGeom>
            <a:avLst/>
            <a:gdLst/>
            <a:ahLst/>
            <a:cxnLst/>
            <a:rect r="r" b="b" t="t" l="l"/>
            <a:pathLst>
              <a:path h="2466463" w="2067476">
                <a:moveTo>
                  <a:pt x="0" y="0"/>
                </a:moveTo>
                <a:lnTo>
                  <a:pt x="2067476" y="0"/>
                </a:lnTo>
                <a:lnTo>
                  <a:pt x="2067476" y="2466463"/>
                </a:lnTo>
                <a:lnTo>
                  <a:pt x="0" y="2466463"/>
                </a:lnTo>
                <a:lnTo>
                  <a:pt x="0" y="0"/>
                </a:lnTo>
                <a:close/>
              </a:path>
            </a:pathLst>
          </a:custGeom>
          <a:blipFill>
            <a:blip r:embed="rId2"/>
            <a:stretch>
              <a:fillRect l="0" t="0" r="0" b="0"/>
            </a:stretch>
          </a:blipFill>
        </p:spPr>
      </p:sp>
      <p:sp>
        <p:nvSpPr>
          <p:cNvPr name="Freeform 11" id="11"/>
          <p:cNvSpPr/>
          <p:nvPr/>
        </p:nvSpPr>
        <p:spPr>
          <a:xfrm flipH="false" flipV="false" rot="0">
            <a:off x="9744553" y="6000433"/>
            <a:ext cx="1936039" cy="2523766"/>
          </a:xfrm>
          <a:custGeom>
            <a:avLst/>
            <a:gdLst/>
            <a:ahLst/>
            <a:cxnLst/>
            <a:rect r="r" b="b" t="t" l="l"/>
            <a:pathLst>
              <a:path h="2523766" w="1936039">
                <a:moveTo>
                  <a:pt x="0" y="0"/>
                </a:moveTo>
                <a:lnTo>
                  <a:pt x="1936040" y="0"/>
                </a:lnTo>
                <a:lnTo>
                  <a:pt x="1936040" y="2523766"/>
                </a:lnTo>
                <a:lnTo>
                  <a:pt x="0" y="2523766"/>
                </a:lnTo>
                <a:lnTo>
                  <a:pt x="0" y="0"/>
                </a:lnTo>
                <a:close/>
              </a:path>
            </a:pathLst>
          </a:custGeom>
          <a:blipFill>
            <a:blip r:embed="rId3"/>
            <a:stretch>
              <a:fillRect l="0" t="0" r="0" b="0"/>
            </a:stretch>
          </a:blipFill>
        </p:spPr>
      </p:sp>
      <p:sp>
        <p:nvSpPr>
          <p:cNvPr name="Freeform 12" id="12"/>
          <p:cNvSpPr/>
          <p:nvPr/>
        </p:nvSpPr>
        <p:spPr>
          <a:xfrm flipH="false" flipV="false" rot="0">
            <a:off x="9707143" y="1762801"/>
            <a:ext cx="1973450" cy="2495833"/>
          </a:xfrm>
          <a:custGeom>
            <a:avLst/>
            <a:gdLst/>
            <a:ahLst/>
            <a:cxnLst/>
            <a:rect r="r" b="b" t="t" l="l"/>
            <a:pathLst>
              <a:path h="2495833" w="1973450">
                <a:moveTo>
                  <a:pt x="0" y="0"/>
                </a:moveTo>
                <a:lnTo>
                  <a:pt x="1973450" y="0"/>
                </a:lnTo>
                <a:lnTo>
                  <a:pt x="1973450" y="2495833"/>
                </a:lnTo>
                <a:lnTo>
                  <a:pt x="0" y="2495833"/>
                </a:lnTo>
                <a:lnTo>
                  <a:pt x="0" y="0"/>
                </a:lnTo>
                <a:close/>
              </a:path>
            </a:pathLst>
          </a:custGeom>
          <a:blipFill>
            <a:blip r:embed="rId4"/>
            <a:stretch>
              <a:fillRect l="0" t="0" r="0" b="0"/>
            </a:stretch>
          </a:blipFill>
        </p:spPr>
      </p:sp>
      <p:sp>
        <p:nvSpPr>
          <p:cNvPr name="Freeform 13" id="13"/>
          <p:cNvSpPr/>
          <p:nvPr/>
        </p:nvSpPr>
        <p:spPr>
          <a:xfrm flipH="false" flipV="false" rot="0">
            <a:off x="1456537" y="6068101"/>
            <a:ext cx="1911566" cy="2246929"/>
          </a:xfrm>
          <a:custGeom>
            <a:avLst/>
            <a:gdLst/>
            <a:ahLst/>
            <a:cxnLst/>
            <a:rect r="r" b="b" t="t" l="l"/>
            <a:pathLst>
              <a:path h="2246929" w="1911566">
                <a:moveTo>
                  <a:pt x="0" y="0"/>
                </a:moveTo>
                <a:lnTo>
                  <a:pt x="1911566" y="0"/>
                </a:lnTo>
                <a:lnTo>
                  <a:pt x="1911566" y="2246929"/>
                </a:lnTo>
                <a:lnTo>
                  <a:pt x="0" y="2246929"/>
                </a:lnTo>
                <a:lnTo>
                  <a:pt x="0" y="0"/>
                </a:lnTo>
                <a:close/>
              </a:path>
            </a:pathLst>
          </a:custGeom>
          <a:blipFill>
            <a:blip r:embed="rId5"/>
            <a:stretch>
              <a:fillRect l="0" t="0" r="0" b="0"/>
            </a:stretch>
          </a:blipFill>
        </p:spPr>
      </p:sp>
      <p:sp>
        <p:nvSpPr>
          <p:cNvPr name="TextBox 14" id="14"/>
          <p:cNvSpPr txBox="true"/>
          <p:nvPr/>
        </p:nvSpPr>
        <p:spPr>
          <a:xfrm rot="0">
            <a:off x="4592046" y="1994101"/>
            <a:ext cx="2789697" cy="390525"/>
          </a:xfrm>
          <a:prstGeom prst="rect">
            <a:avLst/>
          </a:prstGeom>
        </p:spPr>
        <p:txBody>
          <a:bodyPr anchor="t" rtlCol="false" tIns="0" lIns="0" bIns="0" rIns="0">
            <a:spAutoFit/>
          </a:bodyPr>
          <a:lstStyle/>
          <a:p>
            <a:pPr algn="l">
              <a:lnSpc>
                <a:spcPts val="3000"/>
              </a:lnSpc>
            </a:pPr>
            <a:r>
              <a:rPr lang="en-US" sz="2500" b="true">
                <a:solidFill>
                  <a:srgbClr val="FF4000"/>
                </a:solidFill>
                <a:latin typeface="Maven Pro Bold"/>
                <a:ea typeface="Maven Pro Bold"/>
                <a:cs typeface="Maven Pro Bold"/>
                <a:sym typeface="Maven Pro Bold"/>
              </a:rPr>
              <a:t>2.ZERO HUNGER</a:t>
            </a:r>
          </a:p>
        </p:txBody>
      </p:sp>
      <p:sp>
        <p:nvSpPr>
          <p:cNvPr name="TextBox 15" id="15"/>
          <p:cNvSpPr txBox="true"/>
          <p:nvPr/>
        </p:nvSpPr>
        <p:spPr>
          <a:xfrm rot="0">
            <a:off x="3712306" y="2721393"/>
            <a:ext cx="4549176" cy="1356360"/>
          </a:xfrm>
          <a:prstGeom prst="rect">
            <a:avLst/>
          </a:prstGeom>
        </p:spPr>
        <p:txBody>
          <a:bodyPr anchor="t" rtlCol="false" tIns="0" lIns="0" bIns="0" rIns="0">
            <a:spAutoFit/>
          </a:bodyPr>
          <a:lstStyle/>
          <a:p>
            <a:pPr algn="l" marL="518160" indent="-259080" lvl="1">
              <a:lnSpc>
                <a:spcPts val="3600"/>
              </a:lnSpc>
              <a:buFont typeface="Arial"/>
              <a:buChar char="•"/>
            </a:pPr>
            <a:r>
              <a:rPr lang="en-US" b="true" sz="2400">
                <a:solidFill>
                  <a:srgbClr val="000000"/>
                </a:solidFill>
                <a:latin typeface="Maven Pro Bold"/>
                <a:ea typeface="Maven Pro Bold"/>
                <a:cs typeface="Maven Pro Bold"/>
                <a:sym typeface="Maven Pro Bold"/>
              </a:rPr>
              <a:t> Helps reduce food waste and ensures better food availability.</a:t>
            </a:r>
          </a:p>
        </p:txBody>
      </p:sp>
      <p:sp>
        <p:nvSpPr>
          <p:cNvPr name="TextBox 16" id="16"/>
          <p:cNvSpPr txBox="true"/>
          <p:nvPr/>
        </p:nvSpPr>
        <p:spPr>
          <a:xfrm rot="0">
            <a:off x="3588978" y="6839626"/>
            <a:ext cx="4795832" cy="1318260"/>
          </a:xfrm>
          <a:prstGeom prst="rect">
            <a:avLst/>
          </a:prstGeom>
        </p:spPr>
        <p:txBody>
          <a:bodyPr anchor="t" rtlCol="false" tIns="0" lIns="0" bIns="0" rIns="0">
            <a:spAutoFit/>
          </a:bodyPr>
          <a:lstStyle/>
          <a:p>
            <a:pPr algn="l" marL="518160" indent="-259080" lvl="1">
              <a:lnSpc>
                <a:spcPts val="3599"/>
              </a:lnSpc>
              <a:buFont typeface="Arial"/>
              <a:buChar char="•"/>
            </a:pPr>
            <a:r>
              <a:rPr lang="en-US" b="true" sz="2399">
                <a:solidFill>
                  <a:srgbClr val="000000"/>
                </a:solidFill>
                <a:latin typeface="Maven Pro Bold"/>
                <a:ea typeface="Maven Pro Bold"/>
                <a:cs typeface="Maven Pro Bold"/>
                <a:sym typeface="Maven Pro Bold"/>
              </a:rPr>
              <a:t>Uses AI and technology to make food inspection faster and more efficient</a:t>
            </a:r>
            <a:r>
              <a:rPr lang="en-US" sz="2399">
                <a:solidFill>
                  <a:srgbClr val="000000"/>
                </a:solidFill>
                <a:latin typeface="Maven Pro"/>
                <a:ea typeface="Maven Pro"/>
                <a:cs typeface="Maven Pro"/>
                <a:sym typeface="Maven Pro"/>
              </a:rPr>
              <a:t>.</a:t>
            </a:r>
          </a:p>
        </p:txBody>
      </p:sp>
      <p:sp>
        <p:nvSpPr>
          <p:cNvPr name="TextBox 17" id="17"/>
          <p:cNvSpPr txBox="true"/>
          <p:nvPr/>
        </p:nvSpPr>
        <p:spPr>
          <a:xfrm rot="0">
            <a:off x="12034723" y="2902274"/>
            <a:ext cx="4795832" cy="1356360"/>
          </a:xfrm>
          <a:prstGeom prst="rect">
            <a:avLst/>
          </a:prstGeom>
        </p:spPr>
        <p:txBody>
          <a:bodyPr anchor="t" rtlCol="false" tIns="0" lIns="0" bIns="0" rIns="0">
            <a:spAutoFit/>
          </a:bodyPr>
          <a:lstStyle/>
          <a:p>
            <a:pPr algn="l" marL="518160" indent="-259080" lvl="1">
              <a:lnSpc>
                <a:spcPts val="3600"/>
              </a:lnSpc>
              <a:buFont typeface="Arial"/>
              <a:buChar char="•"/>
            </a:pPr>
            <a:r>
              <a:rPr lang="en-US" b="true" sz="2400">
                <a:solidFill>
                  <a:srgbClr val="000000"/>
                </a:solidFill>
                <a:latin typeface="Maven Pro Bold"/>
                <a:ea typeface="Maven Pro Bold"/>
                <a:cs typeface="Maven Pro Bold"/>
                <a:sym typeface="Maven Pro Bold"/>
              </a:rPr>
              <a:t> Improves food safety by detecting spoiled or contaminated food.</a:t>
            </a:r>
          </a:p>
        </p:txBody>
      </p:sp>
      <p:sp>
        <p:nvSpPr>
          <p:cNvPr name="TextBox 18" id="18"/>
          <p:cNvSpPr txBox="true"/>
          <p:nvPr/>
        </p:nvSpPr>
        <p:spPr>
          <a:xfrm rot="0">
            <a:off x="11858786" y="5868076"/>
            <a:ext cx="5122333" cy="771525"/>
          </a:xfrm>
          <a:prstGeom prst="rect">
            <a:avLst/>
          </a:prstGeom>
        </p:spPr>
        <p:txBody>
          <a:bodyPr anchor="t" rtlCol="false" tIns="0" lIns="0" bIns="0" rIns="0">
            <a:spAutoFit/>
          </a:bodyPr>
          <a:lstStyle/>
          <a:p>
            <a:pPr algn="ctr">
              <a:lnSpc>
                <a:spcPts val="3000"/>
              </a:lnSpc>
            </a:pPr>
            <a:r>
              <a:rPr lang="en-US" b="true" sz="2500">
                <a:solidFill>
                  <a:srgbClr val="FF4000"/>
                </a:solidFill>
                <a:latin typeface="Maven Pro Bold"/>
                <a:ea typeface="Maven Pro Bold"/>
                <a:cs typeface="Maven Pro Bold"/>
                <a:sym typeface="Maven Pro Bold"/>
              </a:rPr>
              <a:t>12.RESPONSIBLE CONSUMPTION AND PRODUCTION</a:t>
            </a:r>
          </a:p>
        </p:txBody>
      </p:sp>
      <p:sp>
        <p:nvSpPr>
          <p:cNvPr name="TextBox 19" id="19"/>
          <p:cNvSpPr txBox="true"/>
          <p:nvPr/>
        </p:nvSpPr>
        <p:spPr>
          <a:xfrm rot="0">
            <a:off x="12227583" y="6839626"/>
            <a:ext cx="4384739" cy="1318260"/>
          </a:xfrm>
          <a:prstGeom prst="rect">
            <a:avLst/>
          </a:prstGeom>
        </p:spPr>
        <p:txBody>
          <a:bodyPr anchor="t" rtlCol="false" tIns="0" lIns="0" bIns="0" rIns="0">
            <a:spAutoFit/>
          </a:bodyPr>
          <a:lstStyle/>
          <a:p>
            <a:pPr algn="l" marL="518160" indent="-259080" lvl="1">
              <a:lnSpc>
                <a:spcPts val="3599"/>
              </a:lnSpc>
              <a:buFont typeface="Arial"/>
              <a:buChar char="•"/>
            </a:pPr>
            <a:r>
              <a:rPr lang="en-US" b="true" sz="2399">
                <a:solidFill>
                  <a:srgbClr val="000000"/>
                </a:solidFill>
                <a:latin typeface="Maven Pro Bold"/>
                <a:ea typeface="Maven Pro Bold"/>
                <a:cs typeface="Maven Pro Bold"/>
                <a:sym typeface="Maven Pro Bold"/>
              </a:rPr>
              <a:t>Reduces waste by identifying food quality accurately.</a:t>
            </a:r>
          </a:p>
        </p:txBody>
      </p:sp>
      <p:sp>
        <p:nvSpPr>
          <p:cNvPr name="TextBox 20" id="20"/>
          <p:cNvSpPr txBox="true"/>
          <p:nvPr/>
        </p:nvSpPr>
        <p:spPr>
          <a:xfrm rot="0">
            <a:off x="11680593" y="1940249"/>
            <a:ext cx="5170107" cy="771525"/>
          </a:xfrm>
          <a:prstGeom prst="rect">
            <a:avLst/>
          </a:prstGeom>
        </p:spPr>
        <p:txBody>
          <a:bodyPr anchor="t" rtlCol="false" tIns="0" lIns="0" bIns="0" rIns="0">
            <a:spAutoFit/>
          </a:bodyPr>
          <a:lstStyle/>
          <a:p>
            <a:pPr algn="ctr">
              <a:lnSpc>
                <a:spcPts val="3034"/>
              </a:lnSpc>
              <a:spcBef>
                <a:spcPct val="0"/>
              </a:spcBef>
            </a:pPr>
            <a:r>
              <a:rPr lang="en-US" b="true" sz="2528">
                <a:solidFill>
                  <a:srgbClr val="FF4000"/>
                </a:solidFill>
                <a:latin typeface="Maven Pro Bold"/>
                <a:ea typeface="Maven Pro Bold"/>
                <a:cs typeface="Maven Pro Bold"/>
                <a:sym typeface="Maven Pro Bold"/>
              </a:rPr>
              <a:t>3.GOOD HEALTH AND WELL-BEING</a:t>
            </a:r>
          </a:p>
        </p:txBody>
      </p:sp>
      <p:sp>
        <p:nvSpPr>
          <p:cNvPr name="TextBox 21" id="21"/>
          <p:cNvSpPr txBox="true"/>
          <p:nvPr/>
        </p:nvSpPr>
        <p:spPr>
          <a:xfrm rot="0">
            <a:off x="3588978" y="5868076"/>
            <a:ext cx="4795832" cy="771525"/>
          </a:xfrm>
          <a:prstGeom prst="rect">
            <a:avLst/>
          </a:prstGeom>
        </p:spPr>
        <p:txBody>
          <a:bodyPr anchor="t" rtlCol="false" tIns="0" lIns="0" bIns="0" rIns="0">
            <a:spAutoFit/>
          </a:bodyPr>
          <a:lstStyle/>
          <a:p>
            <a:pPr algn="ctr">
              <a:lnSpc>
                <a:spcPts val="3000"/>
              </a:lnSpc>
            </a:pPr>
            <a:r>
              <a:rPr lang="en-US" b="true" sz="2500">
                <a:solidFill>
                  <a:srgbClr val="FF4000"/>
                </a:solidFill>
                <a:latin typeface="Maven Pro Bold"/>
                <a:ea typeface="Maven Pro Bold"/>
                <a:cs typeface="Maven Pro Bold"/>
                <a:sym typeface="Maven Pro Bold"/>
              </a:rPr>
              <a:t>9.INDUSTRY,INNOVATION AND INFRASTRUCTURE</a:t>
            </a:r>
          </a:p>
        </p:txBody>
      </p:sp>
      <p:sp>
        <p:nvSpPr>
          <p:cNvPr name="TextBox 22" id="22"/>
          <p:cNvSpPr txBox="true"/>
          <p:nvPr/>
        </p:nvSpPr>
        <p:spPr>
          <a:xfrm rot="0">
            <a:off x="3057153" y="312060"/>
            <a:ext cx="121736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SUSTAINABLE DEVELOPMENT GOALS</a:t>
            </a:r>
          </a:p>
        </p:txBody>
      </p:sp>
      <p:sp>
        <p:nvSpPr>
          <p:cNvPr name="TextBox 23" id="2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5358840" y="632626"/>
            <a:ext cx="11859377" cy="8069894"/>
          </a:xfrm>
          <a:prstGeom prst="rect">
            <a:avLst/>
          </a:prstGeom>
          <a:solidFill>
            <a:srgbClr val="FF4000"/>
          </a:solidFill>
        </p:spPr>
      </p:sp>
      <p:grpSp>
        <p:nvGrpSpPr>
          <p:cNvPr name="Group 3" id="3"/>
          <p:cNvGrpSpPr/>
          <p:nvPr/>
        </p:nvGrpSpPr>
        <p:grpSpPr>
          <a:xfrm rot="0">
            <a:off x="5607369" y="899111"/>
            <a:ext cx="11362320" cy="7555943"/>
            <a:chOff x="0" y="0"/>
            <a:chExt cx="1222256" cy="812800"/>
          </a:xfrm>
        </p:grpSpPr>
        <p:sp>
          <p:nvSpPr>
            <p:cNvPr name="Freeform 4" id="4"/>
            <p:cNvSpPr/>
            <p:nvPr/>
          </p:nvSpPr>
          <p:spPr>
            <a:xfrm flipH="false" flipV="false" rot="0">
              <a:off x="0" y="0"/>
              <a:ext cx="1222256" cy="812800"/>
            </a:xfrm>
            <a:custGeom>
              <a:avLst/>
              <a:gdLst/>
              <a:ahLst/>
              <a:cxnLst/>
              <a:rect r="r" b="b" t="t" l="l"/>
              <a:pathLst>
                <a:path h="812800" w="1222256">
                  <a:moveTo>
                    <a:pt x="0" y="0"/>
                  </a:moveTo>
                  <a:lnTo>
                    <a:pt x="1222256" y="0"/>
                  </a:lnTo>
                  <a:lnTo>
                    <a:pt x="1222256" y="812800"/>
                  </a:lnTo>
                  <a:lnTo>
                    <a:pt x="0" y="812800"/>
                  </a:lnTo>
                  <a:close/>
                </a:path>
              </a:pathLst>
            </a:custGeom>
            <a:blipFill>
              <a:blip r:embed="rId2"/>
              <a:stretch>
                <a:fillRect l="0" t="-6390" r="0" b="-6390"/>
              </a:stretch>
            </a:blipFill>
          </p:spPr>
        </p:sp>
      </p:grpSp>
      <p:grpSp>
        <p:nvGrpSpPr>
          <p:cNvPr name="Group 5" id="5"/>
          <p:cNvGrpSpPr/>
          <p:nvPr/>
        </p:nvGrpSpPr>
        <p:grpSpPr>
          <a:xfrm rot="0">
            <a:off x="697336" y="651645"/>
            <a:ext cx="6982269" cy="8050875"/>
            <a:chOff x="0" y="0"/>
            <a:chExt cx="9309692" cy="10734500"/>
          </a:xfrm>
        </p:grpSpPr>
        <p:sp>
          <p:nvSpPr>
            <p:cNvPr name="AutoShape 6" id="6"/>
            <p:cNvSpPr/>
            <p:nvPr/>
          </p:nvSpPr>
          <p:spPr>
            <a:xfrm rot="0">
              <a:off x="0" y="0"/>
              <a:ext cx="9309692" cy="10734500"/>
            </a:xfrm>
            <a:prstGeom prst="rect">
              <a:avLst/>
            </a:prstGeom>
            <a:solidFill>
              <a:srgbClr val="FF4000"/>
            </a:solidFill>
          </p:spPr>
        </p:sp>
        <p:sp>
          <p:nvSpPr>
            <p:cNvPr name="TextBox 7" id="7"/>
            <p:cNvSpPr txBox="true"/>
            <p:nvPr/>
          </p:nvSpPr>
          <p:spPr>
            <a:xfrm rot="0">
              <a:off x="524778" y="609216"/>
              <a:ext cx="8260135" cy="1623441"/>
            </a:xfrm>
            <a:prstGeom prst="rect">
              <a:avLst/>
            </a:prstGeom>
          </p:spPr>
          <p:txBody>
            <a:bodyPr anchor="t" rtlCol="false" tIns="0" lIns="0" bIns="0" rIns="0">
              <a:spAutoFit/>
            </a:bodyPr>
            <a:lstStyle/>
            <a:p>
              <a:pPr algn="ctr" marL="0" indent="0" lvl="0">
                <a:lnSpc>
                  <a:spcPts val="9324"/>
                </a:lnSpc>
              </a:pPr>
              <a:r>
                <a:rPr lang="en-US" b="true" sz="8400">
                  <a:solidFill>
                    <a:srgbClr val="FFFFFF"/>
                  </a:solidFill>
                  <a:latin typeface="Maven Pro Bold"/>
                  <a:ea typeface="Maven Pro Bold"/>
                  <a:cs typeface="Maven Pro Bold"/>
                  <a:sym typeface="Maven Pro Bold"/>
                </a:rPr>
                <a:t>DATASET</a:t>
              </a:r>
            </a:p>
          </p:txBody>
        </p:sp>
        <p:sp>
          <p:nvSpPr>
            <p:cNvPr name="TextBox 8" id="8"/>
            <p:cNvSpPr txBox="true"/>
            <p:nvPr/>
          </p:nvSpPr>
          <p:spPr>
            <a:xfrm rot="0">
              <a:off x="524778" y="2568104"/>
              <a:ext cx="8260135" cy="7623854"/>
            </a:xfrm>
            <a:prstGeom prst="rect">
              <a:avLst/>
            </a:prstGeom>
          </p:spPr>
          <p:txBody>
            <a:bodyPr anchor="t" rtlCol="false" tIns="0" lIns="0" bIns="0" rIns="0">
              <a:spAutoFit/>
            </a:bodyPr>
            <a:lstStyle/>
            <a:p>
              <a:pPr algn="ctr" marL="0" indent="0" lvl="0">
                <a:lnSpc>
                  <a:spcPts val="3253"/>
                </a:lnSpc>
              </a:pPr>
              <a:r>
                <a:rPr lang="en-US" b="true" sz="2323">
                  <a:solidFill>
                    <a:srgbClr val="FFFFFF"/>
                  </a:solidFill>
                  <a:latin typeface="Maven Pro Bold"/>
                  <a:ea typeface="Maven Pro Bold"/>
                  <a:cs typeface="Maven Pro Bold"/>
                  <a:sym typeface="Maven Pro Bold"/>
                </a:rPr>
                <a:t>The *Food 41* dataset contains images of 41 different types of food, with a total of around 41,000 images. Each food item is categorized into one of the 41 classes, such as pizza, sushi, or pasta. The images are collected from various sources and cover a wide range of food items, helping to train models for food recognition and classification tasks. This dataset is useful for developing machine learning models to identify and classify food based on their visual appearance, making it valuable for applications in automated food recognition systems.</a:t>
              </a:r>
            </a:p>
          </p:txBody>
        </p:sp>
      </p:grpSp>
      <p:sp>
        <p:nvSpPr>
          <p:cNvPr name="TextBox 9" id="9"/>
          <p:cNvSpPr txBox="true"/>
          <p:nvPr/>
        </p:nvSpPr>
        <p:spPr>
          <a:xfrm rot="0">
            <a:off x="697336" y="9201150"/>
            <a:ext cx="16561964" cy="431799"/>
          </a:xfrm>
          <a:prstGeom prst="rect">
            <a:avLst/>
          </a:prstGeom>
        </p:spPr>
        <p:txBody>
          <a:bodyPr anchor="t" rtlCol="false" tIns="0" lIns="0" bIns="0" rIns="0">
            <a:spAutoFit/>
          </a:bodyPr>
          <a:lstStyle/>
          <a:p>
            <a:pPr algn="ctr">
              <a:lnSpc>
                <a:spcPts val="3500"/>
              </a:lnSpc>
            </a:pPr>
            <a:r>
              <a:rPr lang="en-US" sz="2500" b="true">
                <a:solidFill>
                  <a:srgbClr val="000000"/>
                </a:solidFill>
                <a:latin typeface="Canva Sans Bold"/>
                <a:ea typeface="Canva Sans Bold"/>
                <a:cs typeface="Canva Sans Bold"/>
                <a:sym typeface="Canva Sans Bold"/>
              </a:rPr>
              <a:t>link:https://www.kaggle.com/datasets/kmader/food41?select=images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85104"/>
            <a:ext cx="5657850" cy="11057208"/>
            <a:chOff x="0" y="0"/>
            <a:chExt cx="1913890" cy="3740339"/>
          </a:xfrm>
        </p:grpSpPr>
        <p:sp>
          <p:nvSpPr>
            <p:cNvPr name="Freeform 3" id="3"/>
            <p:cNvSpPr/>
            <p:nvPr/>
          </p:nvSpPr>
          <p:spPr>
            <a:xfrm flipH="false" flipV="false" rot="0">
              <a:off x="0" y="0"/>
              <a:ext cx="1913890" cy="3740340"/>
            </a:xfrm>
            <a:custGeom>
              <a:avLst/>
              <a:gdLst/>
              <a:ahLst/>
              <a:cxnLst/>
              <a:rect r="r" b="b" t="t" l="l"/>
              <a:pathLst>
                <a:path h="3740340" w="1913890">
                  <a:moveTo>
                    <a:pt x="0" y="0"/>
                  </a:moveTo>
                  <a:lnTo>
                    <a:pt x="1913890" y="0"/>
                  </a:lnTo>
                  <a:lnTo>
                    <a:pt x="1913890" y="3740340"/>
                  </a:lnTo>
                  <a:lnTo>
                    <a:pt x="0" y="3740340"/>
                  </a:lnTo>
                  <a:close/>
                </a:path>
              </a:pathLst>
            </a:custGeom>
            <a:solidFill>
              <a:srgbClr val="FF4000"/>
            </a:solidFill>
          </p:spPr>
        </p:sp>
      </p:grpSp>
      <p:grpSp>
        <p:nvGrpSpPr>
          <p:cNvPr name="Group 4" id="4"/>
          <p:cNvGrpSpPr/>
          <p:nvPr/>
        </p:nvGrpSpPr>
        <p:grpSpPr>
          <a:xfrm rot="0">
            <a:off x="1531581" y="2817456"/>
            <a:ext cx="4652087" cy="4652087"/>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6" id="6"/>
          <p:cNvSpPr/>
          <p:nvPr/>
        </p:nvSpPr>
        <p:spPr>
          <a:xfrm flipH="false" flipV="false" rot="0">
            <a:off x="12372603" y="8157741"/>
            <a:ext cx="1259416" cy="1093339"/>
          </a:xfrm>
          <a:custGeom>
            <a:avLst/>
            <a:gdLst/>
            <a:ahLst/>
            <a:cxnLst/>
            <a:rect r="r" b="b" t="t" l="l"/>
            <a:pathLst>
              <a:path h="1093339" w="1259416">
                <a:moveTo>
                  <a:pt x="0" y="0"/>
                </a:moveTo>
                <a:lnTo>
                  <a:pt x="1259416" y="0"/>
                </a:lnTo>
                <a:lnTo>
                  <a:pt x="1259416" y="1093339"/>
                </a:lnTo>
                <a:lnTo>
                  <a:pt x="0" y="1093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54807" y="2817456"/>
            <a:ext cx="4805636" cy="4805616"/>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6045" t="0" r="-26045" b="0"/>
              </a:stretch>
            </a:blipFill>
          </p:spPr>
        </p:sp>
      </p:grpSp>
      <p:sp>
        <p:nvSpPr>
          <p:cNvPr name="TextBox 9" id="9"/>
          <p:cNvSpPr txBox="true"/>
          <p:nvPr/>
        </p:nvSpPr>
        <p:spPr>
          <a:xfrm rot="0">
            <a:off x="7214514" y="1452360"/>
            <a:ext cx="9574776" cy="647700"/>
          </a:xfrm>
          <a:prstGeom prst="rect">
            <a:avLst/>
          </a:prstGeom>
        </p:spPr>
        <p:txBody>
          <a:bodyPr anchor="t" rtlCol="false" tIns="0" lIns="0" bIns="0" rIns="0">
            <a:spAutoFit/>
          </a:bodyPr>
          <a:lstStyle/>
          <a:p>
            <a:pPr algn="l">
              <a:lnSpc>
                <a:spcPts val="5040"/>
              </a:lnSpc>
            </a:pPr>
            <a:r>
              <a:rPr lang="en-US" sz="4200" b="true">
                <a:solidFill>
                  <a:srgbClr val="FF4000"/>
                </a:solidFill>
                <a:latin typeface="Maven Pro Bold"/>
                <a:ea typeface="Maven Pro Bold"/>
                <a:cs typeface="Maven Pro Bold"/>
                <a:sym typeface="Maven Pro Bold"/>
              </a:rPr>
              <a:t>CONCLUSION:</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name="TextBox 11" id="11"/>
          <p:cNvSpPr txBox="true"/>
          <p:nvPr/>
        </p:nvSpPr>
        <p:spPr>
          <a:xfrm rot="0">
            <a:off x="6828286" y="2783244"/>
            <a:ext cx="11088634" cy="4686300"/>
          </a:xfrm>
          <a:prstGeom prst="rect">
            <a:avLst/>
          </a:prstGeom>
        </p:spPr>
        <p:txBody>
          <a:bodyPr anchor="t" rtlCol="false" tIns="0" lIns="0" bIns="0" rIns="0">
            <a:spAutoFit/>
          </a:bodyPr>
          <a:lstStyle/>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The smart refrigerator system can send real-time notifications to users.</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It helps buy scarce food items from nearby online or offline sellers.</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An Android app provides updates and important information about the fridge’s operation.</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The system uses an Android OS to send surveys based on the available fruits and vegetables.</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Machine learning helps check the condition of stored food items.</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It is useful for users who are away from home and need updates on stored food.</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Smart freezers with these features will be important in future smart homes.</a:t>
            </a:r>
          </a:p>
          <a:p>
            <a:pPr algn="l" marL="561349" indent="-280674" lvl="1">
              <a:lnSpc>
                <a:spcPts val="3120"/>
              </a:lnSpc>
              <a:spcBef>
                <a:spcPct val="0"/>
              </a:spcBef>
              <a:buFont typeface="Arial"/>
              <a:buChar char="•"/>
            </a:pPr>
            <a:r>
              <a:rPr lang="en-US" sz="2600" strike="noStrike" u="none">
                <a:solidFill>
                  <a:srgbClr val="000000"/>
                </a:solidFill>
                <a:latin typeface="Radley"/>
                <a:ea typeface="Radley"/>
                <a:cs typeface="Radley"/>
                <a:sym typeface="Radley"/>
              </a:rPr>
              <a:t>The system alerts users about fridge contents more accurately.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0573956" y="1028700"/>
            <a:ext cx="14635875" cy="8229600"/>
          </a:xfrm>
          <a:custGeom>
            <a:avLst/>
            <a:gdLst/>
            <a:ahLst/>
            <a:cxnLst/>
            <a:rect r="r" b="b" t="t" l="l"/>
            <a:pathLst>
              <a:path h="8229600" w="14635875">
                <a:moveTo>
                  <a:pt x="0" y="0"/>
                </a:moveTo>
                <a:lnTo>
                  <a:pt x="14635876" y="0"/>
                </a:lnTo>
                <a:lnTo>
                  <a:pt x="14635876"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6921832" y="1028700"/>
            <a:ext cx="14635875" cy="8229600"/>
          </a:xfrm>
          <a:custGeom>
            <a:avLst/>
            <a:gdLst/>
            <a:ahLst/>
            <a:cxnLst/>
            <a:rect r="r" b="b" t="t" l="l"/>
            <a:pathLst>
              <a:path h="8229600" w="14635875">
                <a:moveTo>
                  <a:pt x="14635876" y="0"/>
                </a:moveTo>
                <a:lnTo>
                  <a:pt x="0" y="0"/>
                </a:lnTo>
                <a:lnTo>
                  <a:pt x="0" y="8229600"/>
                </a:lnTo>
                <a:lnTo>
                  <a:pt x="14635876" y="8229600"/>
                </a:lnTo>
                <a:lnTo>
                  <a:pt x="14635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29200" y="1028700"/>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562494" y="4038600"/>
            <a:ext cx="5163011" cy="2200275"/>
          </a:xfrm>
          <a:prstGeom prst="rect">
            <a:avLst/>
          </a:prstGeom>
        </p:spPr>
        <p:txBody>
          <a:bodyPr anchor="t" rtlCol="false" tIns="0" lIns="0" bIns="0" rIns="0">
            <a:spAutoFit/>
          </a:bodyPr>
          <a:lstStyle/>
          <a:p>
            <a:pPr algn="ctr">
              <a:lnSpc>
                <a:spcPts val="8640"/>
              </a:lnSpc>
            </a:pPr>
            <a:r>
              <a:rPr lang="en-US" b="true" sz="7200">
                <a:solidFill>
                  <a:srgbClr val="FF4000"/>
                </a:solidFill>
                <a:latin typeface="Maven Pro Bold"/>
                <a:ea typeface="Maven Pro Bold"/>
                <a:cs typeface="Maven Pro Bold"/>
                <a:sym typeface="Maven Pro Bold"/>
              </a:rPr>
              <a:t>THANK</a:t>
            </a:r>
          </a:p>
          <a:p>
            <a:pPr algn="ctr">
              <a:lnSpc>
                <a:spcPts val="8640"/>
              </a:lnSpc>
            </a:pPr>
            <a:r>
              <a:rPr lang="en-US" b="true" sz="7200">
                <a:solidFill>
                  <a:srgbClr val="FF4000"/>
                </a:solidFill>
                <a:latin typeface="Maven Pro Bold"/>
                <a:ea typeface="Maven Pro Bold"/>
                <a:cs typeface="Maven Pro Bold"/>
                <a:sym typeface="Maven Pro Bold"/>
              </a:rPr>
              <a:t>YOU</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4000"/>
                </a:solidFill>
                <a:latin typeface="Canva Sans"/>
                <a:ea typeface="Canva Sans"/>
                <a:cs typeface="Canva Sans"/>
                <a:sym typeface="Canva Sans"/>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DAGd7490P5A</dc:identifier>
  <dcterms:modified xsi:type="dcterms:W3CDTF">2011-08-01T06:04:30Z</dcterms:modified>
  <cp:revision>1</cp:revision>
  <dc:title>Food Freshness Detection - Stage 1</dc:title>
</cp:coreProperties>
</file>