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89" r:id="rId14"/>
    <p:sldId id="270" r:id="rId15"/>
    <p:sldId id="288" r:id="rId16"/>
    <p:sldId id="271" r:id="rId17"/>
    <p:sldId id="287" r:id="rId18"/>
    <p:sldId id="272" r:id="rId19"/>
    <p:sldId id="273" r:id="rId20"/>
    <p:sldId id="274" r:id="rId21"/>
    <p:sldId id="275" r:id="rId22"/>
    <p:sldId id="286" r:id="rId23"/>
    <p:sldId id="276" r:id="rId24"/>
    <p:sldId id="285" r:id="rId25"/>
    <p:sldId id="277" r:id="rId26"/>
    <p:sldId id="284" r:id="rId27"/>
    <p:sldId id="283" r:id="rId28"/>
    <p:sldId id="279" r:id="rId29"/>
    <p:sldId id="280" r:id="rId30"/>
    <p:sldId id="281" r:id="rId31"/>
    <p:sldId id="28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50F7-2F30-4783-987C-5A31FBFB90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DA9EBD-2731-485C-8A8F-6D5D508BA3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29C9C19-E4F1-4D62-BD98-1920EFC0DDB9}"/>
              </a:ext>
            </a:extLst>
          </p:cNvPr>
          <p:cNvSpPr>
            <a:spLocks noGrp="1"/>
          </p:cNvSpPr>
          <p:nvPr>
            <p:ph type="dt" sz="half" idx="10"/>
          </p:nvPr>
        </p:nvSpPr>
        <p:spPr/>
        <p:txBody>
          <a:bodyPr/>
          <a:lstStyle/>
          <a:p>
            <a:fld id="{47CC7D1A-A47C-4CD0-9CE9-DB8E17FF04CD}" type="datetimeFigureOut">
              <a:rPr lang="en-IN" smtClean="0"/>
              <a:t>20-10-2022</a:t>
            </a:fld>
            <a:endParaRPr lang="en-IN"/>
          </a:p>
        </p:txBody>
      </p:sp>
      <p:sp>
        <p:nvSpPr>
          <p:cNvPr id="5" name="Footer Placeholder 4">
            <a:extLst>
              <a:ext uri="{FF2B5EF4-FFF2-40B4-BE49-F238E27FC236}">
                <a16:creationId xmlns:a16="http://schemas.microsoft.com/office/drawing/2014/main" id="{4B815C10-67D7-4CCC-9F4B-FA6914DEF7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416B20-E0E0-4EAD-A669-42246010E3F4}"/>
              </a:ext>
            </a:extLst>
          </p:cNvPr>
          <p:cNvSpPr>
            <a:spLocks noGrp="1"/>
          </p:cNvSpPr>
          <p:nvPr>
            <p:ph type="sldNum" sz="quarter" idx="12"/>
          </p:nvPr>
        </p:nvSpPr>
        <p:spPr/>
        <p:txBody>
          <a:bodyPr/>
          <a:lstStyle/>
          <a:p>
            <a:fld id="{46E2B29B-8B99-4AEA-846C-3C1537CF2ADC}" type="slidenum">
              <a:rPr lang="en-IN" smtClean="0"/>
              <a:t>‹#›</a:t>
            </a:fld>
            <a:endParaRPr lang="en-IN"/>
          </a:p>
        </p:txBody>
      </p:sp>
    </p:spTree>
    <p:extLst>
      <p:ext uri="{BB962C8B-B14F-4D97-AF65-F5344CB8AC3E}">
        <p14:creationId xmlns:p14="http://schemas.microsoft.com/office/powerpoint/2010/main" val="3120959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AD9B3-5E3F-4C6D-9AA7-4ACE45266F0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D6A740-E80D-40A7-98AB-133E803A95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0DF64A-CD03-4713-AE4C-CA62DB7426B6}"/>
              </a:ext>
            </a:extLst>
          </p:cNvPr>
          <p:cNvSpPr>
            <a:spLocks noGrp="1"/>
          </p:cNvSpPr>
          <p:nvPr>
            <p:ph type="dt" sz="half" idx="10"/>
          </p:nvPr>
        </p:nvSpPr>
        <p:spPr/>
        <p:txBody>
          <a:bodyPr/>
          <a:lstStyle/>
          <a:p>
            <a:fld id="{47CC7D1A-A47C-4CD0-9CE9-DB8E17FF04CD}" type="datetimeFigureOut">
              <a:rPr lang="en-IN" smtClean="0"/>
              <a:t>20-10-2022</a:t>
            </a:fld>
            <a:endParaRPr lang="en-IN"/>
          </a:p>
        </p:txBody>
      </p:sp>
      <p:sp>
        <p:nvSpPr>
          <p:cNvPr id="5" name="Footer Placeholder 4">
            <a:extLst>
              <a:ext uri="{FF2B5EF4-FFF2-40B4-BE49-F238E27FC236}">
                <a16:creationId xmlns:a16="http://schemas.microsoft.com/office/drawing/2014/main" id="{B750CE8B-1BF8-46F7-900A-44A18BA43C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A26414-61C7-42BF-93CE-6F8CCF75BB70}"/>
              </a:ext>
            </a:extLst>
          </p:cNvPr>
          <p:cNvSpPr>
            <a:spLocks noGrp="1"/>
          </p:cNvSpPr>
          <p:nvPr>
            <p:ph type="sldNum" sz="quarter" idx="12"/>
          </p:nvPr>
        </p:nvSpPr>
        <p:spPr/>
        <p:txBody>
          <a:bodyPr/>
          <a:lstStyle/>
          <a:p>
            <a:fld id="{46E2B29B-8B99-4AEA-846C-3C1537CF2ADC}" type="slidenum">
              <a:rPr lang="en-IN" smtClean="0"/>
              <a:t>‹#›</a:t>
            </a:fld>
            <a:endParaRPr lang="en-IN"/>
          </a:p>
        </p:txBody>
      </p:sp>
    </p:spTree>
    <p:extLst>
      <p:ext uri="{BB962C8B-B14F-4D97-AF65-F5344CB8AC3E}">
        <p14:creationId xmlns:p14="http://schemas.microsoft.com/office/powerpoint/2010/main" val="1699480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8595FF-F181-49D0-871D-FC2D8F1C27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6B5740-16AB-42B6-A2DF-03E43C0BB8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43B5A6-6D41-49FE-8152-D21A50C58D04}"/>
              </a:ext>
            </a:extLst>
          </p:cNvPr>
          <p:cNvSpPr>
            <a:spLocks noGrp="1"/>
          </p:cNvSpPr>
          <p:nvPr>
            <p:ph type="dt" sz="half" idx="10"/>
          </p:nvPr>
        </p:nvSpPr>
        <p:spPr/>
        <p:txBody>
          <a:bodyPr/>
          <a:lstStyle/>
          <a:p>
            <a:fld id="{47CC7D1A-A47C-4CD0-9CE9-DB8E17FF04CD}" type="datetimeFigureOut">
              <a:rPr lang="en-IN" smtClean="0"/>
              <a:t>20-10-2022</a:t>
            </a:fld>
            <a:endParaRPr lang="en-IN"/>
          </a:p>
        </p:txBody>
      </p:sp>
      <p:sp>
        <p:nvSpPr>
          <p:cNvPr id="5" name="Footer Placeholder 4">
            <a:extLst>
              <a:ext uri="{FF2B5EF4-FFF2-40B4-BE49-F238E27FC236}">
                <a16:creationId xmlns:a16="http://schemas.microsoft.com/office/drawing/2014/main" id="{69874E3D-8EFE-4029-A3E9-2EC0B9B5C6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19E8B6-E269-4324-9314-738361E00DBF}"/>
              </a:ext>
            </a:extLst>
          </p:cNvPr>
          <p:cNvSpPr>
            <a:spLocks noGrp="1"/>
          </p:cNvSpPr>
          <p:nvPr>
            <p:ph type="sldNum" sz="quarter" idx="12"/>
          </p:nvPr>
        </p:nvSpPr>
        <p:spPr/>
        <p:txBody>
          <a:bodyPr/>
          <a:lstStyle/>
          <a:p>
            <a:fld id="{46E2B29B-8B99-4AEA-846C-3C1537CF2ADC}" type="slidenum">
              <a:rPr lang="en-IN" smtClean="0"/>
              <a:t>‹#›</a:t>
            </a:fld>
            <a:endParaRPr lang="en-IN"/>
          </a:p>
        </p:txBody>
      </p:sp>
    </p:spTree>
    <p:extLst>
      <p:ext uri="{BB962C8B-B14F-4D97-AF65-F5344CB8AC3E}">
        <p14:creationId xmlns:p14="http://schemas.microsoft.com/office/powerpoint/2010/main" val="2481946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9838C-8FB3-4B10-B5C3-ACCDE69B01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C52A77-1611-417A-8FCB-2F0D682788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570D9B-C84E-4B34-A0F8-97A771B2A687}"/>
              </a:ext>
            </a:extLst>
          </p:cNvPr>
          <p:cNvSpPr>
            <a:spLocks noGrp="1"/>
          </p:cNvSpPr>
          <p:nvPr>
            <p:ph type="dt" sz="half" idx="10"/>
          </p:nvPr>
        </p:nvSpPr>
        <p:spPr/>
        <p:txBody>
          <a:bodyPr/>
          <a:lstStyle/>
          <a:p>
            <a:fld id="{47CC7D1A-A47C-4CD0-9CE9-DB8E17FF04CD}" type="datetimeFigureOut">
              <a:rPr lang="en-IN" smtClean="0"/>
              <a:t>20-10-2022</a:t>
            </a:fld>
            <a:endParaRPr lang="en-IN"/>
          </a:p>
        </p:txBody>
      </p:sp>
      <p:sp>
        <p:nvSpPr>
          <p:cNvPr id="5" name="Footer Placeholder 4">
            <a:extLst>
              <a:ext uri="{FF2B5EF4-FFF2-40B4-BE49-F238E27FC236}">
                <a16:creationId xmlns:a16="http://schemas.microsoft.com/office/drawing/2014/main" id="{B7E22D8C-9988-45FF-9E62-1491AF7E78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59183E-18AB-407C-9E9A-1A89C27B3A8D}"/>
              </a:ext>
            </a:extLst>
          </p:cNvPr>
          <p:cNvSpPr>
            <a:spLocks noGrp="1"/>
          </p:cNvSpPr>
          <p:nvPr>
            <p:ph type="sldNum" sz="quarter" idx="12"/>
          </p:nvPr>
        </p:nvSpPr>
        <p:spPr/>
        <p:txBody>
          <a:bodyPr/>
          <a:lstStyle/>
          <a:p>
            <a:fld id="{46E2B29B-8B99-4AEA-846C-3C1537CF2ADC}" type="slidenum">
              <a:rPr lang="en-IN" smtClean="0"/>
              <a:t>‹#›</a:t>
            </a:fld>
            <a:endParaRPr lang="en-IN"/>
          </a:p>
        </p:txBody>
      </p:sp>
    </p:spTree>
    <p:extLst>
      <p:ext uri="{BB962C8B-B14F-4D97-AF65-F5344CB8AC3E}">
        <p14:creationId xmlns:p14="http://schemas.microsoft.com/office/powerpoint/2010/main" val="1334130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1702D-6D34-4EC4-A6F0-7DF6C93BFB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6F1C1A-A204-4F11-811A-C8F77F45F8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87C495-2338-4338-9DFD-2AF758E7550A}"/>
              </a:ext>
            </a:extLst>
          </p:cNvPr>
          <p:cNvSpPr>
            <a:spLocks noGrp="1"/>
          </p:cNvSpPr>
          <p:nvPr>
            <p:ph type="dt" sz="half" idx="10"/>
          </p:nvPr>
        </p:nvSpPr>
        <p:spPr/>
        <p:txBody>
          <a:bodyPr/>
          <a:lstStyle/>
          <a:p>
            <a:fld id="{47CC7D1A-A47C-4CD0-9CE9-DB8E17FF04CD}" type="datetimeFigureOut">
              <a:rPr lang="en-IN" smtClean="0"/>
              <a:t>20-10-2022</a:t>
            </a:fld>
            <a:endParaRPr lang="en-IN"/>
          </a:p>
        </p:txBody>
      </p:sp>
      <p:sp>
        <p:nvSpPr>
          <p:cNvPr id="5" name="Footer Placeholder 4">
            <a:extLst>
              <a:ext uri="{FF2B5EF4-FFF2-40B4-BE49-F238E27FC236}">
                <a16:creationId xmlns:a16="http://schemas.microsoft.com/office/drawing/2014/main" id="{22BE5B42-24D3-4B09-9A7D-EF0C51939A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58CFA5-95C8-49DB-B101-29690E005C44}"/>
              </a:ext>
            </a:extLst>
          </p:cNvPr>
          <p:cNvSpPr>
            <a:spLocks noGrp="1"/>
          </p:cNvSpPr>
          <p:nvPr>
            <p:ph type="sldNum" sz="quarter" idx="12"/>
          </p:nvPr>
        </p:nvSpPr>
        <p:spPr/>
        <p:txBody>
          <a:bodyPr/>
          <a:lstStyle/>
          <a:p>
            <a:fld id="{46E2B29B-8B99-4AEA-846C-3C1537CF2ADC}" type="slidenum">
              <a:rPr lang="en-IN" smtClean="0"/>
              <a:t>‹#›</a:t>
            </a:fld>
            <a:endParaRPr lang="en-IN"/>
          </a:p>
        </p:txBody>
      </p:sp>
    </p:spTree>
    <p:extLst>
      <p:ext uri="{BB962C8B-B14F-4D97-AF65-F5344CB8AC3E}">
        <p14:creationId xmlns:p14="http://schemas.microsoft.com/office/powerpoint/2010/main" val="352675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28AA1-B656-4775-8B82-CDE6C521BA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86FE3F-7F66-451E-8F8B-A2FD8BE319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222687C-C1CB-405D-ABC0-0317BA01CF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F94567D-6344-464C-ABFD-31274EAEA2C0}"/>
              </a:ext>
            </a:extLst>
          </p:cNvPr>
          <p:cNvSpPr>
            <a:spLocks noGrp="1"/>
          </p:cNvSpPr>
          <p:nvPr>
            <p:ph type="dt" sz="half" idx="10"/>
          </p:nvPr>
        </p:nvSpPr>
        <p:spPr/>
        <p:txBody>
          <a:bodyPr/>
          <a:lstStyle/>
          <a:p>
            <a:fld id="{47CC7D1A-A47C-4CD0-9CE9-DB8E17FF04CD}" type="datetimeFigureOut">
              <a:rPr lang="en-IN" smtClean="0"/>
              <a:t>20-10-2022</a:t>
            </a:fld>
            <a:endParaRPr lang="en-IN"/>
          </a:p>
        </p:txBody>
      </p:sp>
      <p:sp>
        <p:nvSpPr>
          <p:cNvPr id="6" name="Footer Placeholder 5">
            <a:extLst>
              <a:ext uri="{FF2B5EF4-FFF2-40B4-BE49-F238E27FC236}">
                <a16:creationId xmlns:a16="http://schemas.microsoft.com/office/drawing/2014/main" id="{8AF58750-64D5-4C48-853C-BC66484C8B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3B2143-B38B-4855-9C2B-8778AA0C03E1}"/>
              </a:ext>
            </a:extLst>
          </p:cNvPr>
          <p:cNvSpPr>
            <a:spLocks noGrp="1"/>
          </p:cNvSpPr>
          <p:nvPr>
            <p:ph type="sldNum" sz="quarter" idx="12"/>
          </p:nvPr>
        </p:nvSpPr>
        <p:spPr/>
        <p:txBody>
          <a:bodyPr/>
          <a:lstStyle/>
          <a:p>
            <a:fld id="{46E2B29B-8B99-4AEA-846C-3C1537CF2ADC}" type="slidenum">
              <a:rPr lang="en-IN" smtClean="0"/>
              <a:t>‹#›</a:t>
            </a:fld>
            <a:endParaRPr lang="en-IN"/>
          </a:p>
        </p:txBody>
      </p:sp>
    </p:spTree>
    <p:extLst>
      <p:ext uri="{BB962C8B-B14F-4D97-AF65-F5344CB8AC3E}">
        <p14:creationId xmlns:p14="http://schemas.microsoft.com/office/powerpoint/2010/main" val="3421676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66ED6-C591-4D12-B704-C1AF97D1A3A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509277-85E7-4339-95BC-99115FD262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D597A5-6458-4527-9B39-644CA240F2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178FD80-2496-4484-889D-CDBF5AB586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F67843-7152-48FE-9B84-FAA58284FB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8BE1-CBB0-41BC-9A8F-A78E9977BC9F}"/>
              </a:ext>
            </a:extLst>
          </p:cNvPr>
          <p:cNvSpPr>
            <a:spLocks noGrp="1"/>
          </p:cNvSpPr>
          <p:nvPr>
            <p:ph type="dt" sz="half" idx="10"/>
          </p:nvPr>
        </p:nvSpPr>
        <p:spPr/>
        <p:txBody>
          <a:bodyPr/>
          <a:lstStyle/>
          <a:p>
            <a:fld id="{47CC7D1A-A47C-4CD0-9CE9-DB8E17FF04CD}" type="datetimeFigureOut">
              <a:rPr lang="en-IN" smtClean="0"/>
              <a:t>20-10-2022</a:t>
            </a:fld>
            <a:endParaRPr lang="en-IN"/>
          </a:p>
        </p:txBody>
      </p:sp>
      <p:sp>
        <p:nvSpPr>
          <p:cNvPr id="8" name="Footer Placeholder 7">
            <a:extLst>
              <a:ext uri="{FF2B5EF4-FFF2-40B4-BE49-F238E27FC236}">
                <a16:creationId xmlns:a16="http://schemas.microsoft.com/office/drawing/2014/main" id="{3E76F5A6-F0AE-46BB-B385-15E80BA675D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DB3BBD7-FC8B-4222-A4B7-F926E3550186}"/>
              </a:ext>
            </a:extLst>
          </p:cNvPr>
          <p:cNvSpPr>
            <a:spLocks noGrp="1"/>
          </p:cNvSpPr>
          <p:nvPr>
            <p:ph type="sldNum" sz="quarter" idx="12"/>
          </p:nvPr>
        </p:nvSpPr>
        <p:spPr/>
        <p:txBody>
          <a:bodyPr/>
          <a:lstStyle/>
          <a:p>
            <a:fld id="{46E2B29B-8B99-4AEA-846C-3C1537CF2ADC}" type="slidenum">
              <a:rPr lang="en-IN" smtClean="0"/>
              <a:t>‹#›</a:t>
            </a:fld>
            <a:endParaRPr lang="en-IN"/>
          </a:p>
        </p:txBody>
      </p:sp>
    </p:spTree>
    <p:extLst>
      <p:ext uri="{BB962C8B-B14F-4D97-AF65-F5344CB8AC3E}">
        <p14:creationId xmlns:p14="http://schemas.microsoft.com/office/powerpoint/2010/main" val="587844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5D68-9177-42F7-BA59-772029E5DF4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6DEBF24-F994-4FBD-805A-AFCC0170164F}"/>
              </a:ext>
            </a:extLst>
          </p:cNvPr>
          <p:cNvSpPr>
            <a:spLocks noGrp="1"/>
          </p:cNvSpPr>
          <p:nvPr>
            <p:ph type="dt" sz="half" idx="10"/>
          </p:nvPr>
        </p:nvSpPr>
        <p:spPr/>
        <p:txBody>
          <a:bodyPr/>
          <a:lstStyle/>
          <a:p>
            <a:fld id="{47CC7D1A-A47C-4CD0-9CE9-DB8E17FF04CD}" type="datetimeFigureOut">
              <a:rPr lang="en-IN" smtClean="0"/>
              <a:t>20-10-2022</a:t>
            </a:fld>
            <a:endParaRPr lang="en-IN"/>
          </a:p>
        </p:txBody>
      </p:sp>
      <p:sp>
        <p:nvSpPr>
          <p:cNvPr id="4" name="Footer Placeholder 3">
            <a:extLst>
              <a:ext uri="{FF2B5EF4-FFF2-40B4-BE49-F238E27FC236}">
                <a16:creationId xmlns:a16="http://schemas.microsoft.com/office/drawing/2014/main" id="{E8E3ECE1-31D9-4D0B-A8AB-3D6AA9C2C2C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D1DCE6D-1C0E-4915-959E-70E730601BD4}"/>
              </a:ext>
            </a:extLst>
          </p:cNvPr>
          <p:cNvSpPr>
            <a:spLocks noGrp="1"/>
          </p:cNvSpPr>
          <p:nvPr>
            <p:ph type="sldNum" sz="quarter" idx="12"/>
          </p:nvPr>
        </p:nvSpPr>
        <p:spPr/>
        <p:txBody>
          <a:bodyPr/>
          <a:lstStyle/>
          <a:p>
            <a:fld id="{46E2B29B-8B99-4AEA-846C-3C1537CF2ADC}" type="slidenum">
              <a:rPr lang="en-IN" smtClean="0"/>
              <a:t>‹#›</a:t>
            </a:fld>
            <a:endParaRPr lang="en-IN"/>
          </a:p>
        </p:txBody>
      </p:sp>
    </p:spTree>
    <p:extLst>
      <p:ext uri="{BB962C8B-B14F-4D97-AF65-F5344CB8AC3E}">
        <p14:creationId xmlns:p14="http://schemas.microsoft.com/office/powerpoint/2010/main" val="2570444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595A25-D40E-4AA9-9804-364906571971}"/>
              </a:ext>
            </a:extLst>
          </p:cNvPr>
          <p:cNvSpPr>
            <a:spLocks noGrp="1"/>
          </p:cNvSpPr>
          <p:nvPr>
            <p:ph type="dt" sz="half" idx="10"/>
          </p:nvPr>
        </p:nvSpPr>
        <p:spPr/>
        <p:txBody>
          <a:bodyPr/>
          <a:lstStyle/>
          <a:p>
            <a:fld id="{47CC7D1A-A47C-4CD0-9CE9-DB8E17FF04CD}" type="datetimeFigureOut">
              <a:rPr lang="en-IN" smtClean="0"/>
              <a:t>20-10-2022</a:t>
            </a:fld>
            <a:endParaRPr lang="en-IN"/>
          </a:p>
        </p:txBody>
      </p:sp>
      <p:sp>
        <p:nvSpPr>
          <p:cNvPr id="3" name="Footer Placeholder 2">
            <a:extLst>
              <a:ext uri="{FF2B5EF4-FFF2-40B4-BE49-F238E27FC236}">
                <a16:creationId xmlns:a16="http://schemas.microsoft.com/office/drawing/2014/main" id="{F3F222E3-5A77-41C7-9457-4102AD85E21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1954F44-4B5F-489F-BFF3-D35EDE1658AD}"/>
              </a:ext>
            </a:extLst>
          </p:cNvPr>
          <p:cNvSpPr>
            <a:spLocks noGrp="1"/>
          </p:cNvSpPr>
          <p:nvPr>
            <p:ph type="sldNum" sz="quarter" idx="12"/>
          </p:nvPr>
        </p:nvSpPr>
        <p:spPr/>
        <p:txBody>
          <a:bodyPr/>
          <a:lstStyle/>
          <a:p>
            <a:fld id="{46E2B29B-8B99-4AEA-846C-3C1537CF2ADC}" type="slidenum">
              <a:rPr lang="en-IN" smtClean="0"/>
              <a:t>‹#›</a:t>
            </a:fld>
            <a:endParaRPr lang="en-IN"/>
          </a:p>
        </p:txBody>
      </p:sp>
    </p:spTree>
    <p:extLst>
      <p:ext uri="{BB962C8B-B14F-4D97-AF65-F5344CB8AC3E}">
        <p14:creationId xmlns:p14="http://schemas.microsoft.com/office/powerpoint/2010/main" val="1874585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B2397-9611-486E-B940-47EAD2FFD9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9B86876-9C1E-4B2D-9B27-C5670DE084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8DD04DB-3E5E-49DC-A1B1-039C942331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D88DCB-1A40-4F58-A987-4C6836318C50}"/>
              </a:ext>
            </a:extLst>
          </p:cNvPr>
          <p:cNvSpPr>
            <a:spLocks noGrp="1"/>
          </p:cNvSpPr>
          <p:nvPr>
            <p:ph type="dt" sz="half" idx="10"/>
          </p:nvPr>
        </p:nvSpPr>
        <p:spPr/>
        <p:txBody>
          <a:bodyPr/>
          <a:lstStyle/>
          <a:p>
            <a:fld id="{47CC7D1A-A47C-4CD0-9CE9-DB8E17FF04CD}" type="datetimeFigureOut">
              <a:rPr lang="en-IN" smtClean="0"/>
              <a:t>20-10-2022</a:t>
            </a:fld>
            <a:endParaRPr lang="en-IN"/>
          </a:p>
        </p:txBody>
      </p:sp>
      <p:sp>
        <p:nvSpPr>
          <p:cNvPr id="6" name="Footer Placeholder 5">
            <a:extLst>
              <a:ext uri="{FF2B5EF4-FFF2-40B4-BE49-F238E27FC236}">
                <a16:creationId xmlns:a16="http://schemas.microsoft.com/office/drawing/2014/main" id="{7A16CA26-124A-49AC-92C5-04642ABA25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A59360-5E23-448D-8DE0-3060CED42422}"/>
              </a:ext>
            </a:extLst>
          </p:cNvPr>
          <p:cNvSpPr>
            <a:spLocks noGrp="1"/>
          </p:cNvSpPr>
          <p:nvPr>
            <p:ph type="sldNum" sz="quarter" idx="12"/>
          </p:nvPr>
        </p:nvSpPr>
        <p:spPr/>
        <p:txBody>
          <a:bodyPr/>
          <a:lstStyle/>
          <a:p>
            <a:fld id="{46E2B29B-8B99-4AEA-846C-3C1537CF2ADC}" type="slidenum">
              <a:rPr lang="en-IN" smtClean="0"/>
              <a:t>‹#›</a:t>
            </a:fld>
            <a:endParaRPr lang="en-IN"/>
          </a:p>
        </p:txBody>
      </p:sp>
    </p:spTree>
    <p:extLst>
      <p:ext uri="{BB962C8B-B14F-4D97-AF65-F5344CB8AC3E}">
        <p14:creationId xmlns:p14="http://schemas.microsoft.com/office/powerpoint/2010/main" val="3265951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7C975-6530-4048-8E88-9299037C77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EA99582-A200-4EA2-9566-EE45120D32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781C93F-6EEA-4F09-AA90-03F58B38C3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95F2A9-2FD8-4C1F-8C00-B8B3B6AC3640}"/>
              </a:ext>
            </a:extLst>
          </p:cNvPr>
          <p:cNvSpPr>
            <a:spLocks noGrp="1"/>
          </p:cNvSpPr>
          <p:nvPr>
            <p:ph type="dt" sz="half" idx="10"/>
          </p:nvPr>
        </p:nvSpPr>
        <p:spPr/>
        <p:txBody>
          <a:bodyPr/>
          <a:lstStyle/>
          <a:p>
            <a:fld id="{47CC7D1A-A47C-4CD0-9CE9-DB8E17FF04CD}" type="datetimeFigureOut">
              <a:rPr lang="en-IN" smtClean="0"/>
              <a:t>20-10-2022</a:t>
            </a:fld>
            <a:endParaRPr lang="en-IN"/>
          </a:p>
        </p:txBody>
      </p:sp>
      <p:sp>
        <p:nvSpPr>
          <p:cNvPr id="6" name="Footer Placeholder 5">
            <a:extLst>
              <a:ext uri="{FF2B5EF4-FFF2-40B4-BE49-F238E27FC236}">
                <a16:creationId xmlns:a16="http://schemas.microsoft.com/office/drawing/2014/main" id="{2FF94673-068C-4096-8B92-C817001F06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314D2D-60BA-4961-8720-B7BFA6FCD169}"/>
              </a:ext>
            </a:extLst>
          </p:cNvPr>
          <p:cNvSpPr>
            <a:spLocks noGrp="1"/>
          </p:cNvSpPr>
          <p:nvPr>
            <p:ph type="sldNum" sz="quarter" idx="12"/>
          </p:nvPr>
        </p:nvSpPr>
        <p:spPr/>
        <p:txBody>
          <a:bodyPr/>
          <a:lstStyle/>
          <a:p>
            <a:fld id="{46E2B29B-8B99-4AEA-846C-3C1537CF2ADC}" type="slidenum">
              <a:rPr lang="en-IN" smtClean="0"/>
              <a:t>‹#›</a:t>
            </a:fld>
            <a:endParaRPr lang="en-IN"/>
          </a:p>
        </p:txBody>
      </p:sp>
    </p:spTree>
    <p:extLst>
      <p:ext uri="{BB962C8B-B14F-4D97-AF65-F5344CB8AC3E}">
        <p14:creationId xmlns:p14="http://schemas.microsoft.com/office/powerpoint/2010/main" val="2231917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77EC7A-2873-4D69-8D77-A5B506DDE1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3BF06A-1F11-4878-9F77-D73B3B8B92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27EAC8-BA8A-40DC-8DF5-DCD394A8A6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CC7D1A-A47C-4CD0-9CE9-DB8E17FF04CD}" type="datetimeFigureOut">
              <a:rPr lang="en-IN" smtClean="0"/>
              <a:t>20-10-2022</a:t>
            </a:fld>
            <a:endParaRPr lang="en-IN"/>
          </a:p>
        </p:txBody>
      </p:sp>
      <p:sp>
        <p:nvSpPr>
          <p:cNvPr id="5" name="Footer Placeholder 4">
            <a:extLst>
              <a:ext uri="{FF2B5EF4-FFF2-40B4-BE49-F238E27FC236}">
                <a16:creationId xmlns:a16="http://schemas.microsoft.com/office/drawing/2014/main" id="{0DF71AA6-552E-44BB-A741-C2E046D5C0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23ED1E6-50D0-4E9E-BEA0-7EBCBB8EF0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E2B29B-8B99-4AEA-846C-3C1537CF2ADC}" type="slidenum">
              <a:rPr lang="en-IN" smtClean="0"/>
              <a:t>‹#›</a:t>
            </a:fld>
            <a:endParaRPr lang="en-IN"/>
          </a:p>
        </p:txBody>
      </p:sp>
    </p:spTree>
    <p:extLst>
      <p:ext uri="{BB962C8B-B14F-4D97-AF65-F5344CB8AC3E}">
        <p14:creationId xmlns:p14="http://schemas.microsoft.com/office/powerpoint/2010/main" val="1499842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3">
            <a:extLst>
              <a:ext uri="{FF2B5EF4-FFF2-40B4-BE49-F238E27FC236}">
                <a16:creationId xmlns:a16="http://schemas.microsoft.com/office/drawing/2014/main" id="{E6760941-EF99-4F61-A95D-3C3E7C08D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
            <a:extLst>
              <a:ext uri="{FF2B5EF4-FFF2-40B4-BE49-F238E27FC236}">
                <a16:creationId xmlns:a16="http://schemas.microsoft.com/office/drawing/2014/main" id="{44D9B9FF-D6DA-4F69-B4A0-BA1550D65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84269" y="1756600"/>
            <a:ext cx="1080325" cy="4736395"/>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6">
            <a:extLst>
              <a:ext uri="{FF2B5EF4-FFF2-40B4-BE49-F238E27FC236}">
                <a16:creationId xmlns:a16="http://schemas.microsoft.com/office/drawing/2014/main" id="{A7DC0AF9-0747-4070-A6D7-DF3681B9E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76839" y="1357766"/>
            <a:ext cx="687754" cy="430312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7">
            <a:extLst>
              <a:ext uri="{FF2B5EF4-FFF2-40B4-BE49-F238E27FC236}">
                <a16:creationId xmlns:a16="http://schemas.microsoft.com/office/drawing/2014/main" id="{74612EAD-0A8C-4C44-AFE1-3DF0669AC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78850" y="1135060"/>
            <a:ext cx="409371" cy="416921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Rectangle 8">
            <a:extLst>
              <a:ext uri="{FF2B5EF4-FFF2-40B4-BE49-F238E27FC236}">
                <a16:creationId xmlns:a16="http://schemas.microsoft.com/office/drawing/2014/main" id="{C2D46295-4D0D-487B-8972-141A047FB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124043"/>
            <a:ext cx="5288862" cy="397812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5124C0B-5C92-498E-AAF4-C5E6315B9DF3}"/>
              </a:ext>
            </a:extLst>
          </p:cNvPr>
          <p:cNvSpPr>
            <a:spLocks noGrp="1"/>
          </p:cNvSpPr>
          <p:nvPr>
            <p:ph type="ctrTitle"/>
          </p:nvPr>
        </p:nvSpPr>
        <p:spPr>
          <a:xfrm>
            <a:off x="795342" y="1357766"/>
            <a:ext cx="4322204" cy="3541334"/>
          </a:xfrm>
        </p:spPr>
        <p:txBody>
          <a:bodyPr>
            <a:normAutofit/>
          </a:bodyPr>
          <a:lstStyle/>
          <a:p>
            <a:pPr algn="l"/>
            <a:r>
              <a:rPr lang="en-US" sz="5400">
                <a:solidFill>
                  <a:srgbClr val="FFFFFF"/>
                </a:solidFill>
              </a:rPr>
              <a:t>Housing Price Predication Project</a:t>
            </a:r>
            <a:endParaRPr lang="en-IN" sz="5400">
              <a:solidFill>
                <a:srgbClr val="FFFFFF"/>
              </a:solidFill>
            </a:endParaRPr>
          </a:p>
        </p:txBody>
      </p:sp>
      <p:sp>
        <p:nvSpPr>
          <p:cNvPr id="3" name="Subtitle 2">
            <a:extLst>
              <a:ext uri="{FF2B5EF4-FFF2-40B4-BE49-F238E27FC236}">
                <a16:creationId xmlns:a16="http://schemas.microsoft.com/office/drawing/2014/main" id="{E0D7ABE3-2E4E-485A-8054-189A9CF33747}"/>
              </a:ext>
            </a:extLst>
          </p:cNvPr>
          <p:cNvSpPr>
            <a:spLocks noGrp="1"/>
          </p:cNvSpPr>
          <p:nvPr>
            <p:ph type="subTitle" idx="1"/>
          </p:nvPr>
        </p:nvSpPr>
        <p:spPr>
          <a:xfrm>
            <a:off x="792599" y="5301530"/>
            <a:ext cx="3493154" cy="1080982"/>
          </a:xfrm>
        </p:spPr>
        <p:txBody>
          <a:bodyPr anchor="t">
            <a:normAutofit/>
          </a:bodyPr>
          <a:lstStyle/>
          <a:p>
            <a:pPr algn="r"/>
            <a:r>
              <a:rPr lang="en-US" sz="2000">
                <a:solidFill>
                  <a:schemeClr val="tx1">
                    <a:lumMod val="95000"/>
                    <a:lumOff val="5000"/>
                  </a:schemeClr>
                </a:solidFill>
              </a:rPr>
              <a:t>Submitted By Mr. Kundan Kaushik</a:t>
            </a:r>
          </a:p>
          <a:p>
            <a:pPr algn="r"/>
            <a:r>
              <a:rPr lang="en-US" sz="2000">
                <a:solidFill>
                  <a:schemeClr val="tx1">
                    <a:lumMod val="95000"/>
                    <a:lumOff val="5000"/>
                  </a:schemeClr>
                </a:solidFill>
              </a:rPr>
              <a:t>Fliprobo – Internship 31</a:t>
            </a:r>
            <a:endParaRPr lang="en-IN" sz="2000">
              <a:solidFill>
                <a:schemeClr val="tx1">
                  <a:lumMod val="95000"/>
                  <a:lumOff val="5000"/>
                </a:schemeClr>
              </a:solidFill>
            </a:endParaRPr>
          </a:p>
        </p:txBody>
      </p:sp>
      <p:pic>
        <p:nvPicPr>
          <p:cNvPr id="26" name="Picture 25" descr="Icon&#10;&#10;Description automatically generated">
            <a:extLst>
              <a:ext uri="{FF2B5EF4-FFF2-40B4-BE49-F238E27FC236}">
                <a16:creationId xmlns:a16="http://schemas.microsoft.com/office/drawing/2014/main" id="{7BE3C606-CBC2-4F4D-9EA7-B5A56F5D7FF1}"/>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196334" y="1124043"/>
            <a:ext cx="5096755" cy="5096755"/>
          </a:xfrm>
          <a:prstGeom prst="rect">
            <a:avLst/>
          </a:prstGeom>
          <a:noFill/>
        </p:spPr>
      </p:pic>
    </p:spTree>
    <p:extLst>
      <p:ext uri="{BB962C8B-B14F-4D97-AF65-F5344CB8AC3E}">
        <p14:creationId xmlns:p14="http://schemas.microsoft.com/office/powerpoint/2010/main" val="1271289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E9C5405-4A49-4E12-98FD-8966C1118F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5B9823A-85C3-4837-8700-3D94F9B36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7235" y="0"/>
            <a:ext cx="789032" cy="6865831"/>
          </a:xfrm>
          <a:custGeom>
            <a:avLst/>
            <a:gdLst>
              <a:gd name="connsiteX0" fmla="*/ 2648 w 789032"/>
              <a:gd name="connsiteY0" fmla="*/ 0 h 6865831"/>
              <a:gd name="connsiteX1" fmla="*/ 789032 w 789032"/>
              <a:gd name="connsiteY1" fmla="*/ 0 h 6865831"/>
              <a:gd name="connsiteX2" fmla="*/ 789032 w 789032"/>
              <a:gd name="connsiteY2" fmla="*/ 1621639 h 6865831"/>
              <a:gd name="connsiteX3" fmla="*/ 789032 w 789032"/>
              <a:gd name="connsiteY3" fmla="*/ 1900580 h 6865831"/>
              <a:gd name="connsiteX4" fmla="*/ 789032 w 789032"/>
              <a:gd name="connsiteY4" fmla="*/ 6865831 h 6865831"/>
              <a:gd name="connsiteX5" fmla="*/ 0 w 789032"/>
              <a:gd name="connsiteY5" fmla="*/ 6399058 h 6865831"/>
              <a:gd name="connsiteX6" fmla="*/ 0 w 789032"/>
              <a:gd name="connsiteY6" fmla="*/ 1154866 h 6865831"/>
              <a:gd name="connsiteX7" fmla="*/ 2648 w 789032"/>
              <a:gd name="connsiteY7" fmla="*/ 1156433 h 6865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9032" h="6865831">
                <a:moveTo>
                  <a:pt x="2648" y="0"/>
                </a:moveTo>
                <a:lnTo>
                  <a:pt x="789032" y="0"/>
                </a:lnTo>
                <a:lnTo>
                  <a:pt x="789032" y="1621639"/>
                </a:lnTo>
                <a:lnTo>
                  <a:pt x="789032" y="1900580"/>
                </a:lnTo>
                <a:lnTo>
                  <a:pt x="789032" y="6865831"/>
                </a:lnTo>
                <a:lnTo>
                  <a:pt x="0" y="6399058"/>
                </a:lnTo>
                <a:lnTo>
                  <a:pt x="0" y="1154866"/>
                </a:lnTo>
                <a:lnTo>
                  <a:pt x="2648" y="1156433"/>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noAutofit/>
          </a:bodyPr>
          <a:lstStyle/>
          <a:p>
            <a:endParaRPr lang="en-US">
              <a:solidFill>
                <a:schemeClr val="tx1"/>
              </a:solidFill>
            </a:endParaRPr>
          </a:p>
        </p:txBody>
      </p:sp>
      <p:sp>
        <p:nvSpPr>
          <p:cNvPr id="20" name="Freeform 7">
            <a:extLst>
              <a:ext uri="{FF2B5EF4-FFF2-40B4-BE49-F238E27FC236}">
                <a16:creationId xmlns:a16="http://schemas.microsoft.com/office/drawing/2014/main" id="{5BAFBDD6-35EA-4318-81BD-034C73032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17236" y="887217"/>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useBgFill="1">
        <p:nvSpPr>
          <p:cNvPr id="22" name="Rectangle 21">
            <a:extLst>
              <a:ext uri="{FF2B5EF4-FFF2-40B4-BE49-F238E27FC236}">
                <a16:creationId xmlns:a16="http://schemas.microsoft.com/office/drawing/2014/main" id="{9668AFA7-0343-4462-B952-29775C02D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498749" cy="6150193"/>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3">
            <a:extLst>
              <a:ext uri="{FF2B5EF4-FFF2-40B4-BE49-F238E27FC236}">
                <a16:creationId xmlns:a16="http://schemas.microsoft.com/office/drawing/2014/main" id="{B236367B-A66B-48E8-88D4-BFB8FE7F6A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698976"/>
            <a:ext cx="6686077" cy="3242747"/>
          </a:xfrm>
          <a:prstGeom prst="rect">
            <a:avLst/>
          </a:prstGeom>
        </p:spPr>
      </p:pic>
      <p:sp>
        <p:nvSpPr>
          <p:cNvPr id="24" name="Rectangle 8">
            <a:extLst>
              <a:ext uri="{FF2B5EF4-FFF2-40B4-BE49-F238E27FC236}">
                <a16:creationId xmlns:a16="http://schemas.microsoft.com/office/drawing/2014/main" id="{FABAF75E-3794-4E38-AFE5-55C262447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04744" y="0"/>
            <a:ext cx="4384208" cy="6858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a:extLst>
              <a:ext uri="{FF2B5EF4-FFF2-40B4-BE49-F238E27FC236}">
                <a16:creationId xmlns:a16="http://schemas.microsoft.com/office/drawing/2014/main" id="{9D3CE2DE-07E8-45F8-9034-A21945A6A55A}"/>
              </a:ext>
            </a:extLst>
          </p:cNvPr>
          <p:cNvSpPr>
            <a:spLocks noGrp="1"/>
          </p:cNvSpPr>
          <p:nvPr>
            <p:ph type="title"/>
          </p:nvPr>
        </p:nvSpPr>
        <p:spPr>
          <a:xfrm>
            <a:off x="8129872" y="1062401"/>
            <a:ext cx="3262028" cy="2733881"/>
          </a:xfrm>
        </p:spPr>
        <p:txBody>
          <a:bodyPr vert="horz" lIns="91440" tIns="45720" rIns="91440" bIns="45720" rtlCol="0" anchor="b">
            <a:normAutofit/>
          </a:bodyPr>
          <a:lstStyle/>
          <a:p>
            <a:r>
              <a:rPr lang="en-US" kern="1200">
                <a:solidFill>
                  <a:srgbClr val="FFFFFF"/>
                </a:solidFill>
                <a:latin typeface="+mj-lt"/>
                <a:ea typeface="+mj-ea"/>
                <a:cs typeface="+mj-cs"/>
              </a:rPr>
              <a:t>Correlation Heatmap </a:t>
            </a:r>
          </a:p>
        </p:txBody>
      </p:sp>
    </p:spTree>
    <p:extLst>
      <p:ext uri="{BB962C8B-B14F-4D97-AF65-F5344CB8AC3E}">
        <p14:creationId xmlns:p14="http://schemas.microsoft.com/office/powerpoint/2010/main" val="2228856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5"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 name="Title 3">
            <a:extLst>
              <a:ext uri="{FF2B5EF4-FFF2-40B4-BE49-F238E27FC236}">
                <a16:creationId xmlns:a16="http://schemas.microsoft.com/office/drawing/2014/main" id="{FDA8119F-3DFF-4C1F-8B11-225546FEE43D}"/>
              </a:ext>
            </a:extLst>
          </p:cNvPr>
          <p:cNvSpPr>
            <a:spLocks noGrp="1"/>
          </p:cNvSpPr>
          <p:nvPr>
            <p:ph type="title"/>
          </p:nvPr>
        </p:nvSpPr>
        <p:spPr>
          <a:xfrm>
            <a:off x="1098468" y="885651"/>
            <a:ext cx="3229803" cy="4624603"/>
          </a:xfrm>
        </p:spPr>
        <p:txBody>
          <a:bodyPr vert="horz" lIns="91440" tIns="45720" rIns="91440" bIns="45720" rtlCol="0" anchor="ctr">
            <a:normAutofit/>
          </a:bodyPr>
          <a:lstStyle/>
          <a:p>
            <a:r>
              <a:rPr lang="en-US" kern="1200">
                <a:solidFill>
                  <a:srgbClr val="FFFFFF"/>
                </a:solidFill>
                <a:latin typeface="+mj-lt"/>
                <a:ea typeface="+mj-ea"/>
                <a:cs typeface="+mj-cs"/>
              </a:rPr>
              <a:t>Exploratory Data Analysis</a:t>
            </a:r>
          </a:p>
        </p:txBody>
      </p:sp>
      <p:sp>
        <p:nvSpPr>
          <p:cNvPr id="7" name="Text Placeholder 4">
            <a:extLst>
              <a:ext uri="{FF2B5EF4-FFF2-40B4-BE49-F238E27FC236}">
                <a16:creationId xmlns:a16="http://schemas.microsoft.com/office/drawing/2014/main" id="{20471622-9328-4EF2-8D4D-F77D8D80CBC8}"/>
              </a:ext>
            </a:extLst>
          </p:cNvPr>
          <p:cNvSpPr txBox="1">
            <a:spLocks/>
          </p:cNvSpPr>
          <p:nvPr/>
        </p:nvSpPr>
        <p:spPr>
          <a:xfrm>
            <a:off x="4978708" y="885651"/>
            <a:ext cx="6525220" cy="461684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In this section we go through some key insight from dataset – </a:t>
            </a:r>
          </a:p>
          <a:p>
            <a:r>
              <a:rPr lang="en-US" sz="2400"/>
              <a:t>As we have lot of features, We see here only key visualization</a:t>
            </a:r>
          </a:p>
        </p:txBody>
      </p:sp>
    </p:spTree>
    <p:extLst>
      <p:ext uri="{BB962C8B-B14F-4D97-AF65-F5344CB8AC3E}">
        <p14:creationId xmlns:p14="http://schemas.microsoft.com/office/powerpoint/2010/main" val="3889987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4">
            <a:extLst>
              <a:ext uri="{FF2B5EF4-FFF2-40B4-BE49-F238E27FC236}">
                <a16:creationId xmlns:a16="http://schemas.microsoft.com/office/drawing/2014/main" id="{6A55A497-810F-4F60-B84E-FDE68ABFE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987A6C2-C8A7-4F31-BBB8-EB5EC9CF1A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101" y="1791003"/>
            <a:ext cx="6519391" cy="3275993"/>
          </a:xfrm>
          <a:prstGeom prst="rect">
            <a:avLst/>
          </a:prstGeom>
        </p:spPr>
      </p:pic>
      <p:sp>
        <p:nvSpPr>
          <p:cNvPr id="26" name="Freeform 6">
            <a:extLst>
              <a:ext uri="{FF2B5EF4-FFF2-40B4-BE49-F238E27FC236}">
                <a16:creationId xmlns:a16="http://schemas.microsoft.com/office/drawing/2014/main" id="{4B8E30CD-C8AA-4F1D-8997-BAFCF7CE9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1A2CE4AB-6F16-49A0-9608-1227FF801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8">
            <a:extLst>
              <a:ext uri="{FF2B5EF4-FFF2-40B4-BE49-F238E27FC236}">
                <a16:creationId xmlns:a16="http://schemas.microsoft.com/office/drawing/2014/main" id="{50C6CE2B-DD6C-4EBC-9E38-2FCF23E93A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extBox 9">
            <a:extLst>
              <a:ext uri="{FF2B5EF4-FFF2-40B4-BE49-F238E27FC236}">
                <a16:creationId xmlns:a16="http://schemas.microsoft.com/office/drawing/2014/main" id="{D3C8550E-1A6D-4292-8207-D90B741FCF9D}"/>
              </a:ext>
            </a:extLst>
          </p:cNvPr>
          <p:cNvSpPr txBox="1"/>
          <p:nvPr/>
        </p:nvSpPr>
        <p:spPr>
          <a:xfrm>
            <a:off x="7835105" y="3072208"/>
            <a:ext cx="3264916" cy="2660684"/>
          </a:xfrm>
          <a:prstGeom prst="rect">
            <a:avLst/>
          </a:prstGeom>
        </p:spPr>
        <p:txBody>
          <a:bodyPr vert="horz" lIns="91440" tIns="45720" rIns="91440" bIns="45720" rtlCol="0" anchor="t">
            <a:normAutofit/>
          </a:bodyPr>
          <a:lstStyle/>
          <a:p>
            <a:pPr marL="342900" lvl="0" indent="-228600">
              <a:lnSpc>
                <a:spcPct val="90000"/>
              </a:lnSpc>
              <a:spcAft>
                <a:spcPts val="800"/>
              </a:spcAft>
              <a:buFont typeface="Arial" panose="020B0604020202020204" pitchFamily="34" charset="0"/>
              <a:buChar char="•"/>
            </a:pPr>
            <a:r>
              <a:rPr lang="en-US" sz="1900">
                <a:solidFill>
                  <a:srgbClr val="FFFFFF"/>
                </a:solidFill>
                <a:effectLst/>
              </a:rPr>
              <a:t>79.5% of House properties belongs to Low Density Residential Area followed by 14 % of properties belong to Medium Density Residential Area.</a:t>
            </a:r>
          </a:p>
          <a:p>
            <a:pPr marL="342900" lvl="0" indent="-228600">
              <a:lnSpc>
                <a:spcPct val="90000"/>
              </a:lnSpc>
              <a:spcAft>
                <a:spcPts val="800"/>
              </a:spcAft>
              <a:buFont typeface="Arial" panose="020B0604020202020204" pitchFamily="34" charset="0"/>
              <a:buChar char="•"/>
            </a:pPr>
            <a:r>
              <a:rPr lang="en-US" sz="1900">
                <a:solidFill>
                  <a:srgbClr val="FFFFFF"/>
                </a:solidFill>
                <a:effectLst/>
              </a:rPr>
              <a:t>Very Few properties (0.8%) belong to Commercial zone.</a:t>
            </a:r>
          </a:p>
        </p:txBody>
      </p:sp>
      <p:sp>
        <p:nvSpPr>
          <p:cNvPr id="29" name="Rectangle 8">
            <a:extLst>
              <a:ext uri="{FF2B5EF4-FFF2-40B4-BE49-F238E27FC236}">
                <a16:creationId xmlns:a16="http://schemas.microsoft.com/office/drawing/2014/main" id="{2C8B90EA-01BD-4358-9BD4-801A57B98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71258" y="1530154"/>
            <a:ext cx="520741"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47126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Rectangle 2">
            <a:extLst>
              <a:ext uri="{FF2B5EF4-FFF2-40B4-BE49-F238E27FC236}">
                <a16:creationId xmlns:a16="http://schemas.microsoft.com/office/drawing/2014/main" id="{006CEE14-7DE6-4AB2-9F19-6D15E5BAB943}"/>
              </a:ext>
            </a:extLst>
          </p:cNvPr>
          <p:cNvSpPr/>
          <p:nvPr/>
        </p:nvSpPr>
        <p:spPr>
          <a:xfrm>
            <a:off x="1139635" y="2546161"/>
            <a:ext cx="3200451" cy="2985929"/>
          </a:xfrm>
          <a:prstGeom prst="rect">
            <a:avLst/>
          </a:prstGeom>
        </p:spPr>
        <p:txBody>
          <a:bodyPr vert="horz" lIns="91440" tIns="45720" rIns="91440" bIns="45720" rtlCol="0" anchor="t">
            <a:normAutofit/>
          </a:bodyPr>
          <a:lstStyle/>
          <a:p>
            <a:pPr marL="342900" lvl="0" indent="-228600">
              <a:lnSpc>
                <a:spcPct val="90000"/>
              </a:lnSpc>
              <a:spcAft>
                <a:spcPts val="800"/>
              </a:spcAft>
              <a:buSzPct val="100000"/>
              <a:buFont typeface="Arial" panose="020B0604020202020204" pitchFamily="34" charset="0"/>
              <a:buChar char="•"/>
              <a:tabLst>
                <a:tab pos="228600" algn="l"/>
                <a:tab pos="457200" algn="l"/>
              </a:tabLst>
            </a:pPr>
            <a:r>
              <a:rPr lang="en-US" sz="1300">
                <a:solidFill>
                  <a:srgbClr val="FEFFFF"/>
                </a:solidFill>
              </a:rPr>
              <a:t>Most of property for sale have </a:t>
            </a:r>
            <a:r>
              <a:rPr lang="en-US" sz="1300" u="sng">
                <a:solidFill>
                  <a:srgbClr val="FEFFFF"/>
                </a:solidFill>
              </a:rPr>
              <a:t>overall condition rating of either 5 or 6.</a:t>
            </a:r>
            <a:endParaRPr lang="en-US" sz="1300">
              <a:solidFill>
                <a:srgbClr val="FEFFFF"/>
              </a:solidFill>
            </a:endParaRPr>
          </a:p>
          <a:p>
            <a:pPr marL="342900" lvl="0" indent="-228600">
              <a:lnSpc>
                <a:spcPct val="90000"/>
              </a:lnSpc>
              <a:spcAft>
                <a:spcPts val="800"/>
              </a:spcAft>
              <a:buSzPct val="100000"/>
              <a:buFont typeface="Arial" panose="020B0604020202020204" pitchFamily="34" charset="0"/>
              <a:buChar char="•"/>
              <a:tabLst>
                <a:tab pos="228600" algn="l"/>
                <a:tab pos="457200" algn="l"/>
              </a:tabLst>
            </a:pPr>
            <a:r>
              <a:rPr lang="en-US" sz="1300">
                <a:solidFill>
                  <a:srgbClr val="FEFFFF"/>
                </a:solidFill>
              </a:rPr>
              <a:t>We already know of 80% of housing data belongs to Low density Residential Area and Now we can see in Swarm Plot that Sale Price inside RL Zone is much higher than another remaining zone.</a:t>
            </a:r>
          </a:p>
          <a:p>
            <a:pPr marL="342900" lvl="0" indent="-228600">
              <a:lnSpc>
                <a:spcPct val="90000"/>
              </a:lnSpc>
              <a:spcAft>
                <a:spcPts val="800"/>
              </a:spcAft>
              <a:buSzPct val="100000"/>
              <a:buFont typeface="Arial" panose="020B0604020202020204" pitchFamily="34" charset="0"/>
              <a:buChar char="•"/>
              <a:tabLst>
                <a:tab pos="228600" algn="l"/>
                <a:tab pos="457200" algn="l"/>
              </a:tabLst>
            </a:pPr>
            <a:r>
              <a:rPr lang="en-US" sz="1300">
                <a:solidFill>
                  <a:srgbClr val="FEFFFF"/>
                </a:solidFill>
              </a:rPr>
              <a:t>House properties having Overall condition Rating of 8 &amp; 9 have low price compare to others. </a:t>
            </a:r>
            <a:r>
              <a:rPr lang="en-US" sz="1300" u="sng">
                <a:solidFill>
                  <a:srgbClr val="FEFFFF"/>
                </a:solidFill>
              </a:rPr>
              <a:t>This indicate that Overall Condition Rating is Not significant factor in determination of Sale price.</a:t>
            </a:r>
            <a:r>
              <a:rPr lang="en-US" sz="1300">
                <a:solidFill>
                  <a:srgbClr val="FEFFFF"/>
                </a:solidFill>
              </a:rPr>
              <a:t> </a:t>
            </a:r>
          </a:p>
        </p:txBody>
      </p:sp>
      <p:pic>
        <p:nvPicPr>
          <p:cNvPr id="2" name="Picture 1">
            <a:extLst>
              <a:ext uri="{FF2B5EF4-FFF2-40B4-BE49-F238E27FC236}">
                <a16:creationId xmlns:a16="http://schemas.microsoft.com/office/drawing/2014/main" id="{9E1ADD54-3AE5-467E-A16E-038EB17392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268" y="1291220"/>
            <a:ext cx="6539075" cy="3956140"/>
          </a:xfrm>
          <a:prstGeom prst="rect">
            <a:avLst/>
          </a:prstGeom>
        </p:spPr>
      </p:pic>
    </p:spTree>
    <p:extLst>
      <p:ext uri="{BB962C8B-B14F-4D97-AF65-F5344CB8AC3E}">
        <p14:creationId xmlns:p14="http://schemas.microsoft.com/office/powerpoint/2010/main" val="3829185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A55A497-810F-4F60-B84E-FDE68ABFE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91E550E-73E0-49E0-BF02-8B5192B3DD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101" y="1432436"/>
            <a:ext cx="6519391" cy="3993127"/>
          </a:xfrm>
          <a:prstGeom prst="rect">
            <a:avLst/>
          </a:prstGeom>
        </p:spPr>
      </p:pic>
      <p:sp>
        <p:nvSpPr>
          <p:cNvPr id="17" name="Freeform 6">
            <a:extLst>
              <a:ext uri="{FF2B5EF4-FFF2-40B4-BE49-F238E27FC236}">
                <a16:creationId xmlns:a16="http://schemas.microsoft.com/office/drawing/2014/main" id="{4B8E30CD-C8AA-4F1D-8997-BAFCF7CE9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7">
            <a:extLst>
              <a:ext uri="{FF2B5EF4-FFF2-40B4-BE49-F238E27FC236}">
                <a16:creationId xmlns:a16="http://schemas.microsoft.com/office/drawing/2014/main" id="{1A2CE4AB-6F16-49A0-9608-1227FF801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8">
            <a:extLst>
              <a:ext uri="{FF2B5EF4-FFF2-40B4-BE49-F238E27FC236}">
                <a16:creationId xmlns:a16="http://schemas.microsoft.com/office/drawing/2014/main" id="{50C6CE2B-DD6C-4EBC-9E38-2FCF23E93A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extBox 9">
            <a:extLst>
              <a:ext uri="{FF2B5EF4-FFF2-40B4-BE49-F238E27FC236}">
                <a16:creationId xmlns:a16="http://schemas.microsoft.com/office/drawing/2014/main" id="{4AD2CFFD-D9D6-4424-93B3-08F67094AEE2}"/>
              </a:ext>
            </a:extLst>
          </p:cNvPr>
          <p:cNvSpPr txBox="1"/>
          <p:nvPr/>
        </p:nvSpPr>
        <p:spPr>
          <a:xfrm>
            <a:off x="7835105" y="3072208"/>
            <a:ext cx="3264916" cy="2660684"/>
          </a:xfrm>
          <a:prstGeom prst="rect">
            <a:avLst/>
          </a:prstGeom>
        </p:spPr>
        <p:txBody>
          <a:bodyPr vert="horz" lIns="91440" tIns="45720" rIns="91440" bIns="45720" rtlCol="0" anchor="t">
            <a:normAutofit/>
          </a:bodyPr>
          <a:lstStyle/>
          <a:p>
            <a:pPr lvl="0" indent="-228600">
              <a:lnSpc>
                <a:spcPct val="90000"/>
              </a:lnSpc>
              <a:spcAft>
                <a:spcPts val="800"/>
              </a:spcAft>
              <a:buSzPts val="1000"/>
              <a:buFont typeface="Arial" panose="020B0604020202020204" pitchFamily="34" charset="0"/>
              <a:buChar char="•"/>
              <a:tabLst>
                <a:tab pos="457200" algn="l"/>
              </a:tabLst>
            </a:pPr>
            <a:r>
              <a:rPr lang="en-US" sz="2000">
                <a:solidFill>
                  <a:srgbClr val="FFFFFF"/>
                </a:solidFill>
                <a:effectLst/>
              </a:rPr>
              <a:t>There is </a:t>
            </a:r>
            <a:r>
              <a:rPr lang="en-US" sz="2000" u="sng">
                <a:solidFill>
                  <a:srgbClr val="FFFFFF"/>
                </a:solidFill>
                <a:effectLst/>
              </a:rPr>
              <a:t>No Significant relationship</a:t>
            </a:r>
            <a:r>
              <a:rPr lang="en-US" sz="2000">
                <a:solidFill>
                  <a:srgbClr val="FFFFFF"/>
                </a:solidFill>
                <a:effectLst/>
              </a:rPr>
              <a:t> found between Sale price &amp; Lot area.</a:t>
            </a:r>
          </a:p>
          <a:p>
            <a:pPr marL="342900" indent="-228600">
              <a:lnSpc>
                <a:spcPct val="90000"/>
              </a:lnSpc>
              <a:buFont typeface="Arial" panose="020B0604020202020204" pitchFamily="34" charset="0"/>
              <a:buChar char="•"/>
            </a:pPr>
            <a:r>
              <a:rPr lang="en-US" sz="2000" i="1" u="sng">
                <a:solidFill>
                  <a:srgbClr val="FFFFFF"/>
                </a:solidFill>
                <a:effectLst/>
              </a:rPr>
              <a:t>As Overall Quality of House Increase the Sale Price of House also Increases</a:t>
            </a:r>
            <a:endParaRPr lang="en-US" sz="2000">
              <a:solidFill>
                <a:srgbClr val="FFFFFF"/>
              </a:solidFill>
            </a:endParaRPr>
          </a:p>
        </p:txBody>
      </p:sp>
      <p:sp>
        <p:nvSpPr>
          <p:cNvPr id="23" name="Rectangle 8">
            <a:extLst>
              <a:ext uri="{FF2B5EF4-FFF2-40B4-BE49-F238E27FC236}">
                <a16:creationId xmlns:a16="http://schemas.microsoft.com/office/drawing/2014/main" id="{2C8B90EA-01BD-4358-9BD4-801A57B98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71258" y="1530154"/>
            <a:ext cx="520741"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12177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Rectangle 2">
            <a:extLst>
              <a:ext uri="{FF2B5EF4-FFF2-40B4-BE49-F238E27FC236}">
                <a16:creationId xmlns:a16="http://schemas.microsoft.com/office/drawing/2014/main" id="{D5D11C90-A953-4955-B1BB-00B0A4153E9A}"/>
              </a:ext>
            </a:extLst>
          </p:cNvPr>
          <p:cNvSpPr/>
          <p:nvPr/>
        </p:nvSpPr>
        <p:spPr>
          <a:xfrm>
            <a:off x="1139635" y="2546161"/>
            <a:ext cx="3200451" cy="2985929"/>
          </a:xfrm>
          <a:prstGeom prst="rect">
            <a:avLst/>
          </a:prstGeom>
        </p:spPr>
        <p:txBody>
          <a:bodyPr vert="horz" lIns="91440" tIns="45720" rIns="91440" bIns="45720" rtlCol="0" anchor="t">
            <a:normAutofit/>
          </a:bodyPr>
          <a:lstStyle/>
          <a:p>
            <a:pPr lvl="0" indent="-228600">
              <a:lnSpc>
                <a:spcPct val="90000"/>
              </a:lnSpc>
              <a:spcAft>
                <a:spcPts val="800"/>
              </a:spcAft>
              <a:buSzPts val="1000"/>
              <a:buFont typeface="Arial" panose="020B0604020202020204" pitchFamily="34" charset="0"/>
              <a:buChar char="•"/>
              <a:tabLst>
                <a:tab pos="457200" algn="l"/>
              </a:tabLst>
            </a:pPr>
            <a:r>
              <a:rPr lang="en-US" sz="2400">
                <a:solidFill>
                  <a:srgbClr val="FEFFFF"/>
                </a:solidFill>
              </a:rPr>
              <a:t>63.4% house properties are regular in shape.</a:t>
            </a:r>
          </a:p>
          <a:p>
            <a:pPr marL="285750" indent="-228600">
              <a:lnSpc>
                <a:spcPct val="90000"/>
              </a:lnSpc>
              <a:buFont typeface="Arial" panose="020B0604020202020204" pitchFamily="34" charset="0"/>
              <a:buChar char="•"/>
            </a:pPr>
            <a:r>
              <a:rPr lang="en-US" sz="2400">
                <a:solidFill>
                  <a:srgbClr val="FEFFFF"/>
                </a:solidFill>
              </a:rPr>
              <a:t>Sale Price of property with slight irregular shape is higher than regular shape.</a:t>
            </a:r>
          </a:p>
        </p:txBody>
      </p:sp>
      <p:pic>
        <p:nvPicPr>
          <p:cNvPr id="2" name="Picture 1">
            <a:extLst>
              <a:ext uri="{FF2B5EF4-FFF2-40B4-BE49-F238E27FC236}">
                <a16:creationId xmlns:a16="http://schemas.microsoft.com/office/drawing/2014/main" id="{0841872A-495A-489D-82C0-D02B13518B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268" y="1773477"/>
            <a:ext cx="6539075" cy="2991626"/>
          </a:xfrm>
          <a:prstGeom prst="rect">
            <a:avLst/>
          </a:prstGeom>
        </p:spPr>
      </p:pic>
    </p:spTree>
    <p:extLst>
      <p:ext uri="{BB962C8B-B14F-4D97-AF65-F5344CB8AC3E}">
        <p14:creationId xmlns:p14="http://schemas.microsoft.com/office/powerpoint/2010/main" val="3971304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55A497-810F-4F60-B84E-FDE68ABFE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9EA3872D-99F8-4D72-BA38-E38D12429B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101" y="1978435"/>
            <a:ext cx="6519391" cy="2901129"/>
          </a:xfrm>
          <a:prstGeom prst="rect">
            <a:avLst/>
          </a:prstGeom>
        </p:spPr>
      </p:pic>
      <p:sp>
        <p:nvSpPr>
          <p:cNvPr id="11" name="Freeform 6">
            <a:extLst>
              <a:ext uri="{FF2B5EF4-FFF2-40B4-BE49-F238E27FC236}">
                <a16:creationId xmlns:a16="http://schemas.microsoft.com/office/drawing/2014/main" id="{4B8E30CD-C8AA-4F1D-8997-BAFCF7CE9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1A2CE4AB-6F16-49A0-9608-1227FF801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50C6CE2B-DD6C-4EBC-9E38-2FCF23E93A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EFEDF46C-7756-4E3E-AE40-1911A3CF64BA}"/>
              </a:ext>
            </a:extLst>
          </p:cNvPr>
          <p:cNvSpPr txBox="1"/>
          <p:nvPr/>
        </p:nvSpPr>
        <p:spPr>
          <a:xfrm>
            <a:off x="7835105" y="3072208"/>
            <a:ext cx="3264916" cy="2660684"/>
          </a:xfrm>
          <a:prstGeom prst="rect">
            <a:avLst/>
          </a:prstGeom>
        </p:spPr>
        <p:txBody>
          <a:bodyPr vert="horz" lIns="91440" tIns="45720" rIns="91440" bIns="45720" rtlCol="0" anchor="t">
            <a:normAutofit/>
          </a:bodyPr>
          <a:lstStyle/>
          <a:p>
            <a:pPr marL="342900" lvl="0" indent="-228600">
              <a:lnSpc>
                <a:spcPct val="90000"/>
              </a:lnSpc>
              <a:spcAft>
                <a:spcPts val="800"/>
              </a:spcAft>
              <a:buSzPct val="100000"/>
              <a:buFont typeface="Arial" panose="020B0604020202020204" pitchFamily="34" charset="0"/>
              <a:buChar char="•"/>
              <a:tabLst>
                <a:tab pos="457200" algn="l"/>
              </a:tabLst>
            </a:pPr>
            <a:r>
              <a:rPr lang="en-US" sz="2000">
                <a:solidFill>
                  <a:srgbClr val="FFFFFF"/>
                </a:solidFill>
                <a:effectLst/>
              </a:rPr>
              <a:t>89.6% of House properties are near flat level surface.</a:t>
            </a:r>
          </a:p>
          <a:p>
            <a:pPr marL="342900" lvl="0" indent="-228600">
              <a:lnSpc>
                <a:spcPct val="90000"/>
              </a:lnSpc>
              <a:spcAft>
                <a:spcPts val="800"/>
              </a:spcAft>
              <a:buSzPct val="100000"/>
              <a:buFont typeface="Arial" panose="020B0604020202020204" pitchFamily="34" charset="0"/>
              <a:buChar char="•"/>
              <a:tabLst>
                <a:tab pos="457200" algn="l"/>
              </a:tabLst>
            </a:pPr>
            <a:r>
              <a:rPr lang="en-US" sz="2000">
                <a:solidFill>
                  <a:srgbClr val="FFFFFF"/>
                </a:solidFill>
                <a:effectLst/>
              </a:rPr>
              <a:t>Also, price for Flat level surface house is much higher than other land contour.</a:t>
            </a:r>
          </a:p>
        </p:txBody>
      </p:sp>
      <p:sp>
        <p:nvSpPr>
          <p:cNvPr id="17" name="Rectangle 8">
            <a:extLst>
              <a:ext uri="{FF2B5EF4-FFF2-40B4-BE49-F238E27FC236}">
                <a16:creationId xmlns:a16="http://schemas.microsoft.com/office/drawing/2014/main" id="{2C8B90EA-01BD-4358-9BD4-801A57B98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71258" y="1530154"/>
            <a:ext cx="520741"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52499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Rectangle 2">
            <a:extLst>
              <a:ext uri="{FF2B5EF4-FFF2-40B4-BE49-F238E27FC236}">
                <a16:creationId xmlns:a16="http://schemas.microsoft.com/office/drawing/2014/main" id="{544CFF8E-BD03-4AE9-8E77-5B20CA25E52B}"/>
              </a:ext>
            </a:extLst>
          </p:cNvPr>
          <p:cNvSpPr/>
          <p:nvPr/>
        </p:nvSpPr>
        <p:spPr>
          <a:xfrm>
            <a:off x="1139635" y="2546161"/>
            <a:ext cx="3200451" cy="2985929"/>
          </a:xfrm>
          <a:prstGeom prst="rect">
            <a:avLst/>
          </a:prstGeom>
        </p:spPr>
        <p:txBody>
          <a:bodyPr vert="horz" lIns="91440" tIns="45720" rIns="91440" bIns="45720" rtlCol="0" anchor="t">
            <a:normAutofit/>
          </a:bodyPr>
          <a:lstStyle/>
          <a:p>
            <a:pPr marL="285750" lvl="0" indent="-228600">
              <a:lnSpc>
                <a:spcPct val="90000"/>
              </a:lnSpc>
              <a:spcAft>
                <a:spcPts val="800"/>
              </a:spcAft>
              <a:buSzPct val="100000"/>
              <a:buFont typeface="Arial" panose="020B0604020202020204" pitchFamily="34" charset="0"/>
              <a:buChar char="•"/>
              <a:tabLst>
                <a:tab pos="457200" algn="l"/>
              </a:tabLst>
            </a:pPr>
            <a:r>
              <a:rPr lang="en-US" sz="1700">
                <a:solidFill>
                  <a:srgbClr val="FEFFFF"/>
                </a:solidFill>
              </a:rPr>
              <a:t>Around 72 % of house comes with inside Lot configuration.</a:t>
            </a:r>
          </a:p>
          <a:p>
            <a:pPr marL="285750" lvl="0" indent="-228600">
              <a:lnSpc>
                <a:spcPct val="90000"/>
              </a:lnSpc>
              <a:spcAft>
                <a:spcPts val="800"/>
              </a:spcAft>
              <a:buSzPct val="100000"/>
              <a:buFont typeface="Arial" panose="020B0604020202020204" pitchFamily="34" charset="0"/>
              <a:buChar char="•"/>
              <a:tabLst>
                <a:tab pos="457200" algn="l"/>
              </a:tabLst>
            </a:pPr>
            <a:r>
              <a:rPr lang="en-US" sz="1700">
                <a:solidFill>
                  <a:srgbClr val="FEFFFF"/>
                </a:solidFill>
              </a:rPr>
              <a:t>Cul-de-sac has </a:t>
            </a:r>
            <a:r>
              <a:rPr lang="en-US" sz="1700" u="sng">
                <a:solidFill>
                  <a:srgbClr val="FEFFFF"/>
                </a:solidFill>
              </a:rPr>
              <a:t>maximum Mean Sale Price</a:t>
            </a:r>
            <a:r>
              <a:rPr lang="en-US" sz="1700">
                <a:solidFill>
                  <a:srgbClr val="FEFFFF"/>
                </a:solidFill>
              </a:rPr>
              <a:t> among all lot configuration.</a:t>
            </a:r>
          </a:p>
          <a:p>
            <a:pPr marL="285750" indent="-228600">
              <a:lnSpc>
                <a:spcPct val="90000"/>
              </a:lnSpc>
              <a:buSzPct val="100000"/>
              <a:buFont typeface="Arial" panose="020B0604020202020204" pitchFamily="34" charset="0"/>
              <a:buChar char="•"/>
            </a:pPr>
            <a:r>
              <a:rPr lang="en-US" sz="1700">
                <a:solidFill>
                  <a:srgbClr val="FEFFFF"/>
                </a:solidFill>
              </a:rPr>
              <a:t>Cheapest Houses belong to </a:t>
            </a:r>
            <a:r>
              <a:rPr lang="en-US" sz="1700" u="sng">
                <a:solidFill>
                  <a:srgbClr val="FEFFFF"/>
                </a:solidFill>
              </a:rPr>
              <a:t>Inside lot configuration</a:t>
            </a:r>
            <a:r>
              <a:rPr lang="en-US" sz="1700">
                <a:solidFill>
                  <a:srgbClr val="FEFFFF"/>
                </a:solidFill>
              </a:rPr>
              <a:t> while Costlier houses belongs to </a:t>
            </a:r>
            <a:r>
              <a:rPr lang="en-US" sz="1700" u="sng">
                <a:solidFill>
                  <a:srgbClr val="FEFFFF"/>
                </a:solidFill>
              </a:rPr>
              <a:t>Corner Lot Configuration.</a:t>
            </a:r>
            <a:endParaRPr lang="en-US" sz="1700">
              <a:solidFill>
                <a:srgbClr val="FEFFFF"/>
              </a:solidFill>
            </a:endParaRPr>
          </a:p>
        </p:txBody>
      </p:sp>
      <p:pic>
        <p:nvPicPr>
          <p:cNvPr id="2" name="Picture 1">
            <a:extLst>
              <a:ext uri="{FF2B5EF4-FFF2-40B4-BE49-F238E27FC236}">
                <a16:creationId xmlns:a16="http://schemas.microsoft.com/office/drawing/2014/main" id="{03525743-6725-4714-8F11-C06878D2D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268" y="1806172"/>
            <a:ext cx="6539075" cy="2926235"/>
          </a:xfrm>
          <a:prstGeom prst="rect">
            <a:avLst/>
          </a:prstGeom>
        </p:spPr>
      </p:pic>
    </p:spTree>
    <p:extLst>
      <p:ext uri="{BB962C8B-B14F-4D97-AF65-F5344CB8AC3E}">
        <p14:creationId xmlns:p14="http://schemas.microsoft.com/office/powerpoint/2010/main" val="682422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A55A497-810F-4F60-B84E-FDE68ABFE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E6F972C-7828-47A8-A2D5-0FD0F7ED08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101" y="927184"/>
            <a:ext cx="6519391" cy="5003632"/>
          </a:xfrm>
          <a:prstGeom prst="rect">
            <a:avLst/>
          </a:prstGeom>
        </p:spPr>
      </p:pic>
      <p:sp>
        <p:nvSpPr>
          <p:cNvPr id="23" name="Freeform 6">
            <a:extLst>
              <a:ext uri="{FF2B5EF4-FFF2-40B4-BE49-F238E27FC236}">
                <a16:creationId xmlns:a16="http://schemas.microsoft.com/office/drawing/2014/main" id="{4B8E30CD-C8AA-4F1D-8997-BAFCF7CE9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
            <a:extLst>
              <a:ext uri="{FF2B5EF4-FFF2-40B4-BE49-F238E27FC236}">
                <a16:creationId xmlns:a16="http://schemas.microsoft.com/office/drawing/2014/main" id="{1A2CE4AB-6F16-49A0-9608-1227FF801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
            <a:extLst>
              <a:ext uri="{FF2B5EF4-FFF2-40B4-BE49-F238E27FC236}">
                <a16:creationId xmlns:a16="http://schemas.microsoft.com/office/drawing/2014/main" id="{50C6CE2B-DD6C-4EBC-9E38-2FCF23E93A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86363FED-09E6-4E24-879B-A9A2EB6A60B6}"/>
              </a:ext>
            </a:extLst>
          </p:cNvPr>
          <p:cNvSpPr txBox="1"/>
          <p:nvPr/>
        </p:nvSpPr>
        <p:spPr>
          <a:xfrm>
            <a:off x="7835105" y="3072208"/>
            <a:ext cx="3264916" cy="2660684"/>
          </a:xfrm>
          <a:prstGeom prst="rect">
            <a:avLst/>
          </a:prstGeom>
        </p:spPr>
        <p:txBody>
          <a:bodyPr vert="horz" lIns="91440" tIns="45720" rIns="91440" bIns="45720" rtlCol="0" anchor="t">
            <a:normAutofit/>
          </a:bodyPr>
          <a:lstStyle/>
          <a:p>
            <a:pPr marL="342900" lvl="0" indent="-228600">
              <a:lnSpc>
                <a:spcPct val="90000"/>
              </a:lnSpc>
              <a:spcAft>
                <a:spcPts val="800"/>
              </a:spcAft>
              <a:buSzPct val="100000"/>
              <a:buFont typeface="Arial" panose="020B0604020202020204" pitchFamily="34" charset="0"/>
              <a:buChar char="•"/>
              <a:tabLst>
                <a:tab pos="457200" algn="l"/>
              </a:tabLst>
            </a:pPr>
            <a:r>
              <a:rPr lang="en-US" sz="1400">
                <a:solidFill>
                  <a:srgbClr val="FFFFFF"/>
                </a:solidFill>
                <a:effectLst/>
              </a:rPr>
              <a:t>More than 950 house properties are with building type Single-family Detached.</a:t>
            </a:r>
          </a:p>
          <a:p>
            <a:pPr marL="342900" lvl="0" indent="-228600">
              <a:lnSpc>
                <a:spcPct val="90000"/>
              </a:lnSpc>
              <a:spcAft>
                <a:spcPts val="800"/>
              </a:spcAft>
              <a:buSzPct val="100000"/>
              <a:buFont typeface="Arial" panose="020B0604020202020204" pitchFamily="34" charset="0"/>
              <a:buChar char="•"/>
              <a:tabLst>
                <a:tab pos="457200" algn="l"/>
              </a:tabLst>
            </a:pPr>
            <a:r>
              <a:rPr lang="en-US" sz="1400">
                <a:solidFill>
                  <a:srgbClr val="FFFFFF"/>
                </a:solidFill>
                <a:effectLst/>
              </a:rPr>
              <a:t>More than 50% of house properties comes with Overall Condition Rating of 5.</a:t>
            </a:r>
          </a:p>
          <a:p>
            <a:pPr marL="342900" lvl="0" indent="-228600">
              <a:lnSpc>
                <a:spcPct val="90000"/>
              </a:lnSpc>
              <a:spcAft>
                <a:spcPts val="800"/>
              </a:spcAft>
              <a:buSzPct val="100000"/>
              <a:buFont typeface="Arial" panose="020B0604020202020204" pitchFamily="34" charset="0"/>
              <a:buChar char="•"/>
              <a:tabLst>
                <a:tab pos="457200" algn="l"/>
              </a:tabLst>
            </a:pPr>
            <a:r>
              <a:rPr lang="en-US" sz="1400">
                <a:solidFill>
                  <a:srgbClr val="FFFFFF"/>
                </a:solidFill>
                <a:effectLst/>
              </a:rPr>
              <a:t>More than 75% of house properties come with overall Quality Rating varies between 5 to 6.</a:t>
            </a:r>
          </a:p>
          <a:p>
            <a:pPr marL="342900" lvl="0" indent="-228600">
              <a:lnSpc>
                <a:spcPct val="90000"/>
              </a:lnSpc>
              <a:spcAft>
                <a:spcPts val="800"/>
              </a:spcAft>
              <a:buSzPct val="100000"/>
              <a:buFont typeface="Arial" panose="020B0604020202020204" pitchFamily="34" charset="0"/>
              <a:buChar char="•"/>
              <a:tabLst>
                <a:tab pos="457200" algn="l"/>
              </a:tabLst>
            </a:pPr>
            <a:r>
              <a:rPr lang="en-US" sz="1400">
                <a:solidFill>
                  <a:srgbClr val="FFFFFF"/>
                </a:solidFill>
                <a:effectLst/>
              </a:rPr>
              <a:t>More than 500 House Properties comes with one story dwelling.</a:t>
            </a:r>
          </a:p>
        </p:txBody>
      </p:sp>
      <p:sp>
        <p:nvSpPr>
          <p:cNvPr id="29" name="Rectangle 8">
            <a:extLst>
              <a:ext uri="{FF2B5EF4-FFF2-40B4-BE49-F238E27FC236}">
                <a16:creationId xmlns:a16="http://schemas.microsoft.com/office/drawing/2014/main" id="{2C8B90EA-01BD-4358-9BD4-801A57B98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71258" y="1530154"/>
            <a:ext cx="520741"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07455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021220E6-C370-4561-8C75-1C10C92135F8}"/>
              </a:ext>
            </a:extLst>
          </p:cNvPr>
          <p:cNvSpPr txBox="1"/>
          <p:nvPr/>
        </p:nvSpPr>
        <p:spPr>
          <a:xfrm>
            <a:off x="1139635" y="2546161"/>
            <a:ext cx="3200451" cy="2985929"/>
          </a:xfrm>
          <a:prstGeom prst="rect">
            <a:avLst/>
          </a:prstGeom>
        </p:spPr>
        <p:txBody>
          <a:bodyPr vert="horz" lIns="91440" tIns="45720" rIns="91440" bIns="45720" rtlCol="0" anchor="t">
            <a:normAutofit/>
          </a:bodyPr>
          <a:lstStyle/>
          <a:p>
            <a:pPr marL="342900" lvl="0" indent="-228600">
              <a:lnSpc>
                <a:spcPct val="90000"/>
              </a:lnSpc>
              <a:spcAft>
                <a:spcPts val="800"/>
              </a:spcAft>
              <a:buSzPct val="75000"/>
              <a:buFont typeface="Arial" panose="020B0604020202020204" pitchFamily="34" charset="0"/>
              <a:buChar char="•"/>
              <a:tabLst>
                <a:tab pos="457200" algn="l"/>
              </a:tabLst>
            </a:pPr>
            <a:r>
              <a:rPr lang="en-US" sz="2000">
                <a:solidFill>
                  <a:srgbClr val="FEFFFF"/>
                </a:solidFill>
                <a:effectLst/>
              </a:rPr>
              <a:t>Around 1000 sales happen by Conventional Warranty Deed.</a:t>
            </a:r>
          </a:p>
          <a:p>
            <a:pPr marL="342900" lvl="0" indent="-228600">
              <a:lnSpc>
                <a:spcPct val="90000"/>
              </a:lnSpc>
              <a:spcAft>
                <a:spcPts val="800"/>
              </a:spcAft>
              <a:buSzPct val="75000"/>
              <a:buFont typeface="Arial" panose="020B0604020202020204" pitchFamily="34" charset="0"/>
              <a:buChar char="•"/>
              <a:tabLst>
                <a:tab pos="457200" algn="l"/>
              </a:tabLst>
            </a:pPr>
            <a:r>
              <a:rPr lang="en-US" sz="2000">
                <a:solidFill>
                  <a:srgbClr val="FEFFFF"/>
                </a:solidFill>
                <a:effectLst/>
              </a:rPr>
              <a:t>Home just constructed and sold category are exceptionally much costlier than anyone else.</a:t>
            </a:r>
          </a:p>
          <a:p>
            <a:pPr marL="342900" lvl="0" indent="-228600">
              <a:lnSpc>
                <a:spcPct val="90000"/>
              </a:lnSpc>
              <a:spcAft>
                <a:spcPts val="800"/>
              </a:spcAft>
              <a:buSzPct val="75000"/>
              <a:buFont typeface="Arial" panose="020B0604020202020204" pitchFamily="34" charset="0"/>
              <a:buChar char="•"/>
              <a:tabLst>
                <a:tab pos="457200" algn="l"/>
              </a:tabLst>
            </a:pPr>
            <a:r>
              <a:rPr lang="en-US" sz="2000">
                <a:solidFill>
                  <a:srgbClr val="FEFFFF"/>
                </a:solidFill>
                <a:effectLst/>
              </a:rPr>
              <a:t>All loan-based sale is below 300000.</a:t>
            </a:r>
          </a:p>
        </p:txBody>
      </p:sp>
      <p:pic>
        <p:nvPicPr>
          <p:cNvPr id="2" name="Picture 1">
            <a:extLst>
              <a:ext uri="{FF2B5EF4-FFF2-40B4-BE49-F238E27FC236}">
                <a16:creationId xmlns:a16="http://schemas.microsoft.com/office/drawing/2014/main" id="{5EA68255-8D2B-454A-81A0-3248EDEFA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268" y="1887910"/>
            <a:ext cx="6539075" cy="2762759"/>
          </a:xfrm>
          <a:prstGeom prst="rect">
            <a:avLst/>
          </a:prstGeom>
        </p:spPr>
      </p:pic>
    </p:spTree>
    <p:extLst>
      <p:ext uri="{BB962C8B-B14F-4D97-AF65-F5344CB8AC3E}">
        <p14:creationId xmlns:p14="http://schemas.microsoft.com/office/powerpoint/2010/main" val="741954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1">
            <a:extLst>
              <a:ext uri="{FF2B5EF4-FFF2-40B4-BE49-F238E27FC236}">
                <a16:creationId xmlns:a16="http://schemas.microsoft.com/office/drawing/2014/main" id="{8D58E966-456A-48F4-81B4-C4D0C00206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5">
            <a:extLst>
              <a:ext uri="{FF2B5EF4-FFF2-40B4-BE49-F238E27FC236}">
                <a16:creationId xmlns:a16="http://schemas.microsoft.com/office/drawing/2014/main" id="{5523C670-74D7-4ED8-BA51-B6FB65570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54331" y="1756600"/>
            <a:ext cx="1080325" cy="4736395"/>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
            <a:extLst>
              <a:ext uri="{FF2B5EF4-FFF2-40B4-BE49-F238E27FC236}">
                <a16:creationId xmlns:a16="http://schemas.microsoft.com/office/drawing/2014/main" id="{BAEEE533-7CA5-4134-A14A-8575F66C6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46901" y="1357766"/>
            <a:ext cx="687754" cy="430312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
            <a:extLst>
              <a:ext uri="{FF2B5EF4-FFF2-40B4-BE49-F238E27FC236}">
                <a16:creationId xmlns:a16="http://schemas.microsoft.com/office/drawing/2014/main" id="{E64B7817-E956-406B-A85B-5AEF36B1F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48912" y="1135060"/>
            <a:ext cx="409371" cy="416921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Rectangle 8">
            <a:extLst>
              <a:ext uri="{FF2B5EF4-FFF2-40B4-BE49-F238E27FC236}">
                <a16:creationId xmlns:a16="http://schemas.microsoft.com/office/drawing/2014/main" id="{92FC9C1F-8CBA-4083-8724-3735C556D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1691" y="1124043"/>
            <a:ext cx="6477233" cy="397812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Rectangle 1">
            <a:extLst>
              <a:ext uri="{FF2B5EF4-FFF2-40B4-BE49-F238E27FC236}">
                <a16:creationId xmlns:a16="http://schemas.microsoft.com/office/drawing/2014/main" id="{A84C6494-C494-429B-BEEE-30A8057F6B92}"/>
              </a:ext>
            </a:extLst>
          </p:cNvPr>
          <p:cNvSpPr/>
          <p:nvPr/>
        </p:nvSpPr>
        <p:spPr>
          <a:xfrm>
            <a:off x="1371599" y="1445775"/>
            <a:ext cx="5385391" cy="3342435"/>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6000" kern="1200">
                <a:solidFill>
                  <a:srgbClr val="FFFFFF"/>
                </a:solidFill>
                <a:latin typeface="+mj-lt"/>
                <a:ea typeface="+mj-ea"/>
                <a:cs typeface="+mj-cs"/>
              </a:rPr>
              <a:t>Introduction to Housing Price Prediction </a:t>
            </a:r>
          </a:p>
        </p:txBody>
      </p:sp>
    </p:spTree>
    <p:extLst>
      <p:ext uri="{BB962C8B-B14F-4D97-AF65-F5344CB8AC3E}">
        <p14:creationId xmlns:p14="http://schemas.microsoft.com/office/powerpoint/2010/main" val="3658805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A55A497-810F-4F60-B84E-FDE68ABFE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box and whisker chart&#10;&#10;Description automatically generated">
            <a:extLst>
              <a:ext uri="{FF2B5EF4-FFF2-40B4-BE49-F238E27FC236}">
                <a16:creationId xmlns:a16="http://schemas.microsoft.com/office/drawing/2014/main" id="{6BB363F6-FA87-4B3D-8C4B-81B48CC70C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101" y="2051778"/>
            <a:ext cx="6519391" cy="2754443"/>
          </a:xfrm>
          <a:prstGeom prst="rect">
            <a:avLst/>
          </a:prstGeom>
        </p:spPr>
      </p:pic>
      <p:sp>
        <p:nvSpPr>
          <p:cNvPr id="27" name="Freeform 6">
            <a:extLst>
              <a:ext uri="{FF2B5EF4-FFF2-40B4-BE49-F238E27FC236}">
                <a16:creationId xmlns:a16="http://schemas.microsoft.com/office/drawing/2014/main" id="{4B8E30CD-C8AA-4F1D-8997-BAFCF7CE9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7">
            <a:extLst>
              <a:ext uri="{FF2B5EF4-FFF2-40B4-BE49-F238E27FC236}">
                <a16:creationId xmlns:a16="http://schemas.microsoft.com/office/drawing/2014/main" id="{1A2CE4AB-6F16-49A0-9608-1227FF801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8">
            <a:extLst>
              <a:ext uri="{FF2B5EF4-FFF2-40B4-BE49-F238E27FC236}">
                <a16:creationId xmlns:a16="http://schemas.microsoft.com/office/drawing/2014/main" id="{50C6CE2B-DD6C-4EBC-9E38-2FCF23E93A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BE5FD782-8416-40D8-97C4-D7CEFD000FAD}"/>
              </a:ext>
            </a:extLst>
          </p:cNvPr>
          <p:cNvSpPr/>
          <p:nvPr/>
        </p:nvSpPr>
        <p:spPr>
          <a:xfrm>
            <a:off x="7835105" y="3072208"/>
            <a:ext cx="3264916" cy="2660684"/>
          </a:xfrm>
          <a:prstGeom prst="rect">
            <a:avLst/>
          </a:prstGeom>
        </p:spPr>
        <p:txBody>
          <a:bodyPr vert="horz" lIns="91440" tIns="45720" rIns="91440" bIns="45720" rtlCol="0" anchor="t">
            <a:normAutofit/>
          </a:bodyPr>
          <a:lstStyle/>
          <a:p>
            <a:pPr marL="273050" lvl="0" indent="-228600">
              <a:lnSpc>
                <a:spcPct val="90000"/>
              </a:lnSpc>
              <a:spcAft>
                <a:spcPts val="800"/>
              </a:spcAft>
              <a:buSzPct val="75000"/>
              <a:buFont typeface="Arial" panose="020B0604020202020204" pitchFamily="34" charset="0"/>
              <a:buChar char="•"/>
              <a:tabLst>
                <a:tab pos="457200" algn="l"/>
              </a:tabLst>
            </a:pPr>
            <a:r>
              <a:rPr lang="en-US" sz="1400">
                <a:solidFill>
                  <a:srgbClr val="FFFFFF"/>
                </a:solidFill>
              </a:rPr>
              <a:t>We can see that Sale with condition like Abnorml, Family, Alloca, AdjLand are below the price of 300000.</a:t>
            </a:r>
          </a:p>
          <a:p>
            <a:pPr marL="273050" lvl="0" indent="-228600">
              <a:lnSpc>
                <a:spcPct val="90000"/>
              </a:lnSpc>
              <a:spcAft>
                <a:spcPts val="800"/>
              </a:spcAft>
              <a:buSzPct val="75000"/>
              <a:buFont typeface="Arial" panose="020B0604020202020204" pitchFamily="34" charset="0"/>
              <a:buChar char="•"/>
              <a:tabLst>
                <a:tab pos="457200" algn="l"/>
              </a:tabLst>
            </a:pPr>
            <a:r>
              <a:rPr lang="en-US" sz="1400">
                <a:solidFill>
                  <a:srgbClr val="FFFFFF"/>
                </a:solidFill>
              </a:rPr>
              <a:t>Maximum Base Price for House comes from Partial category- (associated with Uncompleted New Home) is higher than rest.</a:t>
            </a:r>
          </a:p>
          <a:p>
            <a:pPr marL="273050" indent="-228600">
              <a:lnSpc>
                <a:spcPct val="90000"/>
              </a:lnSpc>
              <a:buSzPct val="75000"/>
              <a:buFont typeface="Arial" panose="020B0604020202020204" pitchFamily="34" charset="0"/>
              <a:buChar char="•"/>
            </a:pPr>
            <a:r>
              <a:rPr lang="en-US" sz="1400">
                <a:solidFill>
                  <a:srgbClr val="FFFFFF"/>
                </a:solidFill>
              </a:rPr>
              <a:t>Minimum base price comes from Normal condition sale and also highest sale price comes from this category</a:t>
            </a:r>
          </a:p>
        </p:txBody>
      </p:sp>
      <p:sp>
        <p:nvSpPr>
          <p:cNvPr id="33" name="Rectangle 8">
            <a:extLst>
              <a:ext uri="{FF2B5EF4-FFF2-40B4-BE49-F238E27FC236}">
                <a16:creationId xmlns:a16="http://schemas.microsoft.com/office/drawing/2014/main" id="{2C8B90EA-01BD-4358-9BD4-801A57B98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71258" y="1530154"/>
            <a:ext cx="520741"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70207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BDAA6857-725D-4873-BCBF-C29EBAF5B51E}"/>
              </a:ext>
            </a:extLst>
          </p:cNvPr>
          <p:cNvSpPr txBox="1"/>
          <p:nvPr/>
        </p:nvSpPr>
        <p:spPr>
          <a:xfrm>
            <a:off x="1139635" y="2546161"/>
            <a:ext cx="3200451" cy="2985929"/>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900">
                <a:solidFill>
                  <a:srgbClr val="FEFFFF"/>
                </a:solidFill>
                <a:effectLst/>
              </a:rPr>
              <a:t>In above plot we can clearly see relation between all three feature very clearly. </a:t>
            </a:r>
          </a:p>
          <a:p>
            <a:pPr marL="285750" indent="-228600">
              <a:lnSpc>
                <a:spcPct val="90000"/>
              </a:lnSpc>
              <a:spcAft>
                <a:spcPts val="600"/>
              </a:spcAft>
              <a:buFont typeface="Arial" panose="020B0604020202020204" pitchFamily="34" charset="0"/>
              <a:buChar char="•"/>
            </a:pPr>
            <a:endParaRPr lang="en-US" sz="1900" i="1" u="sng">
              <a:solidFill>
                <a:srgbClr val="FEFFFF"/>
              </a:solidFill>
            </a:endParaRPr>
          </a:p>
          <a:p>
            <a:pPr marL="285750" indent="-228600">
              <a:lnSpc>
                <a:spcPct val="90000"/>
              </a:lnSpc>
              <a:spcAft>
                <a:spcPts val="600"/>
              </a:spcAft>
              <a:buFont typeface="Arial" panose="020B0604020202020204" pitchFamily="34" charset="0"/>
              <a:buChar char="•"/>
            </a:pPr>
            <a:r>
              <a:rPr lang="en-US" sz="1900" i="1" u="sng">
                <a:solidFill>
                  <a:srgbClr val="FEFFFF"/>
                </a:solidFill>
                <a:effectLst/>
              </a:rPr>
              <a:t>As total floor area increases the sale price also get increases corresponding the overall quality of House.</a:t>
            </a:r>
            <a:endParaRPr lang="en-US" sz="1900">
              <a:solidFill>
                <a:srgbClr val="FEFFFF"/>
              </a:solidFill>
            </a:endParaRPr>
          </a:p>
        </p:txBody>
      </p:sp>
      <p:pic>
        <p:nvPicPr>
          <p:cNvPr id="2" name="Picture 1">
            <a:extLst>
              <a:ext uri="{FF2B5EF4-FFF2-40B4-BE49-F238E27FC236}">
                <a16:creationId xmlns:a16="http://schemas.microsoft.com/office/drawing/2014/main" id="{B533F355-6642-4B8A-9035-3B5CF6660C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268" y="1299394"/>
            <a:ext cx="6539075" cy="3939791"/>
          </a:xfrm>
          <a:prstGeom prst="rect">
            <a:avLst/>
          </a:prstGeom>
        </p:spPr>
      </p:pic>
    </p:spTree>
    <p:extLst>
      <p:ext uri="{BB962C8B-B14F-4D97-AF65-F5344CB8AC3E}">
        <p14:creationId xmlns:p14="http://schemas.microsoft.com/office/powerpoint/2010/main" val="884478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55A497-810F-4F60-B84E-FDE68ABFE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DD1DD23A-FF61-4C5D-8B48-F0C3F4D85B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101" y="2011033"/>
            <a:ext cx="6519391" cy="2835934"/>
          </a:xfrm>
          <a:prstGeom prst="rect">
            <a:avLst/>
          </a:prstGeom>
        </p:spPr>
      </p:pic>
      <p:sp>
        <p:nvSpPr>
          <p:cNvPr id="10" name="Freeform 6">
            <a:extLst>
              <a:ext uri="{FF2B5EF4-FFF2-40B4-BE49-F238E27FC236}">
                <a16:creationId xmlns:a16="http://schemas.microsoft.com/office/drawing/2014/main" id="{4B8E30CD-C8AA-4F1D-8997-BAFCF7CE9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1A2CE4AB-6F16-49A0-9608-1227FF801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8">
            <a:extLst>
              <a:ext uri="{FF2B5EF4-FFF2-40B4-BE49-F238E27FC236}">
                <a16:creationId xmlns:a16="http://schemas.microsoft.com/office/drawing/2014/main" id="{50C6CE2B-DD6C-4EBC-9E38-2FCF23E93A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Rectangle 2">
            <a:extLst>
              <a:ext uri="{FF2B5EF4-FFF2-40B4-BE49-F238E27FC236}">
                <a16:creationId xmlns:a16="http://schemas.microsoft.com/office/drawing/2014/main" id="{1835F344-8309-43B7-8860-E176F8C3FB4D}"/>
              </a:ext>
            </a:extLst>
          </p:cNvPr>
          <p:cNvSpPr/>
          <p:nvPr/>
        </p:nvSpPr>
        <p:spPr>
          <a:xfrm>
            <a:off x="7835105" y="3072208"/>
            <a:ext cx="3264916" cy="2660684"/>
          </a:xfrm>
          <a:prstGeom prst="rect">
            <a:avLst/>
          </a:prstGeom>
        </p:spPr>
        <p:txBody>
          <a:bodyPr vert="horz" lIns="91440" tIns="45720" rIns="91440" bIns="45720" rtlCol="0" anchor="t">
            <a:normAutofit/>
          </a:bodyPr>
          <a:lstStyle/>
          <a:p>
            <a:pPr marL="285750" lvl="0" indent="-228600">
              <a:lnSpc>
                <a:spcPct val="90000"/>
              </a:lnSpc>
              <a:spcAft>
                <a:spcPts val="800"/>
              </a:spcAft>
              <a:buSzPct val="75000"/>
              <a:buFont typeface="Arial" panose="020B0604020202020204" pitchFamily="34" charset="0"/>
              <a:buChar char="•"/>
              <a:tabLst>
                <a:tab pos="457200" algn="l"/>
              </a:tabLst>
            </a:pPr>
            <a:r>
              <a:rPr lang="en-US" sz="1900">
                <a:solidFill>
                  <a:srgbClr val="FFFFFF"/>
                </a:solidFill>
              </a:rPr>
              <a:t>More than </a:t>
            </a:r>
            <a:r>
              <a:rPr lang="en-US" sz="1900" u="sng">
                <a:solidFill>
                  <a:srgbClr val="FFFFFF"/>
                </a:solidFill>
              </a:rPr>
              <a:t>75% House properties come with Gable Roof Style</a:t>
            </a:r>
            <a:r>
              <a:rPr lang="en-US" sz="1900">
                <a:solidFill>
                  <a:srgbClr val="FFFFFF"/>
                </a:solidFill>
              </a:rPr>
              <a:t> followed by around </a:t>
            </a:r>
            <a:r>
              <a:rPr lang="en-US" sz="1900" u="sng">
                <a:solidFill>
                  <a:srgbClr val="FFFFFF"/>
                </a:solidFill>
              </a:rPr>
              <a:t>15 % house properties with Hip Style.</a:t>
            </a:r>
            <a:endParaRPr lang="en-US" sz="1900">
              <a:solidFill>
                <a:srgbClr val="FFFFFF"/>
              </a:solidFill>
            </a:endParaRPr>
          </a:p>
          <a:p>
            <a:pPr marL="285750" indent="-228600">
              <a:lnSpc>
                <a:spcPct val="90000"/>
              </a:lnSpc>
              <a:buSzPct val="75000"/>
              <a:buFont typeface="Arial" panose="020B0604020202020204" pitchFamily="34" charset="0"/>
              <a:buChar char="•"/>
            </a:pPr>
            <a:r>
              <a:rPr lang="en-US" sz="1900">
                <a:solidFill>
                  <a:srgbClr val="FFFFFF"/>
                </a:solidFill>
              </a:rPr>
              <a:t>From Boxplot we can see that </a:t>
            </a:r>
            <a:r>
              <a:rPr lang="en-US" sz="1900" u="sng">
                <a:solidFill>
                  <a:srgbClr val="FFFFFF"/>
                </a:solidFill>
              </a:rPr>
              <a:t>Hip style Roof are much costlier</a:t>
            </a:r>
            <a:r>
              <a:rPr lang="en-US" sz="1900">
                <a:solidFill>
                  <a:srgbClr val="FFFFFF"/>
                </a:solidFill>
              </a:rPr>
              <a:t> than remaining roof style</a:t>
            </a:r>
          </a:p>
        </p:txBody>
      </p:sp>
      <p:sp>
        <p:nvSpPr>
          <p:cNvPr id="16" name="Rectangle 8">
            <a:extLst>
              <a:ext uri="{FF2B5EF4-FFF2-40B4-BE49-F238E27FC236}">
                <a16:creationId xmlns:a16="http://schemas.microsoft.com/office/drawing/2014/main" id="{2C8B90EA-01BD-4358-9BD4-801A57B98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71258" y="1530154"/>
            <a:ext cx="520741"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55010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47089B6F-7015-4450-92BC-68D9106F1EA2}"/>
              </a:ext>
            </a:extLst>
          </p:cNvPr>
          <p:cNvSpPr txBox="1"/>
          <p:nvPr/>
        </p:nvSpPr>
        <p:spPr>
          <a:xfrm>
            <a:off x="1139635" y="2546161"/>
            <a:ext cx="3200451" cy="2985929"/>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400">
                <a:solidFill>
                  <a:srgbClr val="FEFFFF"/>
                </a:solidFill>
                <a:effectLst/>
              </a:rPr>
              <a:t>For High floor area construction mainly Hip style Roof is used and invariably high-cost properties mostly comes up with Hip Style Roof</a:t>
            </a:r>
            <a:endParaRPr lang="en-US" sz="2400">
              <a:solidFill>
                <a:srgbClr val="FEFFFF"/>
              </a:solidFill>
            </a:endParaRPr>
          </a:p>
        </p:txBody>
      </p:sp>
      <p:pic>
        <p:nvPicPr>
          <p:cNvPr id="2" name="Picture 1">
            <a:extLst>
              <a:ext uri="{FF2B5EF4-FFF2-40B4-BE49-F238E27FC236}">
                <a16:creationId xmlns:a16="http://schemas.microsoft.com/office/drawing/2014/main" id="{78204F6D-6411-4543-A3AB-B5C080405D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268" y="1184960"/>
            <a:ext cx="6539075" cy="4168660"/>
          </a:xfrm>
          <a:prstGeom prst="rect">
            <a:avLst/>
          </a:prstGeom>
        </p:spPr>
      </p:pic>
    </p:spTree>
    <p:extLst>
      <p:ext uri="{BB962C8B-B14F-4D97-AF65-F5344CB8AC3E}">
        <p14:creationId xmlns:p14="http://schemas.microsoft.com/office/powerpoint/2010/main" val="126430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A55A497-810F-4F60-B84E-FDE68ABFE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3ED2AA5A-E926-482B-8E32-021AD6836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101" y="2385898"/>
            <a:ext cx="6519391" cy="2086204"/>
          </a:xfrm>
          <a:prstGeom prst="rect">
            <a:avLst/>
          </a:prstGeom>
        </p:spPr>
      </p:pic>
      <p:sp>
        <p:nvSpPr>
          <p:cNvPr id="23" name="Freeform 6">
            <a:extLst>
              <a:ext uri="{FF2B5EF4-FFF2-40B4-BE49-F238E27FC236}">
                <a16:creationId xmlns:a16="http://schemas.microsoft.com/office/drawing/2014/main" id="{4B8E30CD-C8AA-4F1D-8997-BAFCF7CE9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
            <a:extLst>
              <a:ext uri="{FF2B5EF4-FFF2-40B4-BE49-F238E27FC236}">
                <a16:creationId xmlns:a16="http://schemas.microsoft.com/office/drawing/2014/main" id="{1A2CE4AB-6F16-49A0-9608-1227FF801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
            <a:extLst>
              <a:ext uri="{FF2B5EF4-FFF2-40B4-BE49-F238E27FC236}">
                <a16:creationId xmlns:a16="http://schemas.microsoft.com/office/drawing/2014/main" id="{50C6CE2B-DD6C-4EBC-9E38-2FCF23E93A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Rectangle 2">
            <a:extLst>
              <a:ext uri="{FF2B5EF4-FFF2-40B4-BE49-F238E27FC236}">
                <a16:creationId xmlns:a16="http://schemas.microsoft.com/office/drawing/2014/main" id="{604F0A46-EDA0-40A5-B1D5-C7FFA0DE9CBB}"/>
              </a:ext>
            </a:extLst>
          </p:cNvPr>
          <p:cNvSpPr/>
          <p:nvPr/>
        </p:nvSpPr>
        <p:spPr>
          <a:xfrm>
            <a:off x="7835105" y="3072208"/>
            <a:ext cx="3264916" cy="2660684"/>
          </a:xfrm>
          <a:prstGeom prst="rect">
            <a:avLst/>
          </a:prstGeom>
        </p:spPr>
        <p:txBody>
          <a:bodyPr vert="horz" lIns="91440" tIns="45720" rIns="91440" bIns="45720" rtlCol="0" anchor="t">
            <a:normAutofit/>
          </a:bodyPr>
          <a:lstStyle/>
          <a:p>
            <a:pPr marL="285750" lvl="0" indent="-228600">
              <a:lnSpc>
                <a:spcPct val="90000"/>
              </a:lnSpc>
              <a:spcAft>
                <a:spcPts val="800"/>
              </a:spcAft>
              <a:buSzPct val="75000"/>
              <a:buFont typeface="Arial" panose="020B0604020202020204" pitchFamily="34" charset="0"/>
              <a:buChar char="•"/>
              <a:tabLst>
                <a:tab pos="457200" algn="l"/>
              </a:tabLst>
            </a:pPr>
            <a:r>
              <a:rPr lang="en-US" sz="2000">
                <a:solidFill>
                  <a:srgbClr val="FFFFFF"/>
                </a:solidFill>
                <a:effectLst/>
              </a:rPr>
              <a:t>More than 90% Properties in Data set made with roof material of Standard (Composite) Shingle.</a:t>
            </a:r>
          </a:p>
          <a:p>
            <a:pPr marL="285750" indent="-228600">
              <a:lnSpc>
                <a:spcPct val="90000"/>
              </a:lnSpc>
              <a:buSzPct val="75000"/>
              <a:buFont typeface="Arial" panose="020B0604020202020204" pitchFamily="34" charset="0"/>
              <a:buChar char="•"/>
            </a:pPr>
            <a:r>
              <a:rPr lang="en-US" sz="2000">
                <a:solidFill>
                  <a:srgbClr val="FFFFFF"/>
                </a:solidFill>
                <a:effectLst/>
              </a:rPr>
              <a:t>Wood Shingles is Costlier Material compare to rest.</a:t>
            </a:r>
            <a:endParaRPr lang="en-US" sz="2000">
              <a:solidFill>
                <a:srgbClr val="FFFFFF"/>
              </a:solidFill>
            </a:endParaRPr>
          </a:p>
        </p:txBody>
      </p:sp>
      <p:sp>
        <p:nvSpPr>
          <p:cNvPr id="29" name="Rectangle 8">
            <a:extLst>
              <a:ext uri="{FF2B5EF4-FFF2-40B4-BE49-F238E27FC236}">
                <a16:creationId xmlns:a16="http://schemas.microsoft.com/office/drawing/2014/main" id="{2C8B90EA-01BD-4358-9BD4-801A57B98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71258" y="1530154"/>
            <a:ext cx="520741"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8771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1BD9E5D4-BD19-46B8-AAE6-ED883ABDE4C6}"/>
              </a:ext>
            </a:extLst>
          </p:cNvPr>
          <p:cNvSpPr txBox="1"/>
          <p:nvPr/>
        </p:nvSpPr>
        <p:spPr>
          <a:xfrm>
            <a:off x="1139635" y="2546161"/>
            <a:ext cx="3200451" cy="2985929"/>
          </a:xfrm>
          <a:prstGeom prst="rect">
            <a:avLst/>
          </a:prstGeom>
        </p:spPr>
        <p:txBody>
          <a:bodyPr vert="horz" lIns="91440" tIns="45720" rIns="91440" bIns="45720" rtlCol="0" anchor="t">
            <a:normAutofit/>
          </a:bodyPr>
          <a:lstStyle/>
          <a:p>
            <a:pPr marL="342900" lvl="0" indent="-228600">
              <a:lnSpc>
                <a:spcPct val="90000"/>
              </a:lnSpc>
              <a:buSzPct val="75000"/>
              <a:buFont typeface="Arial" panose="020B0604020202020204" pitchFamily="34" charset="0"/>
              <a:buChar char="•"/>
              <a:tabLst>
                <a:tab pos="457200" algn="l"/>
              </a:tabLst>
            </a:pPr>
            <a:r>
              <a:rPr lang="en-US" sz="1900">
                <a:solidFill>
                  <a:srgbClr val="FEFFFF"/>
                </a:solidFill>
                <a:effectLst/>
              </a:rPr>
              <a:t>Around 60% of house properties come with Average Exterior quality and all of them below 400000.</a:t>
            </a:r>
          </a:p>
          <a:p>
            <a:pPr marL="342900" lvl="0" indent="-228600">
              <a:lnSpc>
                <a:spcPct val="90000"/>
              </a:lnSpc>
              <a:buSzPct val="75000"/>
              <a:buFont typeface="Arial" panose="020B0604020202020204" pitchFamily="34" charset="0"/>
              <a:buChar char="•"/>
              <a:tabLst>
                <a:tab pos="457200" algn="l"/>
              </a:tabLst>
            </a:pPr>
            <a:r>
              <a:rPr lang="en-US" sz="1900">
                <a:solidFill>
                  <a:srgbClr val="FEFFFF"/>
                </a:solidFill>
                <a:effectLst/>
              </a:rPr>
              <a:t>Very few House Properties comes with Excellent Exterior Quality.</a:t>
            </a:r>
          </a:p>
          <a:p>
            <a:pPr marL="342900" lvl="0" indent="-228600">
              <a:lnSpc>
                <a:spcPct val="90000"/>
              </a:lnSpc>
              <a:spcAft>
                <a:spcPts val="800"/>
              </a:spcAft>
              <a:buSzPct val="75000"/>
              <a:buFont typeface="Arial" panose="020B0604020202020204" pitchFamily="34" charset="0"/>
              <a:buChar char="•"/>
              <a:tabLst>
                <a:tab pos="457200" algn="l"/>
              </a:tabLst>
            </a:pPr>
            <a:r>
              <a:rPr lang="en-US" sz="1900">
                <a:solidFill>
                  <a:srgbClr val="FEFFFF"/>
                </a:solidFill>
                <a:effectLst/>
              </a:rPr>
              <a:t>Costlier house properties come with Good &amp; Excellent exterior quality.</a:t>
            </a:r>
          </a:p>
        </p:txBody>
      </p:sp>
      <p:pic>
        <p:nvPicPr>
          <p:cNvPr id="2" name="Picture 1">
            <a:extLst>
              <a:ext uri="{FF2B5EF4-FFF2-40B4-BE49-F238E27FC236}">
                <a16:creationId xmlns:a16="http://schemas.microsoft.com/office/drawing/2014/main" id="{B3526E81-8651-42A2-A3AB-D66E725D3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268" y="1879737"/>
            <a:ext cx="6539075" cy="2779106"/>
          </a:xfrm>
          <a:prstGeom prst="rect">
            <a:avLst/>
          </a:prstGeom>
        </p:spPr>
      </p:pic>
    </p:spTree>
    <p:extLst>
      <p:ext uri="{BB962C8B-B14F-4D97-AF65-F5344CB8AC3E}">
        <p14:creationId xmlns:p14="http://schemas.microsoft.com/office/powerpoint/2010/main" val="1004437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A55A497-810F-4F60-B84E-FDE68ABFE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21FB2570-D967-4AD6-BD61-5CB4D161E9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101" y="1953988"/>
            <a:ext cx="6519391" cy="2950024"/>
          </a:xfrm>
          <a:prstGeom prst="rect">
            <a:avLst/>
          </a:prstGeom>
        </p:spPr>
      </p:pic>
      <p:sp>
        <p:nvSpPr>
          <p:cNvPr id="23" name="Freeform 6">
            <a:extLst>
              <a:ext uri="{FF2B5EF4-FFF2-40B4-BE49-F238E27FC236}">
                <a16:creationId xmlns:a16="http://schemas.microsoft.com/office/drawing/2014/main" id="{4B8E30CD-C8AA-4F1D-8997-BAFCF7CE9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
            <a:extLst>
              <a:ext uri="{FF2B5EF4-FFF2-40B4-BE49-F238E27FC236}">
                <a16:creationId xmlns:a16="http://schemas.microsoft.com/office/drawing/2014/main" id="{1A2CE4AB-6F16-49A0-9608-1227FF801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
            <a:extLst>
              <a:ext uri="{FF2B5EF4-FFF2-40B4-BE49-F238E27FC236}">
                <a16:creationId xmlns:a16="http://schemas.microsoft.com/office/drawing/2014/main" id="{50C6CE2B-DD6C-4EBC-9E38-2FCF23E93A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Rectangle 2">
            <a:extLst>
              <a:ext uri="{FF2B5EF4-FFF2-40B4-BE49-F238E27FC236}">
                <a16:creationId xmlns:a16="http://schemas.microsoft.com/office/drawing/2014/main" id="{AE530FA9-DB74-4697-9DF0-78908BE1B000}"/>
              </a:ext>
            </a:extLst>
          </p:cNvPr>
          <p:cNvSpPr/>
          <p:nvPr/>
        </p:nvSpPr>
        <p:spPr>
          <a:xfrm>
            <a:off x="7835105" y="3072208"/>
            <a:ext cx="3264916" cy="2660684"/>
          </a:xfrm>
          <a:prstGeom prst="rect">
            <a:avLst/>
          </a:prstGeom>
        </p:spPr>
        <p:txBody>
          <a:bodyPr vert="horz" lIns="91440" tIns="45720" rIns="91440" bIns="45720" rtlCol="0" anchor="t">
            <a:normAutofit/>
          </a:bodyPr>
          <a:lstStyle/>
          <a:p>
            <a:pPr marL="342900" lvl="0" indent="-228600">
              <a:lnSpc>
                <a:spcPct val="90000"/>
              </a:lnSpc>
              <a:spcAft>
                <a:spcPts val="800"/>
              </a:spcAft>
              <a:buSzPct val="75000"/>
              <a:buFont typeface="Arial" panose="020B0604020202020204" pitchFamily="34" charset="0"/>
              <a:buChar char="•"/>
              <a:tabLst>
                <a:tab pos="457200" algn="l"/>
              </a:tabLst>
            </a:pPr>
            <a:r>
              <a:rPr lang="en-US" sz="2000">
                <a:solidFill>
                  <a:srgbClr val="FFFFFF"/>
                </a:solidFill>
              </a:rPr>
              <a:t>44.2% Properties with CBlock Foundation &amp; 43.9% housing property come with PConc Foundation.</a:t>
            </a:r>
          </a:p>
          <a:p>
            <a:pPr marL="342900" lvl="0" indent="-228600">
              <a:lnSpc>
                <a:spcPct val="90000"/>
              </a:lnSpc>
              <a:spcAft>
                <a:spcPts val="800"/>
              </a:spcAft>
              <a:buSzPct val="75000"/>
              <a:buFont typeface="Arial" panose="020B0604020202020204" pitchFamily="34" charset="0"/>
              <a:buChar char="•"/>
              <a:tabLst>
                <a:tab pos="457200" algn="l"/>
              </a:tabLst>
            </a:pPr>
            <a:r>
              <a:rPr lang="en-US" sz="2000">
                <a:solidFill>
                  <a:srgbClr val="FFFFFF"/>
                </a:solidFill>
              </a:rPr>
              <a:t>Pconc Foundation are mostly use in costly housing properties.</a:t>
            </a:r>
          </a:p>
        </p:txBody>
      </p:sp>
      <p:sp>
        <p:nvSpPr>
          <p:cNvPr id="29" name="Rectangle 8">
            <a:extLst>
              <a:ext uri="{FF2B5EF4-FFF2-40B4-BE49-F238E27FC236}">
                <a16:creationId xmlns:a16="http://schemas.microsoft.com/office/drawing/2014/main" id="{2C8B90EA-01BD-4358-9BD4-801A57B98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71258" y="1530154"/>
            <a:ext cx="520741"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83755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CA8A37-159B-41ED-8F9E-AA4013F317AF}"/>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See Next slides for</a:t>
            </a:r>
            <a:endParaRPr lang="en-IN" sz="4000" dirty="0">
              <a:solidFill>
                <a:srgbClr val="FFFFFF"/>
              </a:solidFill>
            </a:endParaRPr>
          </a:p>
        </p:txBody>
      </p:sp>
      <p:sp>
        <p:nvSpPr>
          <p:cNvPr id="3" name="Content Placeholder 2">
            <a:extLst>
              <a:ext uri="{FF2B5EF4-FFF2-40B4-BE49-F238E27FC236}">
                <a16:creationId xmlns:a16="http://schemas.microsoft.com/office/drawing/2014/main" id="{2324E40C-FC22-499B-A0EE-9153DD78C765}"/>
              </a:ext>
            </a:extLst>
          </p:cNvPr>
          <p:cNvSpPr>
            <a:spLocks noGrp="1"/>
          </p:cNvSpPr>
          <p:nvPr>
            <p:ph idx="1"/>
          </p:nvPr>
        </p:nvSpPr>
        <p:spPr>
          <a:xfrm>
            <a:off x="1367624" y="2490436"/>
            <a:ext cx="9708995" cy="3567173"/>
          </a:xfrm>
        </p:spPr>
        <p:txBody>
          <a:bodyPr anchor="ctr">
            <a:normAutofit/>
          </a:bodyPr>
          <a:lstStyle/>
          <a:p>
            <a:r>
              <a:rPr lang="en-US" sz="2400" dirty="0"/>
              <a:t>Machine Learning Model Building</a:t>
            </a:r>
            <a:endParaRPr lang="en-IN" sz="2400" dirty="0"/>
          </a:p>
          <a:p>
            <a:endParaRPr lang="en-IN" sz="2400" dirty="0"/>
          </a:p>
        </p:txBody>
      </p:sp>
    </p:spTree>
    <p:extLst>
      <p:ext uri="{BB962C8B-B14F-4D97-AF65-F5344CB8AC3E}">
        <p14:creationId xmlns:p14="http://schemas.microsoft.com/office/powerpoint/2010/main" val="3293508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3">
            <a:extLst>
              <a:ext uri="{FF2B5EF4-FFF2-40B4-BE49-F238E27FC236}">
                <a16:creationId xmlns:a16="http://schemas.microsoft.com/office/drawing/2014/main" id="{1CA8F335-DACB-41F5-8A34-05B5EAA89072}"/>
              </a:ext>
            </a:extLst>
          </p:cNvPr>
          <p:cNvSpPr txBox="1">
            <a:spLocks/>
          </p:cNvSpPr>
          <p:nvPr/>
        </p:nvSpPr>
        <p:spPr>
          <a:xfrm>
            <a:off x="934872" y="982272"/>
            <a:ext cx="3388419" cy="45609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000" kern="1200">
                <a:solidFill>
                  <a:srgbClr val="FFFFFF"/>
                </a:solidFill>
                <a:latin typeface="+mj-lt"/>
                <a:ea typeface="+mj-ea"/>
                <a:cs typeface="+mj-cs"/>
              </a:rPr>
              <a:t>Machine Learning Algorithm Used</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4">
            <a:extLst>
              <a:ext uri="{FF2B5EF4-FFF2-40B4-BE49-F238E27FC236}">
                <a16:creationId xmlns:a16="http://schemas.microsoft.com/office/drawing/2014/main" id="{71907624-F759-4C44-B81A-2959FFD9D978}"/>
              </a:ext>
            </a:extLst>
          </p:cNvPr>
          <p:cNvSpPr txBox="1">
            <a:spLocks/>
          </p:cNvSpPr>
          <p:nvPr/>
        </p:nvSpPr>
        <p:spPr>
          <a:xfrm>
            <a:off x="5221862" y="1719618"/>
            <a:ext cx="5948831" cy="433462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800"/>
              </a:spcAft>
            </a:pPr>
            <a:r>
              <a:rPr lang="en-US" sz="2400" b="1">
                <a:solidFill>
                  <a:srgbClr val="FEFFFF"/>
                </a:solidFill>
              </a:rPr>
              <a:t>The different regression algorithm used in this project to build ML model are as below:</a:t>
            </a:r>
            <a:endParaRPr lang="en-US" sz="2400">
              <a:solidFill>
                <a:srgbClr val="FEFFFF"/>
              </a:solidFill>
            </a:endParaRPr>
          </a:p>
          <a:p>
            <a:pPr marL="342900"/>
            <a:r>
              <a:rPr lang="en-US" sz="2400">
                <a:solidFill>
                  <a:srgbClr val="FEFFFF"/>
                </a:solidFill>
              </a:rPr>
              <a:t>Linear Regression</a:t>
            </a:r>
          </a:p>
          <a:p>
            <a:pPr marL="342900"/>
            <a:r>
              <a:rPr lang="en-US" sz="2400">
                <a:solidFill>
                  <a:srgbClr val="FEFFFF"/>
                </a:solidFill>
              </a:rPr>
              <a:t>Random Forest Regressor</a:t>
            </a:r>
          </a:p>
          <a:p>
            <a:pPr marL="342900"/>
            <a:r>
              <a:rPr lang="en-US" sz="2400">
                <a:solidFill>
                  <a:srgbClr val="FEFFFF"/>
                </a:solidFill>
              </a:rPr>
              <a:t>Decision Tree Regressor</a:t>
            </a:r>
          </a:p>
          <a:p>
            <a:pPr marL="342900"/>
            <a:r>
              <a:rPr lang="en-US" sz="2400">
                <a:solidFill>
                  <a:srgbClr val="FEFFFF"/>
                </a:solidFill>
              </a:rPr>
              <a:t>Ridge Regression</a:t>
            </a:r>
          </a:p>
          <a:p>
            <a:pPr marL="342900"/>
            <a:r>
              <a:rPr lang="en-US" sz="2400">
                <a:solidFill>
                  <a:srgbClr val="FEFFFF"/>
                </a:solidFill>
              </a:rPr>
              <a:t>XGB Regressor</a:t>
            </a:r>
          </a:p>
          <a:p>
            <a:pPr marL="342900">
              <a:spcAft>
                <a:spcPts val="800"/>
              </a:spcAft>
            </a:pPr>
            <a:r>
              <a:rPr lang="en-US" sz="2400">
                <a:solidFill>
                  <a:srgbClr val="FEFFFF"/>
                </a:solidFill>
              </a:rPr>
              <a:t>Extra Tree Regressor</a:t>
            </a:r>
          </a:p>
          <a:p>
            <a:pPr marL="0"/>
            <a:endParaRPr lang="en-US" sz="2400">
              <a:solidFill>
                <a:srgbClr val="FEFFFF"/>
              </a:solidFill>
            </a:endParaRPr>
          </a:p>
        </p:txBody>
      </p:sp>
    </p:spTree>
    <p:extLst>
      <p:ext uri="{BB962C8B-B14F-4D97-AF65-F5344CB8AC3E}">
        <p14:creationId xmlns:p14="http://schemas.microsoft.com/office/powerpoint/2010/main" val="4913293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C4E954-755E-4EE2-971F-4A1D200E6A14}"/>
              </a:ext>
            </a:extLst>
          </p:cNvPr>
          <p:cNvSpPr txBox="1">
            <a:spLocks/>
          </p:cNvSpPr>
          <p:nvPr/>
        </p:nvSpPr>
        <p:spPr>
          <a:xfrm>
            <a:off x="1136397" y="502020"/>
            <a:ext cx="5323715" cy="16429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000" kern="1200">
                <a:solidFill>
                  <a:schemeClr val="tx1"/>
                </a:solidFill>
                <a:latin typeface="+mj-lt"/>
                <a:ea typeface="+mj-ea"/>
                <a:cs typeface="+mj-cs"/>
              </a:rPr>
              <a:t>ML Model Building Flow</a:t>
            </a:r>
          </a:p>
        </p:txBody>
      </p:sp>
      <p:sp>
        <p:nvSpPr>
          <p:cNvPr id="3" name="Content Placeholder 2">
            <a:extLst>
              <a:ext uri="{FF2B5EF4-FFF2-40B4-BE49-F238E27FC236}">
                <a16:creationId xmlns:a16="http://schemas.microsoft.com/office/drawing/2014/main" id="{2FB47394-1188-4A5F-A911-7E46B4C91B2F}"/>
              </a:ext>
            </a:extLst>
          </p:cNvPr>
          <p:cNvSpPr txBox="1">
            <a:spLocks/>
          </p:cNvSpPr>
          <p:nvPr/>
        </p:nvSpPr>
        <p:spPr>
          <a:xfrm>
            <a:off x="1144923" y="2405894"/>
            <a:ext cx="5315189" cy="353508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
            <a:r>
              <a:rPr lang="en-US" sz="1700"/>
              <a:t>Standard Scaling of Data</a:t>
            </a:r>
          </a:p>
          <a:p>
            <a:pPr marL="177800"/>
            <a:r>
              <a:rPr lang="en-US" sz="1700"/>
              <a:t>Splitting Training Data Using test_train_split</a:t>
            </a:r>
          </a:p>
          <a:p>
            <a:pPr marL="177800"/>
            <a:r>
              <a:rPr lang="en-US" sz="1700"/>
              <a:t>Finding Best Random state</a:t>
            </a:r>
          </a:p>
          <a:p>
            <a:pPr marL="177800"/>
            <a:r>
              <a:rPr lang="en-US" sz="1700"/>
              <a:t>Training ML Model on Different Algorithms</a:t>
            </a:r>
          </a:p>
          <a:p>
            <a:pPr marL="177800"/>
            <a:r>
              <a:rPr lang="en-US" sz="1700"/>
              <a:t>5 Fold Cross Validation of Different Model</a:t>
            </a:r>
          </a:p>
          <a:p>
            <a:pPr marL="177800"/>
            <a:r>
              <a:rPr lang="en-US" sz="1700"/>
              <a:t>Selection of Best Model Based on Evaluation Criteria</a:t>
            </a:r>
          </a:p>
          <a:p>
            <a:pPr marL="177800"/>
            <a:r>
              <a:rPr lang="en-US" sz="1700"/>
              <a:t>Hyper Parameter Tuning of Best Model</a:t>
            </a:r>
          </a:p>
          <a:p>
            <a:pPr marL="177800"/>
            <a:r>
              <a:rPr lang="en-US" sz="1700"/>
              <a:t>Saving final Model Using Joblib</a:t>
            </a:r>
          </a:p>
          <a:p>
            <a:pPr marL="177800"/>
            <a:r>
              <a:rPr lang="en-US" sz="1700"/>
              <a:t>Predicating Test Dataset using Final Model</a:t>
            </a:r>
          </a:p>
        </p:txBody>
      </p:sp>
      <p:sp>
        <p:nvSpPr>
          <p:cNvPr id="11" name="Rectangle 1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F0D73307-01BF-44A0-932F-A2A1667A31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6841" y="909081"/>
            <a:ext cx="2608781" cy="5071731"/>
          </a:xfrm>
          <a:prstGeom prst="rect">
            <a:avLst/>
          </a:prstGeom>
        </p:spPr>
      </p:pic>
    </p:spTree>
    <p:extLst>
      <p:ext uri="{BB962C8B-B14F-4D97-AF65-F5344CB8AC3E}">
        <p14:creationId xmlns:p14="http://schemas.microsoft.com/office/powerpoint/2010/main" val="2990546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E063339-BAF5-4894-80AF-6D3A4BBC4F34}"/>
              </a:ext>
            </a:extLst>
          </p:cNvPr>
          <p:cNvSpPr>
            <a:spLocks noGrp="1"/>
          </p:cNvSpPr>
          <p:nvPr>
            <p:ph type="title"/>
          </p:nvPr>
        </p:nvSpPr>
        <p:spPr>
          <a:xfrm>
            <a:off x="1098468" y="885651"/>
            <a:ext cx="3229803" cy="4624603"/>
          </a:xfrm>
        </p:spPr>
        <p:txBody>
          <a:bodyPr>
            <a:normAutofit/>
          </a:bodyPr>
          <a:lstStyle/>
          <a:p>
            <a:r>
              <a:rPr lang="en-US">
                <a:solidFill>
                  <a:srgbClr val="FFFFFF"/>
                </a:solidFill>
              </a:rPr>
              <a:t>Problem Statement </a:t>
            </a:r>
            <a:endParaRPr lang="en-IN">
              <a:solidFill>
                <a:srgbClr val="FFFFFF"/>
              </a:solidFill>
            </a:endParaRPr>
          </a:p>
        </p:txBody>
      </p:sp>
      <p:sp>
        <p:nvSpPr>
          <p:cNvPr id="3" name="Content Placeholder 2">
            <a:extLst>
              <a:ext uri="{FF2B5EF4-FFF2-40B4-BE49-F238E27FC236}">
                <a16:creationId xmlns:a16="http://schemas.microsoft.com/office/drawing/2014/main" id="{25154897-469D-4607-84B3-20C5273D08DB}"/>
              </a:ext>
            </a:extLst>
          </p:cNvPr>
          <p:cNvSpPr>
            <a:spLocks noGrp="1"/>
          </p:cNvSpPr>
          <p:nvPr>
            <p:ph idx="1"/>
          </p:nvPr>
        </p:nvSpPr>
        <p:spPr>
          <a:xfrm>
            <a:off x="4978708" y="885651"/>
            <a:ext cx="6525220" cy="4616849"/>
          </a:xfrm>
        </p:spPr>
        <p:txBody>
          <a:bodyPr anchor="ctr">
            <a:normAutofit/>
          </a:bodyPr>
          <a:lstStyle/>
          <a:p>
            <a:pPr>
              <a:spcAft>
                <a:spcPts val="800"/>
              </a:spcAft>
            </a:pPr>
            <a:r>
              <a:rPr lang="en-US" sz="200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t>
            </a:r>
            <a:endParaRPr lang="en-IN" sz="2000"/>
          </a:p>
        </p:txBody>
      </p:sp>
    </p:spTree>
    <p:extLst>
      <p:ext uri="{BB962C8B-B14F-4D97-AF65-F5344CB8AC3E}">
        <p14:creationId xmlns:p14="http://schemas.microsoft.com/office/powerpoint/2010/main" val="2555816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DC5D1E-4EC2-4381-988D-F148F998C921}"/>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200" kern="1200">
                <a:solidFill>
                  <a:schemeClr val="bg1"/>
                </a:solidFill>
                <a:latin typeface="+mj-lt"/>
                <a:ea typeface="+mj-ea"/>
                <a:cs typeface="+mj-cs"/>
              </a:rPr>
              <a:t>Key Findings and Conclusions of the Study</a:t>
            </a:r>
          </a:p>
        </p:txBody>
      </p:sp>
      <p:graphicFrame>
        <p:nvGraphicFramePr>
          <p:cNvPr id="3" name="Content Placeholder 4">
            <a:extLst>
              <a:ext uri="{FF2B5EF4-FFF2-40B4-BE49-F238E27FC236}">
                <a16:creationId xmlns:a16="http://schemas.microsoft.com/office/drawing/2014/main" id="{FB461A23-7298-4A72-916A-4A1ABFC0D1E2}"/>
              </a:ext>
            </a:extLst>
          </p:cNvPr>
          <p:cNvGraphicFramePr>
            <a:graphicFrameLocks/>
          </p:cNvGraphicFramePr>
          <p:nvPr>
            <p:extLst>
              <p:ext uri="{D42A27DB-BD31-4B8C-83A1-F6EECF244321}">
                <p14:modId xmlns:p14="http://schemas.microsoft.com/office/powerpoint/2010/main" val="1575246049"/>
              </p:ext>
            </p:extLst>
          </p:nvPr>
        </p:nvGraphicFramePr>
        <p:xfrm>
          <a:off x="643467" y="1826938"/>
          <a:ext cx="10905067" cy="4090783"/>
        </p:xfrm>
        <a:graphic>
          <a:graphicData uri="http://schemas.openxmlformats.org/drawingml/2006/table">
            <a:tbl>
              <a:tblPr firstRow="1" firstCol="1" bandRow="1">
                <a:tableStyleId>{3B4B98B0-60AC-42C2-AFA5-B58CD77FA1E5}</a:tableStyleId>
              </a:tblPr>
              <a:tblGrid>
                <a:gridCol w="5228622">
                  <a:extLst>
                    <a:ext uri="{9D8B030D-6E8A-4147-A177-3AD203B41FA5}">
                      <a16:colId xmlns:a16="http://schemas.microsoft.com/office/drawing/2014/main" val="3027096514"/>
                    </a:ext>
                  </a:extLst>
                </a:gridCol>
                <a:gridCol w="2592404">
                  <a:extLst>
                    <a:ext uri="{9D8B030D-6E8A-4147-A177-3AD203B41FA5}">
                      <a16:colId xmlns:a16="http://schemas.microsoft.com/office/drawing/2014/main" val="2033962042"/>
                    </a:ext>
                  </a:extLst>
                </a:gridCol>
                <a:gridCol w="3084041">
                  <a:extLst>
                    <a:ext uri="{9D8B030D-6E8A-4147-A177-3AD203B41FA5}">
                      <a16:colId xmlns:a16="http://schemas.microsoft.com/office/drawing/2014/main" val="3350356132"/>
                    </a:ext>
                  </a:extLst>
                </a:gridCol>
              </a:tblGrid>
              <a:tr h="381301">
                <a:tc>
                  <a:txBody>
                    <a:bodyPr/>
                    <a:lstStyle/>
                    <a:p>
                      <a:pPr algn="ctr">
                        <a:lnSpc>
                          <a:spcPct val="107000"/>
                        </a:lnSpc>
                        <a:spcAft>
                          <a:spcPts val="800"/>
                        </a:spcAft>
                      </a:pPr>
                      <a:r>
                        <a:rPr lang="en-IN" sz="2300">
                          <a:effectLst/>
                        </a:rPr>
                        <a:t>Algorithm</a:t>
                      </a:r>
                      <a:endParaRPr lang="en-IN" sz="2300">
                        <a:solidFill>
                          <a:srgbClr val="000000"/>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71038" marR="71038" marT="0" marB="0" anchor="ctr"/>
                </a:tc>
                <a:tc>
                  <a:txBody>
                    <a:bodyPr/>
                    <a:lstStyle/>
                    <a:p>
                      <a:pPr algn="ctr">
                        <a:lnSpc>
                          <a:spcPct val="107000"/>
                        </a:lnSpc>
                        <a:spcAft>
                          <a:spcPts val="800"/>
                        </a:spcAft>
                      </a:pPr>
                      <a:r>
                        <a:rPr lang="en-IN" sz="2100">
                          <a:effectLst/>
                        </a:rPr>
                        <a:t>R2 Score</a:t>
                      </a:r>
                      <a:endParaRPr lang="en-IN" sz="2100">
                        <a:solidFill>
                          <a:srgbClr val="000000"/>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71038" marR="71038" marT="0" marB="0" anchor="ctr"/>
                </a:tc>
                <a:tc>
                  <a:txBody>
                    <a:bodyPr/>
                    <a:lstStyle/>
                    <a:p>
                      <a:pPr algn="ctr">
                        <a:lnSpc>
                          <a:spcPct val="107000"/>
                        </a:lnSpc>
                        <a:spcAft>
                          <a:spcPts val="800"/>
                        </a:spcAft>
                      </a:pPr>
                      <a:r>
                        <a:rPr lang="en-IN" sz="2100">
                          <a:effectLst/>
                        </a:rPr>
                        <a:t>CV Score</a:t>
                      </a:r>
                      <a:endParaRPr lang="en-IN" sz="2100">
                        <a:solidFill>
                          <a:srgbClr val="000000"/>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71038" marR="71038" marT="0" marB="0" anchor="ctr"/>
                </a:tc>
                <a:extLst>
                  <a:ext uri="{0D108BD9-81ED-4DB2-BD59-A6C34878D82A}">
                    <a16:rowId xmlns:a16="http://schemas.microsoft.com/office/drawing/2014/main" val="123235672"/>
                  </a:ext>
                </a:extLst>
              </a:tr>
              <a:tr h="476478">
                <a:tc>
                  <a:txBody>
                    <a:bodyPr/>
                    <a:lstStyle/>
                    <a:p>
                      <a:pPr algn="ctr">
                        <a:lnSpc>
                          <a:spcPct val="107000"/>
                        </a:lnSpc>
                        <a:spcAft>
                          <a:spcPts val="800"/>
                        </a:spcAft>
                      </a:pPr>
                      <a:r>
                        <a:rPr lang="en-IN" sz="2300">
                          <a:effectLst/>
                        </a:rPr>
                        <a:t>Random Forest Regressor</a:t>
                      </a:r>
                      <a:endParaRPr lang="en-IN" sz="2300">
                        <a:solidFill>
                          <a:srgbClr val="000000"/>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71038" marR="71038" marT="0" marB="0" anchor="ctr"/>
                </a:tc>
                <a:tc>
                  <a:txBody>
                    <a:bodyPr/>
                    <a:lstStyle/>
                    <a:p>
                      <a:pPr algn="ctr">
                        <a:lnSpc>
                          <a:spcPct val="107000"/>
                        </a:lnSpc>
                        <a:spcAft>
                          <a:spcPts val="800"/>
                        </a:spcAft>
                      </a:pPr>
                      <a:r>
                        <a:rPr lang="en-US" sz="2900" b="1"/>
                        <a:t>9</a:t>
                      </a:r>
                      <a:r>
                        <a:rPr lang="en-IN" sz="2900" b="1"/>
                        <a:t>0.34 </a:t>
                      </a:r>
                    </a:p>
                  </a:txBody>
                  <a:tcPr marL="71038" marR="71038" marT="0" marB="0" anchor="ctr"/>
                </a:tc>
                <a:tc>
                  <a:txBody>
                    <a:bodyPr/>
                    <a:lstStyle/>
                    <a:p>
                      <a:pPr algn="ctr">
                        <a:lnSpc>
                          <a:spcPct val="107000"/>
                        </a:lnSpc>
                        <a:spcAft>
                          <a:spcPts val="800"/>
                        </a:spcAft>
                      </a:pPr>
                      <a:r>
                        <a:rPr lang="en-IN" sz="2900" b="1">
                          <a:solidFill>
                            <a:schemeClr val="tx1"/>
                          </a:solidFill>
                          <a:effectLst/>
                        </a:rPr>
                        <a:t>82.71</a:t>
                      </a:r>
                      <a:endParaRPr lang="en-IN" sz="2900" b="1">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71038" marR="71038" marT="0" marB="0" anchor="ctr"/>
                </a:tc>
                <a:extLst>
                  <a:ext uri="{0D108BD9-81ED-4DB2-BD59-A6C34878D82A}">
                    <a16:rowId xmlns:a16="http://schemas.microsoft.com/office/drawing/2014/main" val="3611960155"/>
                  </a:ext>
                </a:extLst>
              </a:tr>
              <a:tr h="474966">
                <a:tc>
                  <a:txBody>
                    <a:bodyPr/>
                    <a:lstStyle/>
                    <a:p>
                      <a:pPr algn="ctr">
                        <a:lnSpc>
                          <a:spcPct val="107000"/>
                        </a:lnSpc>
                        <a:spcAft>
                          <a:spcPts val="800"/>
                        </a:spcAft>
                      </a:pPr>
                      <a:r>
                        <a:rPr lang="en-IN" sz="2300">
                          <a:effectLst/>
                        </a:rPr>
                        <a:t>XGB Regressor</a:t>
                      </a:r>
                      <a:endParaRPr lang="en-IN" sz="2300">
                        <a:solidFill>
                          <a:srgbClr val="000000"/>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71038" marR="71038" marT="0" marB="0" anchor="ctr"/>
                </a:tc>
                <a:tc>
                  <a:txBody>
                    <a:bodyPr/>
                    <a:lstStyle/>
                    <a:p>
                      <a:pPr algn="ctr">
                        <a:lnSpc>
                          <a:spcPct val="107000"/>
                        </a:lnSpc>
                        <a:spcAft>
                          <a:spcPts val="800"/>
                        </a:spcAft>
                      </a:pPr>
                      <a:r>
                        <a:rPr lang="en-IN" sz="2900" b="1">
                          <a:solidFill>
                            <a:schemeClr val="tx1"/>
                          </a:solidFill>
                          <a:effectLst/>
                        </a:rPr>
                        <a:t>86.67</a:t>
                      </a:r>
                      <a:endParaRPr lang="en-IN" sz="2900" b="1">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71038" marR="71038" marT="0" marB="0" anchor="ctr"/>
                </a:tc>
                <a:tc>
                  <a:txBody>
                    <a:bodyPr/>
                    <a:lstStyle/>
                    <a:p>
                      <a:pPr algn="ctr">
                        <a:lnSpc>
                          <a:spcPct val="107000"/>
                        </a:lnSpc>
                        <a:spcAft>
                          <a:spcPts val="800"/>
                        </a:spcAft>
                      </a:pPr>
                      <a:r>
                        <a:rPr lang="en-IN" sz="2900" b="1">
                          <a:solidFill>
                            <a:schemeClr val="tx1"/>
                          </a:solidFill>
                          <a:effectLst/>
                        </a:rPr>
                        <a:t>82.05</a:t>
                      </a:r>
                      <a:endParaRPr lang="en-IN" sz="2900" b="1">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71038" marR="71038" marT="0" marB="0" anchor="ctr"/>
                </a:tc>
                <a:extLst>
                  <a:ext uri="{0D108BD9-81ED-4DB2-BD59-A6C34878D82A}">
                    <a16:rowId xmlns:a16="http://schemas.microsoft.com/office/drawing/2014/main" val="2576264304"/>
                  </a:ext>
                </a:extLst>
              </a:tr>
              <a:tr h="474966">
                <a:tc>
                  <a:txBody>
                    <a:bodyPr/>
                    <a:lstStyle/>
                    <a:p>
                      <a:pPr algn="ctr">
                        <a:lnSpc>
                          <a:spcPct val="107000"/>
                        </a:lnSpc>
                        <a:spcAft>
                          <a:spcPts val="800"/>
                        </a:spcAft>
                      </a:pPr>
                      <a:r>
                        <a:rPr lang="en-IN" sz="2300">
                          <a:effectLst/>
                        </a:rPr>
                        <a:t>Linear Regression</a:t>
                      </a:r>
                      <a:endParaRPr lang="en-IN" sz="2300">
                        <a:solidFill>
                          <a:srgbClr val="000000"/>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71038" marR="71038" marT="0" marB="0" anchor="ctr"/>
                </a:tc>
                <a:tc>
                  <a:txBody>
                    <a:bodyPr/>
                    <a:lstStyle/>
                    <a:p>
                      <a:pPr algn="ctr">
                        <a:lnSpc>
                          <a:spcPct val="107000"/>
                        </a:lnSpc>
                        <a:spcAft>
                          <a:spcPts val="800"/>
                        </a:spcAft>
                      </a:pPr>
                      <a:r>
                        <a:rPr lang="en-IN" sz="2900" b="1">
                          <a:solidFill>
                            <a:schemeClr val="tx1"/>
                          </a:solidFill>
                          <a:effectLst/>
                        </a:rPr>
                        <a:t>87.51</a:t>
                      </a:r>
                      <a:endParaRPr lang="en-IN" sz="2900" b="1">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71038" marR="71038" marT="0" marB="0" anchor="ctr"/>
                </a:tc>
                <a:tc>
                  <a:txBody>
                    <a:bodyPr/>
                    <a:lstStyle/>
                    <a:p>
                      <a:pPr algn="ctr">
                        <a:lnSpc>
                          <a:spcPct val="107000"/>
                        </a:lnSpc>
                        <a:spcAft>
                          <a:spcPts val="800"/>
                        </a:spcAft>
                      </a:pPr>
                      <a:r>
                        <a:rPr lang="en-IN" sz="2900" b="1">
                          <a:solidFill>
                            <a:schemeClr val="tx1"/>
                          </a:solidFill>
                          <a:effectLst/>
                        </a:rPr>
                        <a:t>76.62 %</a:t>
                      </a:r>
                      <a:endParaRPr lang="en-IN" sz="2900" b="1">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71038" marR="71038" marT="0" marB="0" anchor="ctr"/>
                </a:tc>
                <a:extLst>
                  <a:ext uri="{0D108BD9-81ED-4DB2-BD59-A6C34878D82A}">
                    <a16:rowId xmlns:a16="http://schemas.microsoft.com/office/drawing/2014/main" val="3311917536"/>
                  </a:ext>
                </a:extLst>
              </a:tr>
              <a:tr h="474966">
                <a:tc>
                  <a:txBody>
                    <a:bodyPr/>
                    <a:lstStyle/>
                    <a:p>
                      <a:pPr algn="ctr">
                        <a:lnSpc>
                          <a:spcPct val="107000"/>
                        </a:lnSpc>
                        <a:spcAft>
                          <a:spcPts val="800"/>
                        </a:spcAft>
                      </a:pPr>
                      <a:r>
                        <a:rPr lang="en-IN" sz="2300">
                          <a:effectLst/>
                        </a:rPr>
                        <a:t>Decision Tree Regressor</a:t>
                      </a:r>
                      <a:endParaRPr lang="en-IN" sz="2300">
                        <a:solidFill>
                          <a:srgbClr val="000000"/>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71038" marR="71038" marT="0" marB="0" anchor="ctr"/>
                </a:tc>
                <a:tc>
                  <a:txBody>
                    <a:bodyPr/>
                    <a:lstStyle/>
                    <a:p>
                      <a:pPr algn="ctr">
                        <a:lnSpc>
                          <a:spcPct val="107000"/>
                        </a:lnSpc>
                        <a:spcAft>
                          <a:spcPts val="800"/>
                        </a:spcAft>
                      </a:pPr>
                      <a:r>
                        <a:rPr lang="en-IN" sz="2900" b="1">
                          <a:solidFill>
                            <a:schemeClr val="tx1"/>
                          </a:solidFill>
                          <a:effectLst/>
                        </a:rPr>
                        <a:t>56.39</a:t>
                      </a:r>
                      <a:endParaRPr lang="en-IN" sz="2900" b="1">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71038" marR="71038" marT="0" marB="0" anchor="ctr"/>
                </a:tc>
                <a:tc>
                  <a:txBody>
                    <a:bodyPr/>
                    <a:lstStyle/>
                    <a:p>
                      <a:pPr algn="ctr">
                        <a:lnSpc>
                          <a:spcPct val="107000"/>
                        </a:lnSpc>
                        <a:spcAft>
                          <a:spcPts val="800"/>
                        </a:spcAft>
                      </a:pPr>
                      <a:r>
                        <a:rPr lang="en-IN" sz="2900" b="1">
                          <a:solidFill>
                            <a:schemeClr val="tx1"/>
                          </a:solidFill>
                          <a:effectLst/>
                        </a:rPr>
                        <a:t>70.93 %</a:t>
                      </a:r>
                      <a:endParaRPr lang="en-IN" sz="2900" b="1">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71038" marR="71038" marT="0" marB="0" anchor="ctr"/>
                </a:tc>
                <a:extLst>
                  <a:ext uri="{0D108BD9-81ED-4DB2-BD59-A6C34878D82A}">
                    <a16:rowId xmlns:a16="http://schemas.microsoft.com/office/drawing/2014/main" val="1882932515"/>
                  </a:ext>
                </a:extLst>
              </a:tr>
              <a:tr h="474966">
                <a:tc>
                  <a:txBody>
                    <a:bodyPr/>
                    <a:lstStyle/>
                    <a:p>
                      <a:pPr algn="ctr">
                        <a:lnSpc>
                          <a:spcPct val="107000"/>
                        </a:lnSpc>
                        <a:spcAft>
                          <a:spcPts val="800"/>
                        </a:spcAft>
                      </a:pPr>
                      <a:r>
                        <a:rPr lang="en-IN" sz="2300">
                          <a:effectLst/>
                        </a:rPr>
                        <a:t>Extra Tree Regressor</a:t>
                      </a:r>
                      <a:endParaRPr lang="en-IN" sz="2300">
                        <a:solidFill>
                          <a:srgbClr val="000000"/>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71038" marR="71038" marT="0" marB="0" anchor="ctr"/>
                </a:tc>
                <a:tc>
                  <a:txBody>
                    <a:bodyPr/>
                    <a:lstStyle/>
                    <a:p>
                      <a:pPr algn="ctr">
                        <a:lnSpc>
                          <a:spcPct val="107000"/>
                        </a:lnSpc>
                        <a:spcAft>
                          <a:spcPts val="800"/>
                        </a:spcAft>
                      </a:pPr>
                      <a:r>
                        <a:rPr lang="en-IN" sz="2900" b="1">
                          <a:solidFill>
                            <a:schemeClr val="tx1"/>
                          </a:solidFill>
                          <a:effectLst/>
                        </a:rPr>
                        <a:t>90.33</a:t>
                      </a:r>
                      <a:endParaRPr lang="en-IN" sz="2900" b="1">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71038" marR="71038" marT="0" marB="0" anchor="ctr"/>
                </a:tc>
                <a:tc>
                  <a:txBody>
                    <a:bodyPr/>
                    <a:lstStyle/>
                    <a:p>
                      <a:pPr algn="ctr">
                        <a:lnSpc>
                          <a:spcPct val="107000"/>
                        </a:lnSpc>
                        <a:spcAft>
                          <a:spcPts val="800"/>
                        </a:spcAft>
                      </a:pPr>
                      <a:r>
                        <a:rPr lang="en-IN" sz="2900" b="1">
                          <a:solidFill>
                            <a:schemeClr val="tx1"/>
                          </a:solidFill>
                          <a:effectLst/>
                        </a:rPr>
                        <a:t>83.31 %</a:t>
                      </a:r>
                      <a:endParaRPr lang="en-IN" sz="2900" b="1">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71038" marR="71038" marT="0" marB="0" anchor="ctr"/>
                </a:tc>
                <a:extLst>
                  <a:ext uri="{0D108BD9-81ED-4DB2-BD59-A6C34878D82A}">
                    <a16:rowId xmlns:a16="http://schemas.microsoft.com/office/drawing/2014/main" val="3293460091"/>
                  </a:ext>
                </a:extLst>
              </a:tr>
              <a:tr h="474966">
                <a:tc>
                  <a:txBody>
                    <a:bodyPr/>
                    <a:lstStyle/>
                    <a:p>
                      <a:pPr algn="ctr">
                        <a:lnSpc>
                          <a:spcPct val="107000"/>
                        </a:lnSpc>
                        <a:spcAft>
                          <a:spcPts val="800"/>
                        </a:spcAft>
                      </a:pPr>
                      <a:r>
                        <a:rPr lang="en-IN" sz="2300">
                          <a:effectLst/>
                        </a:rPr>
                        <a:t>Ridge Regression</a:t>
                      </a:r>
                      <a:endParaRPr lang="en-IN" sz="2300">
                        <a:solidFill>
                          <a:srgbClr val="000000"/>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71038" marR="71038" marT="0" marB="0" anchor="ctr"/>
                </a:tc>
                <a:tc>
                  <a:txBody>
                    <a:bodyPr/>
                    <a:lstStyle/>
                    <a:p>
                      <a:pPr algn="ctr">
                        <a:lnSpc>
                          <a:spcPct val="107000"/>
                        </a:lnSpc>
                        <a:spcAft>
                          <a:spcPts val="800"/>
                        </a:spcAft>
                      </a:pPr>
                      <a:r>
                        <a:rPr lang="en-IN" sz="2900" b="1">
                          <a:solidFill>
                            <a:schemeClr val="tx1"/>
                          </a:solidFill>
                          <a:effectLst/>
                        </a:rPr>
                        <a:t>87.52</a:t>
                      </a:r>
                      <a:endParaRPr lang="en-IN" sz="2900" b="1">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71038" marR="71038" marT="0" marB="0" anchor="ctr"/>
                </a:tc>
                <a:tc>
                  <a:txBody>
                    <a:bodyPr/>
                    <a:lstStyle/>
                    <a:p>
                      <a:pPr algn="ctr">
                        <a:lnSpc>
                          <a:spcPct val="107000"/>
                        </a:lnSpc>
                        <a:spcAft>
                          <a:spcPts val="800"/>
                        </a:spcAft>
                      </a:pPr>
                      <a:r>
                        <a:rPr lang="en-IN" sz="2900" b="1">
                          <a:solidFill>
                            <a:schemeClr val="tx1"/>
                          </a:solidFill>
                          <a:effectLst/>
                        </a:rPr>
                        <a:t>76.66 %</a:t>
                      </a:r>
                      <a:endParaRPr lang="en-IN" sz="2900" b="1">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71038" marR="71038" marT="0" marB="0" anchor="ctr"/>
                </a:tc>
                <a:extLst>
                  <a:ext uri="{0D108BD9-81ED-4DB2-BD59-A6C34878D82A}">
                    <a16:rowId xmlns:a16="http://schemas.microsoft.com/office/drawing/2014/main" val="1074528614"/>
                  </a:ext>
                </a:extLst>
              </a:tr>
              <a:tr h="858174">
                <a:tc>
                  <a:txBody>
                    <a:bodyPr/>
                    <a:lstStyle/>
                    <a:p>
                      <a:pPr algn="ctr">
                        <a:lnSpc>
                          <a:spcPct val="107000"/>
                        </a:lnSpc>
                        <a:spcAft>
                          <a:spcPts val="800"/>
                        </a:spcAft>
                      </a:pPr>
                      <a:r>
                        <a:rPr lang="en-IN" sz="2300" dirty="0">
                          <a:effectLst/>
                        </a:rPr>
                        <a:t> Random Forest Regressor Hyper</a:t>
                      </a:r>
                    </a:p>
                    <a:p>
                      <a:pPr>
                        <a:lnSpc>
                          <a:spcPct val="107000"/>
                        </a:lnSpc>
                        <a:spcAft>
                          <a:spcPts val="800"/>
                        </a:spcAft>
                      </a:pPr>
                      <a:r>
                        <a:rPr lang="en-IN" sz="2300" dirty="0">
                          <a:effectLst/>
                        </a:rPr>
                        <a:t>          Parameter Tuned Final Model</a:t>
                      </a:r>
                      <a:endParaRPr lang="en-IN" sz="2300" dirty="0">
                        <a:solidFill>
                          <a:srgbClr val="000000"/>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71038" marR="71038" marT="0" marB="0" anchor="ctr"/>
                </a:tc>
                <a:tc>
                  <a:txBody>
                    <a:bodyPr/>
                    <a:lstStyle/>
                    <a:p>
                      <a:pPr algn="ctr">
                        <a:lnSpc>
                          <a:spcPct val="107000"/>
                        </a:lnSpc>
                        <a:spcAft>
                          <a:spcPts val="800"/>
                        </a:spcAft>
                      </a:pPr>
                      <a:r>
                        <a:rPr lang="en-IN" sz="2900" b="1">
                          <a:solidFill>
                            <a:schemeClr val="tx1"/>
                          </a:solidFill>
                          <a:effectLst/>
                        </a:rPr>
                        <a:t>90.39</a:t>
                      </a:r>
                      <a:endParaRPr lang="en-IN" sz="2900" b="1">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71038" marR="71038" marT="0" marB="0" anchor="ctr"/>
                </a:tc>
                <a:tc>
                  <a:txBody>
                    <a:bodyPr/>
                    <a:lstStyle/>
                    <a:p>
                      <a:pPr algn="ctr">
                        <a:lnSpc>
                          <a:spcPct val="107000"/>
                        </a:lnSpc>
                        <a:spcAft>
                          <a:spcPts val="800"/>
                        </a:spcAft>
                      </a:pPr>
                      <a:r>
                        <a:rPr lang="en-IN" sz="2900" b="1" dirty="0">
                          <a:solidFill>
                            <a:schemeClr val="tx1"/>
                          </a:solidFill>
                          <a:effectLst/>
                        </a:rPr>
                        <a:t>84.56 %</a:t>
                      </a:r>
                      <a:endParaRPr lang="en-IN" sz="2900" b="1" dirty="0">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71038" marR="71038" marT="0" marB="0" anchor="ctr"/>
                </a:tc>
                <a:extLst>
                  <a:ext uri="{0D108BD9-81ED-4DB2-BD59-A6C34878D82A}">
                    <a16:rowId xmlns:a16="http://schemas.microsoft.com/office/drawing/2014/main" val="3482321329"/>
                  </a:ext>
                </a:extLst>
              </a:tr>
            </a:tbl>
          </a:graphicData>
        </a:graphic>
      </p:graphicFrame>
    </p:spTree>
    <p:extLst>
      <p:ext uri="{BB962C8B-B14F-4D97-AF65-F5344CB8AC3E}">
        <p14:creationId xmlns:p14="http://schemas.microsoft.com/office/powerpoint/2010/main" val="1536272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D58E966-456A-48F4-81B4-C4D0C00206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5">
            <a:extLst>
              <a:ext uri="{FF2B5EF4-FFF2-40B4-BE49-F238E27FC236}">
                <a16:creationId xmlns:a16="http://schemas.microsoft.com/office/drawing/2014/main" id="{5523C670-74D7-4ED8-BA51-B6FB65570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54331" y="1756600"/>
            <a:ext cx="1080325" cy="4736395"/>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BAEEE533-7CA5-4134-A14A-8575F66C6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46901" y="1357766"/>
            <a:ext cx="687754" cy="430312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E64B7817-E956-406B-A85B-5AEF36B1F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48912" y="1135060"/>
            <a:ext cx="409371" cy="416921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92FC9C1F-8CBA-4083-8724-3735C556D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1691" y="1124043"/>
            <a:ext cx="6477233" cy="397812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Rectangle 1">
            <a:extLst>
              <a:ext uri="{FF2B5EF4-FFF2-40B4-BE49-F238E27FC236}">
                <a16:creationId xmlns:a16="http://schemas.microsoft.com/office/drawing/2014/main" id="{598FAC1C-B735-4BB1-B416-6F687C50D5F8}"/>
              </a:ext>
            </a:extLst>
          </p:cNvPr>
          <p:cNvSpPr/>
          <p:nvPr/>
        </p:nvSpPr>
        <p:spPr>
          <a:xfrm>
            <a:off x="1371599" y="1445775"/>
            <a:ext cx="5385391" cy="3342435"/>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6000" b="1" kern="1200" cap="none" spc="0">
                <a:ln w="6600">
                  <a:solidFill>
                    <a:schemeClr val="accent2"/>
                  </a:solidFill>
                  <a:prstDash val="solid"/>
                </a:ln>
                <a:solidFill>
                  <a:srgbClr val="FFFFFF"/>
                </a:solidFill>
                <a:effectLst>
                  <a:outerShdw dist="38100" dir="2700000" algn="tl" rotWithShape="0">
                    <a:schemeClr val="accent2"/>
                  </a:outerShdw>
                </a:effectLst>
                <a:latin typeface="+mj-lt"/>
                <a:ea typeface="+mj-ea"/>
                <a:cs typeface="+mj-cs"/>
              </a:rPr>
              <a:t>Thank You</a:t>
            </a:r>
          </a:p>
        </p:txBody>
      </p:sp>
    </p:spTree>
    <p:extLst>
      <p:ext uri="{BB962C8B-B14F-4D97-AF65-F5344CB8AC3E}">
        <p14:creationId xmlns:p14="http://schemas.microsoft.com/office/powerpoint/2010/main" val="4280023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E063339-BAF5-4894-80AF-6D3A4BBC4F34}"/>
              </a:ext>
            </a:extLst>
          </p:cNvPr>
          <p:cNvSpPr>
            <a:spLocks noGrp="1"/>
          </p:cNvSpPr>
          <p:nvPr>
            <p:ph type="title"/>
          </p:nvPr>
        </p:nvSpPr>
        <p:spPr>
          <a:xfrm>
            <a:off x="1098468" y="885651"/>
            <a:ext cx="3229803" cy="4624603"/>
          </a:xfrm>
        </p:spPr>
        <p:txBody>
          <a:bodyPr>
            <a:normAutofit/>
          </a:bodyPr>
          <a:lstStyle/>
          <a:p>
            <a:r>
              <a:rPr lang="en-US">
                <a:solidFill>
                  <a:srgbClr val="FFFFFF"/>
                </a:solidFill>
              </a:rPr>
              <a:t>Problem Statement </a:t>
            </a:r>
            <a:endParaRPr lang="en-IN">
              <a:solidFill>
                <a:srgbClr val="FFFFFF"/>
              </a:solidFill>
            </a:endParaRPr>
          </a:p>
        </p:txBody>
      </p:sp>
      <p:sp>
        <p:nvSpPr>
          <p:cNvPr id="3" name="Content Placeholder 2">
            <a:extLst>
              <a:ext uri="{FF2B5EF4-FFF2-40B4-BE49-F238E27FC236}">
                <a16:creationId xmlns:a16="http://schemas.microsoft.com/office/drawing/2014/main" id="{25154897-469D-4607-84B3-20C5273D08DB}"/>
              </a:ext>
            </a:extLst>
          </p:cNvPr>
          <p:cNvSpPr>
            <a:spLocks noGrp="1"/>
          </p:cNvSpPr>
          <p:nvPr>
            <p:ph idx="1"/>
          </p:nvPr>
        </p:nvSpPr>
        <p:spPr>
          <a:xfrm>
            <a:off x="4978708" y="885651"/>
            <a:ext cx="6525220" cy="4616849"/>
          </a:xfrm>
        </p:spPr>
        <p:txBody>
          <a:bodyPr anchor="ctr">
            <a:normAutofit/>
          </a:bodyPr>
          <a:lstStyle/>
          <a:p>
            <a:pPr>
              <a:spcAft>
                <a:spcPts val="800"/>
              </a:spcAft>
            </a:pPr>
            <a:r>
              <a:rPr lang="en-US" sz="2200"/>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a:t>
            </a:r>
          </a:p>
          <a:p>
            <a:pPr>
              <a:spcAft>
                <a:spcPts val="800"/>
              </a:spcAft>
            </a:pPr>
            <a:r>
              <a:rPr lang="en-US" sz="2200"/>
              <a:t>The company is looking at prospective properties to buy houses to enter the market. You are required to build a model using Machine Learning in order to predict the actual value of the prospective properties and decide whether to invest in them or not.</a:t>
            </a:r>
            <a:endParaRPr lang="en-IN" sz="2200"/>
          </a:p>
        </p:txBody>
      </p:sp>
    </p:spTree>
    <p:extLst>
      <p:ext uri="{BB962C8B-B14F-4D97-AF65-F5344CB8AC3E}">
        <p14:creationId xmlns:p14="http://schemas.microsoft.com/office/powerpoint/2010/main" val="1368457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2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itle 1">
            <a:extLst>
              <a:ext uri="{FF2B5EF4-FFF2-40B4-BE49-F238E27FC236}">
                <a16:creationId xmlns:a16="http://schemas.microsoft.com/office/drawing/2014/main" id="{077D1334-947E-4508-A551-BAD5A35B4B89}"/>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Problem Statement </a:t>
            </a:r>
            <a:endParaRPr lang="en-IN" sz="4000">
              <a:solidFill>
                <a:srgbClr val="FFFFFF"/>
              </a:solidFill>
            </a:endParaRPr>
          </a:p>
        </p:txBody>
      </p:sp>
      <p:sp>
        <p:nvSpPr>
          <p:cNvPr id="13" name="Content Placeholder 2">
            <a:extLst>
              <a:ext uri="{FF2B5EF4-FFF2-40B4-BE49-F238E27FC236}">
                <a16:creationId xmlns:a16="http://schemas.microsoft.com/office/drawing/2014/main" id="{A41B442D-5B61-46B0-998C-4F22E627E460}"/>
              </a:ext>
            </a:extLst>
          </p:cNvPr>
          <p:cNvSpPr>
            <a:spLocks noGrp="1"/>
          </p:cNvSpPr>
          <p:nvPr>
            <p:ph idx="1"/>
          </p:nvPr>
        </p:nvSpPr>
        <p:spPr>
          <a:xfrm>
            <a:off x="1367624" y="2490436"/>
            <a:ext cx="9708995" cy="3567173"/>
          </a:xfrm>
        </p:spPr>
        <p:txBody>
          <a:bodyPr anchor="ctr">
            <a:normAutofit/>
          </a:bodyPr>
          <a:lstStyle/>
          <a:p>
            <a:pPr marL="273050" indent="-273050">
              <a:spcAft>
                <a:spcPts val="800"/>
              </a:spcAft>
              <a:buFont typeface="Wingdings" panose="05000000000000000000" pitchFamily="2" charset="2"/>
              <a:buChar char="§"/>
            </a:pPr>
            <a:r>
              <a:rPr lang="en-IN" sz="2400">
                <a:effectLst/>
                <a:ea typeface="Bahnschrift SemiLight" panose="020B0502040204020203" pitchFamily="34" charset="0"/>
                <a:cs typeface="Mangal" panose="02040503050203030202" pitchFamily="18" charset="0"/>
              </a:rPr>
              <a:t> </a:t>
            </a:r>
            <a:r>
              <a:rPr lang="en-IN" sz="2400" b="1">
                <a:effectLst/>
                <a:ea typeface="Bahnschrift SemiLight" panose="020B0502040204020203" pitchFamily="34" charset="0"/>
                <a:cs typeface="Mangal" panose="02040503050203030202" pitchFamily="18" charset="0"/>
              </a:rPr>
              <a:t>For this company wants to know: </a:t>
            </a:r>
          </a:p>
          <a:p>
            <a:pPr marL="273050" indent="-273050">
              <a:spcAft>
                <a:spcPts val="800"/>
              </a:spcAft>
              <a:buFont typeface="+mj-lt"/>
              <a:buAutoNum type="arabicPeriod"/>
            </a:pPr>
            <a:r>
              <a:rPr lang="en-IN" sz="2400">
                <a:effectLst/>
                <a:ea typeface="Bahnschrift SemiLight" panose="020B0502040204020203" pitchFamily="34" charset="0"/>
                <a:cs typeface="Mangal" panose="02040503050203030202" pitchFamily="18" charset="0"/>
              </a:rPr>
              <a:t>  Which variables are important to predict the price of variable? </a:t>
            </a:r>
          </a:p>
          <a:p>
            <a:pPr marL="273050" indent="-273050">
              <a:buFont typeface="+mj-lt"/>
              <a:buAutoNum type="arabicPeriod"/>
            </a:pPr>
            <a:r>
              <a:rPr lang="en-IN" sz="2400">
                <a:effectLst/>
                <a:ea typeface="Bahnschrift SemiLight" panose="020B0502040204020203" pitchFamily="34" charset="0"/>
                <a:cs typeface="Mangal" panose="02040503050203030202" pitchFamily="18" charset="0"/>
              </a:rPr>
              <a:t>  How do these variables describe the price of the house?</a:t>
            </a:r>
            <a:endParaRPr lang="en-US" sz="2400"/>
          </a:p>
          <a:p>
            <a:pPr marL="273050" indent="-273050">
              <a:buFont typeface="Wingdings" panose="05000000000000000000" pitchFamily="2" charset="2"/>
              <a:buChar char="§"/>
            </a:pPr>
            <a:r>
              <a:rPr lang="en-US" sz="2400" b="1"/>
              <a:t>How to construct a realistic model to precisely predict the price of real estate has been a challenging topic with great potential for further research.</a:t>
            </a:r>
          </a:p>
          <a:p>
            <a:pPr marL="273050" indent="-273050">
              <a:buFont typeface="Wingdings" panose="05000000000000000000" pitchFamily="2" charset="2"/>
              <a:buChar char="§"/>
            </a:pPr>
            <a:r>
              <a:rPr lang="en-US" sz="2400" b="1"/>
              <a:t>Our main objective of doing this project is to build a model to predict the house prices with the help of other supporting features. </a:t>
            </a:r>
            <a:endParaRPr lang="en-IN" sz="2400" b="1"/>
          </a:p>
        </p:txBody>
      </p:sp>
    </p:spTree>
    <p:extLst>
      <p:ext uri="{BB962C8B-B14F-4D97-AF65-F5344CB8AC3E}">
        <p14:creationId xmlns:p14="http://schemas.microsoft.com/office/powerpoint/2010/main" val="746870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Shape 19">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1">
            <a:extLst>
              <a:ext uri="{FF2B5EF4-FFF2-40B4-BE49-F238E27FC236}">
                <a16:creationId xmlns:a16="http://schemas.microsoft.com/office/drawing/2014/main" id="{EBDCC636-E1C9-4DA2-AED4-AAF6A69AC7A9}"/>
              </a:ext>
            </a:extLst>
          </p:cNvPr>
          <p:cNvSpPr>
            <a:spLocks noGrp="1"/>
          </p:cNvSpPr>
          <p:nvPr>
            <p:ph type="title"/>
          </p:nvPr>
        </p:nvSpPr>
        <p:spPr>
          <a:xfrm>
            <a:off x="934872" y="982272"/>
            <a:ext cx="3388419" cy="4560970"/>
          </a:xfrm>
        </p:spPr>
        <p:txBody>
          <a:bodyPr>
            <a:normAutofit/>
          </a:bodyPr>
          <a:lstStyle/>
          <a:p>
            <a:r>
              <a:rPr lang="en-US" sz="4000">
                <a:solidFill>
                  <a:srgbClr val="FFFFFF"/>
                </a:solidFill>
              </a:rPr>
              <a:t>Conceptual Background</a:t>
            </a:r>
            <a:endParaRPr lang="en-IN" sz="4000">
              <a:solidFill>
                <a:srgbClr val="FFFFFF"/>
              </a:solidFill>
            </a:endParaRPr>
          </a:p>
        </p:txBody>
      </p:sp>
      <p:sp>
        <p:nvSpPr>
          <p:cNvPr id="22"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Content Placeholder 2">
            <a:extLst>
              <a:ext uri="{FF2B5EF4-FFF2-40B4-BE49-F238E27FC236}">
                <a16:creationId xmlns:a16="http://schemas.microsoft.com/office/drawing/2014/main" id="{79797686-23E3-4A91-869C-4E48E050D15E}"/>
              </a:ext>
            </a:extLst>
          </p:cNvPr>
          <p:cNvSpPr>
            <a:spLocks noGrp="1"/>
          </p:cNvSpPr>
          <p:nvPr>
            <p:ph idx="1"/>
          </p:nvPr>
        </p:nvSpPr>
        <p:spPr>
          <a:xfrm>
            <a:off x="5221862" y="1719618"/>
            <a:ext cx="5948831" cy="4334629"/>
          </a:xfrm>
        </p:spPr>
        <p:txBody>
          <a:bodyPr anchor="ctr">
            <a:normAutofit/>
          </a:bodyPr>
          <a:lstStyle/>
          <a:p>
            <a:pPr marL="177800" indent="-177800">
              <a:buFont typeface="Wingdings" panose="05000000000000000000" pitchFamily="2" charset="2"/>
              <a:buChar char="§"/>
            </a:pPr>
            <a:r>
              <a:rPr lang="en-IN" sz="1700">
                <a:solidFill>
                  <a:srgbClr val="FEFFFF"/>
                </a:solidFill>
                <a:effectLst/>
                <a:ea typeface="Bahnschrift SemiLight" panose="020B0502040204020203" pitchFamily="34" charset="0"/>
                <a:cs typeface="Mangal" panose="02040503050203030202" pitchFamily="18" charset="0"/>
              </a:rPr>
              <a:t>There are many factors that have an impact on house prices, such as the number of bedrooms and bathrooms. House price depends upon its location as well. A house with great accessibility to highways, schools, malls, employment opportunities, would have a greater price as compared to a house with no such accessibility.</a:t>
            </a:r>
          </a:p>
          <a:p>
            <a:pPr marL="177800" indent="-177800">
              <a:buFont typeface="Wingdings" panose="05000000000000000000" pitchFamily="2" charset="2"/>
              <a:buChar char="§"/>
            </a:pPr>
            <a:r>
              <a:rPr lang="en-US" sz="1700" b="1">
                <a:solidFill>
                  <a:srgbClr val="FEFFFF"/>
                </a:solidFill>
              </a:rPr>
              <a:t>The No Free Lunch Theorem state that algorithms perform differently when they are used under the same circumstances.</a:t>
            </a:r>
          </a:p>
          <a:p>
            <a:pPr marL="177800" indent="-177800">
              <a:spcAft>
                <a:spcPts val="800"/>
              </a:spcAft>
              <a:buFont typeface="Wingdings" panose="05000000000000000000" pitchFamily="2" charset="2"/>
              <a:buChar char="§"/>
            </a:pPr>
            <a:r>
              <a:rPr lang="en-IN" sz="1700">
                <a:solidFill>
                  <a:srgbClr val="FEFFFF"/>
                </a:solidFill>
                <a:effectLst/>
                <a:ea typeface="Bahnschrift SemiLight" panose="020B0502040204020203" pitchFamily="34" charset="0"/>
                <a:cs typeface="Mangal" panose="02040503050203030202" pitchFamily="18" charset="0"/>
              </a:rPr>
              <a:t>The study answers the following research questions: </a:t>
            </a:r>
          </a:p>
          <a:p>
            <a:pPr>
              <a:spcAft>
                <a:spcPts val="800"/>
              </a:spcAft>
            </a:pPr>
            <a:r>
              <a:rPr lang="en-IN" sz="1700">
                <a:solidFill>
                  <a:srgbClr val="FEFFFF"/>
                </a:solidFill>
                <a:effectLst/>
                <a:ea typeface="Bahnschrift SemiLight" panose="020B0502040204020203" pitchFamily="34" charset="0"/>
                <a:cs typeface="Mangal" panose="02040503050203030202" pitchFamily="18" charset="0"/>
              </a:rPr>
              <a:t>- </a:t>
            </a:r>
            <a:r>
              <a:rPr lang="en-IN" sz="1700" b="1">
                <a:solidFill>
                  <a:srgbClr val="FEFFFF"/>
                </a:solidFill>
                <a:effectLst/>
                <a:ea typeface="Bahnschrift SemiLight" panose="020B0502040204020203" pitchFamily="34" charset="0"/>
                <a:cs typeface="Mangal" panose="02040503050203030202" pitchFamily="18" charset="0"/>
              </a:rPr>
              <a:t>Research question 1:</a:t>
            </a:r>
            <a:r>
              <a:rPr lang="en-IN" sz="1700">
                <a:solidFill>
                  <a:srgbClr val="FEFFFF"/>
                </a:solidFill>
                <a:effectLst/>
                <a:ea typeface="Bahnschrift SemiLight" panose="020B0502040204020203" pitchFamily="34" charset="0"/>
                <a:cs typeface="Mangal" panose="02040503050203030202" pitchFamily="18" charset="0"/>
              </a:rPr>
              <a:t> Which machine learning algorithm performs better and has the most accurate result in house price prediction? And why? </a:t>
            </a:r>
          </a:p>
          <a:p>
            <a:pPr>
              <a:spcAft>
                <a:spcPts val="800"/>
              </a:spcAft>
            </a:pPr>
            <a:r>
              <a:rPr lang="en-IN" sz="1700">
                <a:solidFill>
                  <a:srgbClr val="FEFFFF"/>
                </a:solidFill>
                <a:effectLst/>
                <a:ea typeface="Bahnschrift SemiLight" panose="020B0502040204020203" pitchFamily="34" charset="0"/>
                <a:cs typeface="Mangal" panose="02040503050203030202" pitchFamily="18" charset="0"/>
              </a:rPr>
              <a:t>- </a:t>
            </a:r>
            <a:r>
              <a:rPr lang="en-IN" sz="1700" b="1">
                <a:solidFill>
                  <a:srgbClr val="FEFFFF"/>
                </a:solidFill>
                <a:effectLst/>
                <a:ea typeface="Bahnschrift SemiLight" panose="020B0502040204020203" pitchFamily="34" charset="0"/>
                <a:cs typeface="Mangal" panose="02040503050203030202" pitchFamily="18" charset="0"/>
              </a:rPr>
              <a:t>Research question 2:</a:t>
            </a:r>
            <a:r>
              <a:rPr lang="en-IN" sz="1700">
                <a:solidFill>
                  <a:srgbClr val="FEFFFF"/>
                </a:solidFill>
                <a:effectLst/>
                <a:ea typeface="Bahnschrift SemiLight" panose="020B0502040204020203" pitchFamily="34" charset="0"/>
                <a:cs typeface="Mangal" panose="02040503050203030202" pitchFamily="18" charset="0"/>
              </a:rPr>
              <a:t> What are the factors that have affected house prices in Australia over the years?</a:t>
            </a:r>
          </a:p>
        </p:txBody>
      </p:sp>
    </p:spTree>
    <p:extLst>
      <p:ext uri="{BB962C8B-B14F-4D97-AF65-F5344CB8AC3E}">
        <p14:creationId xmlns:p14="http://schemas.microsoft.com/office/powerpoint/2010/main" val="1509159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44F4DB80-45A4-4EC2-BCDF-1E4FACDE9F8D}"/>
              </a:ext>
            </a:extLst>
          </p:cNvPr>
          <p:cNvSpPr>
            <a:spLocks noGrp="1"/>
          </p:cNvSpPr>
          <p:nvPr>
            <p:ph type="title"/>
          </p:nvPr>
        </p:nvSpPr>
        <p:spPr>
          <a:xfrm>
            <a:off x="1146879" y="998002"/>
            <a:ext cx="3182940" cy="1471959"/>
          </a:xfrm>
        </p:spPr>
        <p:txBody>
          <a:bodyPr>
            <a:normAutofit/>
          </a:bodyPr>
          <a:lstStyle/>
          <a:p>
            <a:r>
              <a:rPr lang="en-US" sz="3300">
                <a:solidFill>
                  <a:srgbClr val="FFFFFF"/>
                </a:solidFill>
              </a:rPr>
              <a:t>Data Sources and their formats</a:t>
            </a:r>
            <a:endParaRPr lang="en-IN" sz="3300">
              <a:solidFill>
                <a:srgbClr val="FFFFFF"/>
              </a:solidFill>
            </a:endParaRPr>
          </a:p>
        </p:txBody>
      </p:sp>
      <p:sp>
        <p:nvSpPr>
          <p:cNvPr id="9" name="Content Placeholder 2">
            <a:extLst>
              <a:ext uri="{FF2B5EF4-FFF2-40B4-BE49-F238E27FC236}">
                <a16:creationId xmlns:a16="http://schemas.microsoft.com/office/drawing/2014/main" id="{F3D8CBD0-F2EE-41FA-9F46-63A2447387DE}"/>
              </a:ext>
            </a:extLst>
          </p:cNvPr>
          <p:cNvSpPr>
            <a:spLocks noGrp="1"/>
          </p:cNvSpPr>
          <p:nvPr>
            <p:ph idx="1"/>
          </p:nvPr>
        </p:nvSpPr>
        <p:spPr>
          <a:xfrm>
            <a:off x="1139635" y="2546161"/>
            <a:ext cx="3200451" cy="2985929"/>
          </a:xfrm>
        </p:spPr>
        <p:txBody>
          <a:bodyPr anchor="t">
            <a:normAutofit/>
          </a:bodyPr>
          <a:lstStyle/>
          <a:p>
            <a:pPr>
              <a:spcAft>
                <a:spcPts val="800"/>
              </a:spcAft>
            </a:pPr>
            <a:r>
              <a:rPr lang="en-IN" sz="1300">
                <a:solidFill>
                  <a:srgbClr val="FEFFFF"/>
                </a:solidFill>
                <a:effectLst/>
                <a:latin typeface="Bahnschrift SemiLight" panose="020B0502040204020203" pitchFamily="34" charset="0"/>
                <a:ea typeface="Bahnschrift SemiLight" panose="020B0502040204020203" pitchFamily="34" charset="0"/>
                <a:cs typeface="Mangal" panose="02040503050203030202" pitchFamily="18" charset="0"/>
              </a:rPr>
              <a:t>Data set provided by Flip Robo was in the format of CSV (Comma Separated Values). There are 2 data sets that are given. One is training data and one is testing data. </a:t>
            </a:r>
          </a:p>
          <a:p>
            <a:pPr>
              <a:spcAft>
                <a:spcPts val="800"/>
              </a:spcAft>
            </a:pPr>
            <a:r>
              <a:rPr lang="en-IN" sz="1300">
                <a:solidFill>
                  <a:srgbClr val="FEFFFF"/>
                </a:solidFill>
                <a:effectLst/>
                <a:latin typeface="Bahnschrift SemiLight" panose="020B0502040204020203" pitchFamily="34" charset="0"/>
                <a:ea typeface="Bahnschrift SemiLight" panose="020B0502040204020203" pitchFamily="34" charset="0"/>
                <a:cs typeface="Mangal" panose="02040503050203030202" pitchFamily="18" charset="0"/>
              </a:rPr>
              <a:t>1) Train file will be used for training the model, i.e., the model will learn from this file. The dimension of data is 1168 rows and 81 columns.</a:t>
            </a:r>
          </a:p>
          <a:p>
            <a:r>
              <a:rPr lang="en-IN" sz="1300">
                <a:solidFill>
                  <a:srgbClr val="FEFFFF"/>
                </a:solidFill>
                <a:effectLst/>
                <a:latin typeface="Bahnschrift SemiLight" panose="020B0502040204020203" pitchFamily="34" charset="0"/>
                <a:ea typeface="Bahnschrift SemiLight" panose="020B0502040204020203" pitchFamily="34" charset="0"/>
                <a:cs typeface="Mangal" panose="02040503050203030202" pitchFamily="18" charset="0"/>
              </a:rPr>
              <a:t>2) Test file contains all the independent variables, but not the target variable. The dimension of data is 292 rows and 80 columns.</a:t>
            </a:r>
            <a:endParaRPr lang="en-IN" sz="1300">
              <a:solidFill>
                <a:srgbClr val="FEFFFF"/>
              </a:solidFill>
            </a:endParaRPr>
          </a:p>
        </p:txBody>
      </p:sp>
      <p:pic>
        <p:nvPicPr>
          <p:cNvPr id="10" name="Picture 9">
            <a:extLst>
              <a:ext uri="{FF2B5EF4-FFF2-40B4-BE49-F238E27FC236}">
                <a16:creationId xmlns:a16="http://schemas.microsoft.com/office/drawing/2014/main" id="{AB3D1005-F343-4B76-A536-194B5414A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268" y="2525470"/>
            <a:ext cx="6539075" cy="1487639"/>
          </a:xfrm>
          <a:prstGeom prst="rect">
            <a:avLst/>
          </a:prstGeom>
        </p:spPr>
      </p:pic>
    </p:spTree>
    <p:extLst>
      <p:ext uri="{BB962C8B-B14F-4D97-AF65-F5344CB8AC3E}">
        <p14:creationId xmlns:p14="http://schemas.microsoft.com/office/powerpoint/2010/main" val="2902560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E9C5405-4A49-4E12-98FD-8966C1118F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5B9823A-85C3-4837-8700-3D94F9B36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7235" y="0"/>
            <a:ext cx="789032" cy="6865831"/>
          </a:xfrm>
          <a:custGeom>
            <a:avLst/>
            <a:gdLst>
              <a:gd name="connsiteX0" fmla="*/ 2648 w 789032"/>
              <a:gd name="connsiteY0" fmla="*/ 0 h 6865831"/>
              <a:gd name="connsiteX1" fmla="*/ 789032 w 789032"/>
              <a:gd name="connsiteY1" fmla="*/ 0 h 6865831"/>
              <a:gd name="connsiteX2" fmla="*/ 789032 w 789032"/>
              <a:gd name="connsiteY2" fmla="*/ 1621639 h 6865831"/>
              <a:gd name="connsiteX3" fmla="*/ 789032 w 789032"/>
              <a:gd name="connsiteY3" fmla="*/ 1900580 h 6865831"/>
              <a:gd name="connsiteX4" fmla="*/ 789032 w 789032"/>
              <a:gd name="connsiteY4" fmla="*/ 6865831 h 6865831"/>
              <a:gd name="connsiteX5" fmla="*/ 0 w 789032"/>
              <a:gd name="connsiteY5" fmla="*/ 6399058 h 6865831"/>
              <a:gd name="connsiteX6" fmla="*/ 0 w 789032"/>
              <a:gd name="connsiteY6" fmla="*/ 1154866 h 6865831"/>
              <a:gd name="connsiteX7" fmla="*/ 2648 w 789032"/>
              <a:gd name="connsiteY7" fmla="*/ 1156433 h 6865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9032" h="6865831">
                <a:moveTo>
                  <a:pt x="2648" y="0"/>
                </a:moveTo>
                <a:lnTo>
                  <a:pt x="789032" y="0"/>
                </a:lnTo>
                <a:lnTo>
                  <a:pt x="789032" y="1621639"/>
                </a:lnTo>
                <a:lnTo>
                  <a:pt x="789032" y="1900580"/>
                </a:lnTo>
                <a:lnTo>
                  <a:pt x="789032" y="6865831"/>
                </a:lnTo>
                <a:lnTo>
                  <a:pt x="0" y="6399058"/>
                </a:lnTo>
                <a:lnTo>
                  <a:pt x="0" y="1154866"/>
                </a:lnTo>
                <a:lnTo>
                  <a:pt x="2648" y="1156433"/>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noAutofit/>
          </a:bodyPr>
          <a:lstStyle/>
          <a:p>
            <a:endParaRPr lang="en-US">
              <a:solidFill>
                <a:schemeClr val="tx1"/>
              </a:solidFill>
            </a:endParaRPr>
          </a:p>
        </p:txBody>
      </p:sp>
      <p:sp>
        <p:nvSpPr>
          <p:cNvPr id="18" name="Freeform 7">
            <a:extLst>
              <a:ext uri="{FF2B5EF4-FFF2-40B4-BE49-F238E27FC236}">
                <a16:creationId xmlns:a16="http://schemas.microsoft.com/office/drawing/2014/main" id="{5BAFBDD6-35EA-4318-81BD-034C73032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17236" y="887217"/>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useBgFill="1">
        <p:nvSpPr>
          <p:cNvPr id="20" name="Rectangle 19">
            <a:extLst>
              <a:ext uri="{FF2B5EF4-FFF2-40B4-BE49-F238E27FC236}">
                <a16:creationId xmlns:a16="http://schemas.microsoft.com/office/drawing/2014/main" id="{9668AFA7-0343-4462-B952-29775C02D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498749" cy="6150193"/>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3" descr="Diagram&#10;&#10;Description automatically generated">
            <a:extLst>
              <a:ext uri="{FF2B5EF4-FFF2-40B4-BE49-F238E27FC236}">
                <a16:creationId xmlns:a16="http://schemas.microsoft.com/office/drawing/2014/main" id="{60C0D77F-324D-4BC6-8336-48041DB341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247666"/>
            <a:ext cx="6686077" cy="4145367"/>
          </a:xfrm>
          <a:prstGeom prst="rect">
            <a:avLst/>
          </a:prstGeom>
        </p:spPr>
      </p:pic>
      <p:sp>
        <p:nvSpPr>
          <p:cNvPr id="22" name="Rectangle 8">
            <a:extLst>
              <a:ext uri="{FF2B5EF4-FFF2-40B4-BE49-F238E27FC236}">
                <a16:creationId xmlns:a16="http://schemas.microsoft.com/office/drawing/2014/main" id="{FABAF75E-3794-4E38-AFE5-55C262447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04744" y="0"/>
            <a:ext cx="4384208" cy="6858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BBABE3F4-C5AF-472F-94BF-58568271485C}"/>
              </a:ext>
            </a:extLst>
          </p:cNvPr>
          <p:cNvSpPr>
            <a:spLocks noGrp="1"/>
          </p:cNvSpPr>
          <p:nvPr>
            <p:ph type="title"/>
          </p:nvPr>
        </p:nvSpPr>
        <p:spPr>
          <a:xfrm>
            <a:off x="8129872" y="1062401"/>
            <a:ext cx="3262028" cy="2733881"/>
          </a:xfrm>
        </p:spPr>
        <p:txBody>
          <a:bodyPr vert="horz" lIns="91440" tIns="45720" rIns="91440" bIns="45720" rtlCol="0" anchor="b">
            <a:normAutofit/>
          </a:bodyPr>
          <a:lstStyle/>
          <a:p>
            <a:r>
              <a:rPr lang="en-US" kern="1200">
                <a:solidFill>
                  <a:srgbClr val="FFFFFF"/>
                </a:solidFill>
                <a:latin typeface="+mj-lt"/>
                <a:ea typeface="+mj-ea"/>
                <a:cs typeface="+mj-cs"/>
              </a:rPr>
              <a:t>Project Flow Chart </a:t>
            </a:r>
          </a:p>
        </p:txBody>
      </p:sp>
    </p:spTree>
    <p:extLst>
      <p:ext uri="{BB962C8B-B14F-4D97-AF65-F5344CB8AC3E}">
        <p14:creationId xmlns:p14="http://schemas.microsoft.com/office/powerpoint/2010/main" val="1783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7"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8" name="Title 1">
            <a:extLst>
              <a:ext uri="{FF2B5EF4-FFF2-40B4-BE49-F238E27FC236}">
                <a16:creationId xmlns:a16="http://schemas.microsoft.com/office/drawing/2014/main" id="{56386888-0A72-44EC-9419-4B7251D0B17B}"/>
              </a:ext>
            </a:extLst>
          </p:cNvPr>
          <p:cNvSpPr>
            <a:spLocks noGrp="1"/>
          </p:cNvSpPr>
          <p:nvPr>
            <p:ph type="title"/>
          </p:nvPr>
        </p:nvSpPr>
        <p:spPr>
          <a:xfrm>
            <a:off x="1098468" y="885651"/>
            <a:ext cx="3229803" cy="4624603"/>
          </a:xfrm>
        </p:spPr>
        <p:txBody>
          <a:bodyPr>
            <a:normAutofit/>
          </a:bodyPr>
          <a:lstStyle/>
          <a:p>
            <a:r>
              <a:rPr lang="en-US">
                <a:solidFill>
                  <a:srgbClr val="FFFFFF"/>
                </a:solidFill>
              </a:rPr>
              <a:t>Project Flow Tasks Perform</a:t>
            </a:r>
            <a:endParaRPr lang="en-IN">
              <a:solidFill>
                <a:srgbClr val="FFFFFF"/>
              </a:solidFill>
            </a:endParaRPr>
          </a:p>
        </p:txBody>
      </p:sp>
      <p:sp>
        <p:nvSpPr>
          <p:cNvPr id="9" name="Content Placeholder 2">
            <a:extLst>
              <a:ext uri="{FF2B5EF4-FFF2-40B4-BE49-F238E27FC236}">
                <a16:creationId xmlns:a16="http://schemas.microsoft.com/office/drawing/2014/main" id="{A453701A-DEAE-4B21-9802-C0687711D6A6}"/>
              </a:ext>
            </a:extLst>
          </p:cNvPr>
          <p:cNvSpPr>
            <a:spLocks noGrp="1"/>
          </p:cNvSpPr>
          <p:nvPr>
            <p:ph idx="1"/>
          </p:nvPr>
        </p:nvSpPr>
        <p:spPr>
          <a:xfrm>
            <a:off x="4978708" y="885651"/>
            <a:ext cx="6525220" cy="4616849"/>
          </a:xfrm>
        </p:spPr>
        <p:txBody>
          <a:bodyPr anchor="ctr">
            <a:normAutofit/>
          </a:bodyPr>
          <a:lstStyle/>
          <a:p>
            <a:pPr marL="273050" indent="-273050">
              <a:buFont typeface="Wingdings" panose="05000000000000000000" pitchFamily="2" charset="2"/>
              <a:buChar char="§"/>
            </a:pPr>
            <a:r>
              <a:rPr lang="en-US" sz="2000"/>
              <a:t>Data Integrity Check For presence of duplicate or any data error.</a:t>
            </a:r>
          </a:p>
          <a:p>
            <a:pPr marL="273050" indent="-273050">
              <a:buFont typeface="Wingdings" panose="05000000000000000000" pitchFamily="2" charset="2"/>
              <a:buChar char="§"/>
            </a:pPr>
            <a:r>
              <a:rPr lang="en-US" sz="2000"/>
              <a:t>Missing values present in data set. Features containing more than 40% missing value are drop from investigation.</a:t>
            </a:r>
          </a:p>
          <a:p>
            <a:pPr marL="273050" indent="-273050">
              <a:buFont typeface="Wingdings" panose="05000000000000000000" pitchFamily="2" charset="2"/>
              <a:buChar char="§"/>
            </a:pPr>
            <a:r>
              <a:rPr lang="en-US" sz="2000"/>
              <a:t>Imputation of missing value with mean, median or mode is performed.</a:t>
            </a:r>
          </a:p>
          <a:p>
            <a:pPr marL="273050" indent="-273050">
              <a:buFont typeface="Wingdings" panose="05000000000000000000" pitchFamily="2" charset="2"/>
              <a:buChar char="§"/>
            </a:pPr>
            <a:r>
              <a:rPr lang="en-US" sz="2000"/>
              <a:t>Feature Engineering for extraction of few new features out of existing features.</a:t>
            </a:r>
          </a:p>
          <a:p>
            <a:pPr marL="273050" indent="-273050">
              <a:buFont typeface="Wingdings" panose="05000000000000000000" pitchFamily="2" charset="2"/>
              <a:buChar char="§"/>
            </a:pPr>
            <a:r>
              <a:rPr lang="en-US" sz="2000"/>
              <a:t>Feature selection</a:t>
            </a:r>
          </a:p>
          <a:p>
            <a:pPr marL="273050" indent="-273050">
              <a:buFont typeface="Wingdings" panose="05000000000000000000" pitchFamily="2" charset="2"/>
              <a:buChar char="§"/>
            </a:pPr>
            <a:r>
              <a:rPr lang="en-US" sz="2000"/>
              <a:t>Label Encoding of Categorical features</a:t>
            </a:r>
          </a:p>
          <a:p>
            <a:pPr marL="273050" indent="-273050">
              <a:buFont typeface="Wingdings" panose="05000000000000000000" pitchFamily="2" charset="2"/>
              <a:buChar char="§"/>
            </a:pPr>
            <a:r>
              <a:rPr lang="en-US" sz="2000"/>
              <a:t>Splitting of dataset into input &amp; target feature</a:t>
            </a:r>
          </a:p>
          <a:p>
            <a:pPr marL="273050" indent="-273050">
              <a:buFont typeface="Wingdings" panose="05000000000000000000" pitchFamily="2" charset="2"/>
              <a:buChar char="§"/>
            </a:pPr>
            <a:r>
              <a:rPr lang="en-US" sz="2000"/>
              <a:t>Standard Scaling of data</a:t>
            </a:r>
            <a:endParaRPr lang="en-IN" sz="2000"/>
          </a:p>
        </p:txBody>
      </p:sp>
    </p:spTree>
    <p:extLst>
      <p:ext uri="{BB962C8B-B14F-4D97-AF65-F5344CB8AC3E}">
        <p14:creationId xmlns:p14="http://schemas.microsoft.com/office/powerpoint/2010/main" val="3167684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1018</TotalTime>
  <Words>1430</Words>
  <Application>Microsoft Office PowerPoint</Application>
  <PresentationFormat>Widescreen</PresentationFormat>
  <Paragraphs>123</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Bahnschrift SemiLight</vt:lpstr>
      <vt:lpstr>Calibri</vt:lpstr>
      <vt:lpstr>Calibri Light</vt:lpstr>
      <vt:lpstr>Wingdings</vt:lpstr>
      <vt:lpstr>Office Theme</vt:lpstr>
      <vt:lpstr>Housing Price Predication Project</vt:lpstr>
      <vt:lpstr>PowerPoint Presentation</vt:lpstr>
      <vt:lpstr>Problem Statement </vt:lpstr>
      <vt:lpstr>Problem Statement </vt:lpstr>
      <vt:lpstr>Problem Statement </vt:lpstr>
      <vt:lpstr>Conceptual Background</vt:lpstr>
      <vt:lpstr>Data Sources and their formats</vt:lpstr>
      <vt:lpstr>Project Flow Chart </vt:lpstr>
      <vt:lpstr>Project Flow Tasks Perform</vt:lpstr>
      <vt:lpstr>Correlation Heatmap </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See Next slides for</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Kaushik, Kundan | RSI</dc:creator>
  <cp:lastModifiedBy>Kaushik, Kundan | RSI</cp:lastModifiedBy>
  <cp:revision>10</cp:revision>
  <dcterms:created xsi:type="dcterms:W3CDTF">2022-10-20T13:17:54Z</dcterms:created>
  <dcterms:modified xsi:type="dcterms:W3CDTF">2022-10-21T06:16:40Z</dcterms:modified>
</cp:coreProperties>
</file>