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7B5D-31B9-49E9-8BB1-6CE55FB9DC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0B5C26-3EA4-41F9-B39F-0ED5BCA9F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0C0196-D365-40E4-B616-3C9FBD67F463}"/>
              </a:ext>
            </a:extLst>
          </p:cNvPr>
          <p:cNvSpPr>
            <a:spLocks noGrp="1"/>
          </p:cNvSpPr>
          <p:nvPr>
            <p:ph type="dt" sz="half" idx="10"/>
          </p:nvPr>
        </p:nvSpPr>
        <p:spPr/>
        <p:txBody>
          <a:bodyPr/>
          <a:lstStyle/>
          <a:p>
            <a:fld id="{681171DD-0A7D-421C-8084-FBFCB91ECA01}" type="datetimeFigureOut">
              <a:rPr lang="en-IN" smtClean="0"/>
              <a:t>14-10-2022</a:t>
            </a:fld>
            <a:endParaRPr lang="en-IN"/>
          </a:p>
        </p:txBody>
      </p:sp>
      <p:sp>
        <p:nvSpPr>
          <p:cNvPr id="5" name="Footer Placeholder 4">
            <a:extLst>
              <a:ext uri="{FF2B5EF4-FFF2-40B4-BE49-F238E27FC236}">
                <a16:creationId xmlns:a16="http://schemas.microsoft.com/office/drawing/2014/main" id="{9952F30C-09CB-495F-B978-B887608279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055C09-0AA0-4C9C-895D-9CA5BA29D48F}"/>
              </a:ext>
            </a:extLst>
          </p:cNvPr>
          <p:cNvSpPr>
            <a:spLocks noGrp="1"/>
          </p:cNvSpPr>
          <p:nvPr>
            <p:ph type="sldNum" sz="quarter" idx="12"/>
          </p:nvPr>
        </p:nvSpPr>
        <p:spPr/>
        <p:txBody>
          <a:bodyPr/>
          <a:lstStyle/>
          <a:p>
            <a:fld id="{E1659089-41D5-4E9F-A3A5-72783E6FA205}" type="slidenum">
              <a:rPr lang="en-IN" smtClean="0"/>
              <a:t>‹#›</a:t>
            </a:fld>
            <a:endParaRPr lang="en-IN"/>
          </a:p>
        </p:txBody>
      </p:sp>
    </p:spTree>
    <p:extLst>
      <p:ext uri="{BB962C8B-B14F-4D97-AF65-F5344CB8AC3E}">
        <p14:creationId xmlns:p14="http://schemas.microsoft.com/office/powerpoint/2010/main" val="81707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F721-C020-41FD-AD27-2F35FF8675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E719ED-63E6-4B15-AF7B-CFE6BE2D6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D4165A-39FD-4B25-A627-711E7508B5A6}"/>
              </a:ext>
            </a:extLst>
          </p:cNvPr>
          <p:cNvSpPr>
            <a:spLocks noGrp="1"/>
          </p:cNvSpPr>
          <p:nvPr>
            <p:ph type="dt" sz="half" idx="10"/>
          </p:nvPr>
        </p:nvSpPr>
        <p:spPr/>
        <p:txBody>
          <a:bodyPr/>
          <a:lstStyle/>
          <a:p>
            <a:fld id="{681171DD-0A7D-421C-8084-FBFCB91ECA01}" type="datetimeFigureOut">
              <a:rPr lang="en-IN" smtClean="0"/>
              <a:t>14-10-2022</a:t>
            </a:fld>
            <a:endParaRPr lang="en-IN"/>
          </a:p>
        </p:txBody>
      </p:sp>
      <p:sp>
        <p:nvSpPr>
          <p:cNvPr id="5" name="Footer Placeholder 4">
            <a:extLst>
              <a:ext uri="{FF2B5EF4-FFF2-40B4-BE49-F238E27FC236}">
                <a16:creationId xmlns:a16="http://schemas.microsoft.com/office/drawing/2014/main" id="{ADC5EC33-6804-47E6-815E-9F6518DAF6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845126-921B-4139-BECD-BAA1D36762DB}"/>
              </a:ext>
            </a:extLst>
          </p:cNvPr>
          <p:cNvSpPr>
            <a:spLocks noGrp="1"/>
          </p:cNvSpPr>
          <p:nvPr>
            <p:ph type="sldNum" sz="quarter" idx="12"/>
          </p:nvPr>
        </p:nvSpPr>
        <p:spPr/>
        <p:txBody>
          <a:bodyPr/>
          <a:lstStyle/>
          <a:p>
            <a:fld id="{E1659089-41D5-4E9F-A3A5-72783E6FA205}" type="slidenum">
              <a:rPr lang="en-IN" smtClean="0"/>
              <a:t>‹#›</a:t>
            </a:fld>
            <a:endParaRPr lang="en-IN"/>
          </a:p>
        </p:txBody>
      </p:sp>
    </p:spTree>
    <p:extLst>
      <p:ext uri="{BB962C8B-B14F-4D97-AF65-F5344CB8AC3E}">
        <p14:creationId xmlns:p14="http://schemas.microsoft.com/office/powerpoint/2010/main" val="43201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12CC9-B01B-4F5B-8340-01526855E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349098-0508-462D-9735-35D953363E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825829-CBC6-46AB-A192-CDDA70647475}"/>
              </a:ext>
            </a:extLst>
          </p:cNvPr>
          <p:cNvSpPr>
            <a:spLocks noGrp="1"/>
          </p:cNvSpPr>
          <p:nvPr>
            <p:ph type="dt" sz="half" idx="10"/>
          </p:nvPr>
        </p:nvSpPr>
        <p:spPr/>
        <p:txBody>
          <a:bodyPr/>
          <a:lstStyle/>
          <a:p>
            <a:fld id="{681171DD-0A7D-421C-8084-FBFCB91ECA01}" type="datetimeFigureOut">
              <a:rPr lang="en-IN" smtClean="0"/>
              <a:t>14-10-2022</a:t>
            </a:fld>
            <a:endParaRPr lang="en-IN"/>
          </a:p>
        </p:txBody>
      </p:sp>
      <p:sp>
        <p:nvSpPr>
          <p:cNvPr id="5" name="Footer Placeholder 4">
            <a:extLst>
              <a:ext uri="{FF2B5EF4-FFF2-40B4-BE49-F238E27FC236}">
                <a16:creationId xmlns:a16="http://schemas.microsoft.com/office/drawing/2014/main" id="{7948139B-BEA7-43D6-BC60-0B5FEA1CAA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C24C6-6EC3-4332-96ED-841014F62343}"/>
              </a:ext>
            </a:extLst>
          </p:cNvPr>
          <p:cNvSpPr>
            <a:spLocks noGrp="1"/>
          </p:cNvSpPr>
          <p:nvPr>
            <p:ph type="sldNum" sz="quarter" idx="12"/>
          </p:nvPr>
        </p:nvSpPr>
        <p:spPr/>
        <p:txBody>
          <a:bodyPr/>
          <a:lstStyle/>
          <a:p>
            <a:fld id="{E1659089-41D5-4E9F-A3A5-72783E6FA205}" type="slidenum">
              <a:rPr lang="en-IN" smtClean="0"/>
              <a:t>‹#›</a:t>
            </a:fld>
            <a:endParaRPr lang="en-IN"/>
          </a:p>
        </p:txBody>
      </p:sp>
    </p:spTree>
    <p:extLst>
      <p:ext uri="{BB962C8B-B14F-4D97-AF65-F5344CB8AC3E}">
        <p14:creationId xmlns:p14="http://schemas.microsoft.com/office/powerpoint/2010/main" val="321153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A2D56-15B0-4F91-8C5B-2A5A2F244A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3A40C3-36FF-406A-A99E-A7D89775DF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3A53E-B84B-492E-9D82-7EFDC4642B62}"/>
              </a:ext>
            </a:extLst>
          </p:cNvPr>
          <p:cNvSpPr>
            <a:spLocks noGrp="1"/>
          </p:cNvSpPr>
          <p:nvPr>
            <p:ph type="dt" sz="half" idx="10"/>
          </p:nvPr>
        </p:nvSpPr>
        <p:spPr/>
        <p:txBody>
          <a:bodyPr/>
          <a:lstStyle/>
          <a:p>
            <a:fld id="{681171DD-0A7D-421C-8084-FBFCB91ECA01}" type="datetimeFigureOut">
              <a:rPr lang="en-IN" smtClean="0"/>
              <a:t>14-10-2022</a:t>
            </a:fld>
            <a:endParaRPr lang="en-IN"/>
          </a:p>
        </p:txBody>
      </p:sp>
      <p:sp>
        <p:nvSpPr>
          <p:cNvPr id="5" name="Footer Placeholder 4">
            <a:extLst>
              <a:ext uri="{FF2B5EF4-FFF2-40B4-BE49-F238E27FC236}">
                <a16:creationId xmlns:a16="http://schemas.microsoft.com/office/drawing/2014/main" id="{91E15156-C531-4FC6-AEBB-11F01D56B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5304AD-A124-4C42-A934-F45A12711A5A}"/>
              </a:ext>
            </a:extLst>
          </p:cNvPr>
          <p:cNvSpPr>
            <a:spLocks noGrp="1"/>
          </p:cNvSpPr>
          <p:nvPr>
            <p:ph type="sldNum" sz="quarter" idx="12"/>
          </p:nvPr>
        </p:nvSpPr>
        <p:spPr/>
        <p:txBody>
          <a:bodyPr/>
          <a:lstStyle/>
          <a:p>
            <a:fld id="{E1659089-41D5-4E9F-A3A5-72783E6FA205}" type="slidenum">
              <a:rPr lang="en-IN" smtClean="0"/>
              <a:t>‹#›</a:t>
            </a:fld>
            <a:endParaRPr lang="en-IN"/>
          </a:p>
        </p:txBody>
      </p:sp>
    </p:spTree>
    <p:extLst>
      <p:ext uri="{BB962C8B-B14F-4D97-AF65-F5344CB8AC3E}">
        <p14:creationId xmlns:p14="http://schemas.microsoft.com/office/powerpoint/2010/main" val="224784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CF69-76E7-48E7-8DA1-3F4C296C16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69CCBA-006C-45B5-B283-6569633A91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66B97A-711D-436C-8E6E-64CB0AD883FE}"/>
              </a:ext>
            </a:extLst>
          </p:cNvPr>
          <p:cNvSpPr>
            <a:spLocks noGrp="1"/>
          </p:cNvSpPr>
          <p:nvPr>
            <p:ph type="dt" sz="half" idx="10"/>
          </p:nvPr>
        </p:nvSpPr>
        <p:spPr/>
        <p:txBody>
          <a:bodyPr/>
          <a:lstStyle/>
          <a:p>
            <a:fld id="{681171DD-0A7D-421C-8084-FBFCB91ECA01}" type="datetimeFigureOut">
              <a:rPr lang="en-IN" smtClean="0"/>
              <a:t>14-10-2022</a:t>
            </a:fld>
            <a:endParaRPr lang="en-IN"/>
          </a:p>
        </p:txBody>
      </p:sp>
      <p:sp>
        <p:nvSpPr>
          <p:cNvPr id="5" name="Footer Placeholder 4">
            <a:extLst>
              <a:ext uri="{FF2B5EF4-FFF2-40B4-BE49-F238E27FC236}">
                <a16:creationId xmlns:a16="http://schemas.microsoft.com/office/drawing/2014/main" id="{9DCB6A16-7A70-4E8D-9FBF-F7FD91D218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F3185-A8AF-4168-AEE6-FF6242DE6F09}"/>
              </a:ext>
            </a:extLst>
          </p:cNvPr>
          <p:cNvSpPr>
            <a:spLocks noGrp="1"/>
          </p:cNvSpPr>
          <p:nvPr>
            <p:ph type="sldNum" sz="quarter" idx="12"/>
          </p:nvPr>
        </p:nvSpPr>
        <p:spPr/>
        <p:txBody>
          <a:bodyPr/>
          <a:lstStyle/>
          <a:p>
            <a:fld id="{E1659089-41D5-4E9F-A3A5-72783E6FA205}" type="slidenum">
              <a:rPr lang="en-IN" smtClean="0"/>
              <a:t>‹#›</a:t>
            </a:fld>
            <a:endParaRPr lang="en-IN"/>
          </a:p>
        </p:txBody>
      </p:sp>
    </p:spTree>
    <p:extLst>
      <p:ext uri="{BB962C8B-B14F-4D97-AF65-F5344CB8AC3E}">
        <p14:creationId xmlns:p14="http://schemas.microsoft.com/office/powerpoint/2010/main" val="238756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0632-97BD-438B-9B0C-8DE5CD7C55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BB7450-403A-4E1A-958F-E19418EE22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F4A400-6477-488E-BC3E-217425F4B5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1BB722-91F8-494E-BB5E-7BAD0074B4FD}"/>
              </a:ext>
            </a:extLst>
          </p:cNvPr>
          <p:cNvSpPr>
            <a:spLocks noGrp="1"/>
          </p:cNvSpPr>
          <p:nvPr>
            <p:ph type="dt" sz="half" idx="10"/>
          </p:nvPr>
        </p:nvSpPr>
        <p:spPr/>
        <p:txBody>
          <a:bodyPr/>
          <a:lstStyle/>
          <a:p>
            <a:fld id="{681171DD-0A7D-421C-8084-FBFCB91ECA01}" type="datetimeFigureOut">
              <a:rPr lang="en-IN" smtClean="0"/>
              <a:t>14-10-2022</a:t>
            </a:fld>
            <a:endParaRPr lang="en-IN"/>
          </a:p>
        </p:txBody>
      </p:sp>
      <p:sp>
        <p:nvSpPr>
          <p:cNvPr id="6" name="Footer Placeholder 5">
            <a:extLst>
              <a:ext uri="{FF2B5EF4-FFF2-40B4-BE49-F238E27FC236}">
                <a16:creationId xmlns:a16="http://schemas.microsoft.com/office/drawing/2014/main" id="{B076DF7C-7C8D-46B5-8FC5-016BD7CE76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BB563-2978-4724-A370-BAB7A0D4C835}"/>
              </a:ext>
            </a:extLst>
          </p:cNvPr>
          <p:cNvSpPr>
            <a:spLocks noGrp="1"/>
          </p:cNvSpPr>
          <p:nvPr>
            <p:ph type="sldNum" sz="quarter" idx="12"/>
          </p:nvPr>
        </p:nvSpPr>
        <p:spPr/>
        <p:txBody>
          <a:bodyPr/>
          <a:lstStyle/>
          <a:p>
            <a:fld id="{E1659089-41D5-4E9F-A3A5-72783E6FA205}" type="slidenum">
              <a:rPr lang="en-IN" smtClean="0"/>
              <a:t>‹#›</a:t>
            </a:fld>
            <a:endParaRPr lang="en-IN"/>
          </a:p>
        </p:txBody>
      </p:sp>
    </p:spTree>
    <p:extLst>
      <p:ext uri="{BB962C8B-B14F-4D97-AF65-F5344CB8AC3E}">
        <p14:creationId xmlns:p14="http://schemas.microsoft.com/office/powerpoint/2010/main" val="83101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7162-E5DD-4D38-A2CD-381326A59F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B98EA0-3118-48C2-AC6C-2E8F56ED13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C52AEE-03CC-4ABC-82CB-7472F618F2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E3538D-787E-4592-9D45-0055B57779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8464B-A7D6-4374-893B-5608E4B10B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F78719-B03B-47BC-973D-E2BEA4C140CF}"/>
              </a:ext>
            </a:extLst>
          </p:cNvPr>
          <p:cNvSpPr>
            <a:spLocks noGrp="1"/>
          </p:cNvSpPr>
          <p:nvPr>
            <p:ph type="dt" sz="half" idx="10"/>
          </p:nvPr>
        </p:nvSpPr>
        <p:spPr/>
        <p:txBody>
          <a:bodyPr/>
          <a:lstStyle/>
          <a:p>
            <a:fld id="{681171DD-0A7D-421C-8084-FBFCB91ECA01}" type="datetimeFigureOut">
              <a:rPr lang="en-IN" smtClean="0"/>
              <a:t>14-10-2022</a:t>
            </a:fld>
            <a:endParaRPr lang="en-IN"/>
          </a:p>
        </p:txBody>
      </p:sp>
      <p:sp>
        <p:nvSpPr>
          <p:cNvPr id="8" name="Footer Placeholder 7">
            <a:extLst>
              <a:ext uri="{FF2B5EF4-FFF2-40B4-BE49-F238E27FC236}">
                <a16:creationId xmlns:a16="http://schemas.microsoft.com/office/drawing/2014/main" id="{9A8DC95A-ABB5-42C3-8337-C1086C2FCC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9AE218-DD08-4A70-8F8D-8302FBAEB56D}"/>
              </a:ext>
            </a:extLst>
          </p:cNvPr>
          <p:cNvSpPr>
            <a:spLocks noGrp="1"/>
          </p:cNvSpPr>
          <p:nvPr>
            <p:ph type="sldNum" sz="quarter" idx="12"/>
          </p:nvPr>
        </p:nvSpPr>
        <p:spPr/>
        <p:txBody>
          <a:bodyPr/>
          <a:lstStyle/>
          <a:p>
            <a:fld id="{E1659089-41D5-4E9F-A3A5-72783E6FA205}" type="slidenum">
              <a:rPr lang="en-IN" smtClean="0"/>
              <a:t>‹#›</a:t>
            </a:fld>
            <a:endParaRPr lang="en-IN"/>
          </a:p>
        </p:txBody>
      </p:sp>
    </p:spTree>
    <p:extLst>
      <p:ext uri="{BB962C8B-B14F-4D97-AF65-F5344CB8AC3E}">
        <p14:creationId xmlns:p14="http://schemas.microsoft.com/office/powerpoint/2010/main" val="305604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3886-4422-4E4C-9982-4DDD9E5DEA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A03A8A-71A4-4BE5-9176-72336D05093F}"/>
              </a:ext>
            </a:extLst>
          </p:cNvPr>
          <p:cNvSpPr>
            <a:spLocks noGrp="1"/>
          </p:cNvSpPr>
          <p:nvPr>
            <p:ph type="dt" sz="half" idx="10"/>
          </p:nvPr>
        </p:nvSpPr>
        <p:spPr/>
        <p:txBody>
          <a:bodyPr/>
          <a:lstStyle/>
          <a:p>
            <a:fld id="{681171DD-0A7D-421C-8084-FBFCB91ECA01}" type="datetimeFigureOut">
              <a:rPr lang="en-IN" smtClean="0"/>
              <a:t>14-10-2022</a:t>
            </a:fld>
            <a:endParaRPr lang="en-IN"/>
          </a:p>
        </p:txBody>
      </p:sp>
      <p:sp>
        <p:nvSpPr>
          <p:cNvPr id="4" name="Footer Placeholder 3">
            <a:extLst>
              <a:ext uri="{FF2B5EF4-FFF2-40B4-BE49-F238E27FC236}">
                <a16:creationId xmlns:a16="http://schemas.microsoft.com/office/drawing/2014/main" id="{A92E9473-E384-4A16-AFBB-AD346A30D7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199483-6163-4966-99E6-56BADC37FB73}"/>
              </a:ext>
            </a:extLst>
          </p:cNvPr>
          <p:cNvSpPr>
            <a:spLocks noGrp="1"/>
          </p:cNvSpPr>
          <p:nvPr>
            <p:ph type="sldNum" sz="quarter" idx="12"/>
          </p:nvPr>
        </p:nvSpPr>
        <p:spPr/>
        <p:txBody>
          <a:bodyPr/>
          <a:lstStyle/>
          <a:p>
            <a:fld id="{E1659089-41D5-4E9F-A3A5-72783E6FA205}" type="slidenum">
              <a:rPr lang="en-IN" smtClean="0"/>
              <a:t>‹#›</a:t>
            </a:fld>
            <a:endParaRPr lang="en-IN"/>
          </a:p>
        </p:txBody>
      </p:sp>
    </p:spTree>
    <p:extLst>
      <p:ext uri="{BB962C8B-B14F-4D97-AF65-F5344CB8AC3E}">
        <p14:creationId xmlns:p14="http://schemas.microsoft.com/office/powerpoint/2010/main" val="285878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E0FAFD-33FC-4693-8721-0B1DB6A16758}"/>
              </a:ext>
            </a:extLst>
          </p:cNvPr>
          <p:cNvSpPr>
            <a:spLocks noGrp="1"/>
          </p:cNvSpPr>
          <p:nvPr>
            <p:ph type="dt" sz="half" idx="10"/>
          </p:nvPr>
        </p:nvSpPr>
        <p:spPr/>
        <p:txBody>
          <a:bodyPr/>
          <a:lstStyle/>
          <a:p>
            <a:fld id="{681171DD-0A7D-421C-8084-FBFCB91ECA01}" type="datetimeFigureOut">
              <a:rPr lang="en-IN" smtClean="0"/>
              <a:t>14-10-2022</a:t>
            </a:fld>
            <a:endParaRPr lang="en-IN"/>
          </a:p>
        </p:txBody>
      </p:sp>
      <p:sp>
        <p:nvSpPr>
          <p:cNvPr id="3" name="Footer Placeholder 2">
            <a:extLst>
              <a:ext uri="{FF2B5EF4-FFF2-40B4-BE49-F238E27FC236}">
                <a16:creationId xmlns:a16="http://schemas.microsoft.com/office/drawing/2014/main" id="{AB52FC39-8B56-4816-B275-3315B1D3D2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750DB7-7281-429B-A087-FC6E3C1A7418}"/>
              </a:ext>
            </a:extLst>
          </p:cNvPr>
          <p:cNvSpPr>
            <a:spLocks noGrp="1"/>
          </p:cNvSpPr>
          <p:nvPr>
            <p:ph type="sldNum" sz="quarter" idx="12"/>
          </p:nvPr>
        </p:nvSpPr>
        <p:spPr/>
        <p:txBody>
          <a:bodyPr/>
          <a:lstStyle/>
          <a:p>
            <a:fld id="{E1659089-41D5-4E9F-A3A5-72783E6FA205}" type="slidenum">
              <a:rPr lang="en-IN" smtClean="0"/>
              <a:t>‹#›</a:t>
            </a:fld>
            <a:endParaRPr lang="en-IN"/>
          </a:p>
        </p:txBody>
      </p:sp>
    </p:spTree>
    <p:extLst>
      <p:ext uri="{BB962C8B-B14F-4D97-AF65-F5344CB8AC3E}">
        <p14:creationId xmlns:p14="http://schemas.microsoft.com/office/powerpoint/2010/main" val="624804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484B-1CA9-4800-8D4B-57C64D4A07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5F1C36-24B3-4535-B058-9E30D7C5E1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72A12F-71BB-45AB-A954-A704EFF44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0C88-84A5-43DE-8A9D-17EB0623A8DB}"/>
              </a:ext>
            </a:extLst>
          </p:cNvPr>
          <p:cNvSpPr>
            <a:spLocks noGrp="1"/>
          </p:cNvSpPr>
          <p:nvPr>
            <p:ph type="dt" sz="half" idx="10"/>
          </p:nvPr>
        </p:nvSpPr>
        <p:spPr/>
        <p:txBody>
          <a:bodyPr/>
          <a:lstStyle/>
          <a:p>
            <a:fld id="{681171DD-0A7D-421C-8084-FBFCB91ECA01}" type="datetimeFigureOut">
              <a:rPr lang="en-IN" smtClean="0"/>
              <a:t>14-10-2022</a:t>
            </a:fld>
            <a:endParaRPr lang="en-IN"/>
          </a:p>
        </p:txBody>
      </p:sp>
      <p:sp>
        <p:nvSpPr>
          <p:cNvPr id="6" name="Footer Placeholder 5">
            <a:extLst>
              <a:ext uri="{FF2B5EF4-FFF2-40B4-BE49-F238E27FC236}">
                <a16:creationId xmlns:a16="http://schemas.microsoft.com/office/drawing/2014/main" id="{5D6EFCB1-6768-4066-BE76-B6BE831A4E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144AE0-C498-493A-B6A1-23B165BE5601}"/>
              </a:ext>
            </a:extLst>
          </p:cNvPr>
          <p:cNvSpPr>
            <a:spLocks noGrp="1"/>
          </p:cNvSpPr>
          <p:nvPr>
            <p:ph type="sldNum" sz="quarter" idx="12"/>
          </p:nvPr>
        </p:nvSpPr>
        <p:spPr/>
        <p:txBody>
          <a:bodyPr/>
          <a:lstStyle/>
          <a:p>
            <a:fld id="{E1659089-41D5-4E9F-A3A5-72783E6FA205}" type="slidenum">
              <a:rPr lang="en-IN" smtClean="0"/>
              <a:t>‹#›</a:t>
            </a:fld>
            <a:endParaRPr lang="en-IN"/>
          </a:p>
        </p:txBody>
      </p:sp>
    </p:spTree>
    <p:extLst>
      <p:ext uri="{BB962C8B-B14F-4D97-AF65-F5344CB8AC3E}">
        <p14:creationId xmlns:p14="http://schemas.microsoft.com/office/powerpoint/2010/main" val="3836965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551B-906F-41DE-98DC-58233733D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FBAEF4-7413-4400-AC12-CF05AD22DB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8502A8-2DF1-45A6-B6E6-F31B89743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D317D-6E31-49D1-9B91-1243830744A4}"/>
              </a:ext>
            </a:extLst>
          </p:cNvPr>
          <p:cNvSpPr>
            <a:spLocks noGrp="1"/>
          </p:cNvSpPr>
          <p:nvPr>
            <p:ph type="dt" sz="half" idx="10"/>
          </p:nvPr>
        </p:nvSpPr>
        <p:spPr/>
        <p:txBody>
          <a:bodyPr/>
          <a:lstStyle/>
          <a:p>
            <a:fld id="{681171DD-0A7D-421C-8084-FBFCB91ECA01}" type="datetimeFigureOut">
              <a:rPr lang="en-IN" smtClean="0"/>
              <a:t>14-10-2022</a:t>
            </a:fld>
            <a:endParaRPr lang="en-IN"/>
          </a:p>
        </p:txBody>
      </p:sp>
      <p:sp>
        <p:nvSpPr>
          <p:cNvPr id="6" name="Footer Placeholder 5">
            <a:extLst>
              <a:ext uri="{FF2B5EF4-FFF2-40B4-BE49-F238E27FC236}">
                <a16:creationId xmlns:a16="http://schemas.microsoft.com/office/drawing/2014/main" id="{ED744325-1A08-4DF2-89ED-A4120BF59A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D43613-6219-4601-A8CC-36CCD1C09474}"/>
              </a:ext>
            </a:extLst>
          </p:cNvPr>
          <p:cNvSpPr>
            <a:spLocks noGrp="1"/>
          </p:cNvSpPr>
          <p:nvPr>
            <p:ph type="sldNum" sz="quarter" idx="12"/>
          </p:nvPr>
        </p:nvSpPr>
        <p:spPr/>
        <p:txBody>
          <a:bodyPr/>
          <a:lstStyle/>
          <a:p>
            <a:fld id="{E1659089-41D5-4E9F-A3A5-72783E6FA205}" type="slidenum">
              <a:rPr lang="en-IN" smtClean="0"/>
              <a:t>‹#›</a:t>
            </a:fld>
            <a:endParaRPr lang="en-IN"/>
          </a:p>
        </p:txBody>
      </p:sp>
    </p:spTree>
    <p:extLst>
      <p:ext uri="{BB962C8B-B14F-4D97-AF65-F5344CB8AC3E}">
        <p14:creationId xmlns:p14="http://schemas.microsoft.com/office/powerpoint/2010/main" val="151918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252330-CC59-4298-84FA-4FE3884EC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6F68E8-9D94-47DE-AE09-64177C2C7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70BB85-970A-42FF-A3FE-DE988405A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171DD-0A7D-421C-8084-FBFCB91ECA01}" type="datetimeFigureOut">
              <a:rPr lang="en-IN" smtClean="0"/>
              <a:t>14-10-2022</a:t>
            </a:fld>
            <a:endParaRPr lang="en-IN"/>
          </a:p>
        </p:txBody>
      </p:sp>
      <p:sp>
        <p:nvSpPr>
          <p:cNvPr id="5" name="Footer Placeholder 4">
            <a:extLst>
              <a:ext uri="{FF2B5EF4-FFF2-40B4-BE49-F238E27FC236}">
                <a16:creationId xmlns:a16="http://schemas.microsoft.com/office/drawing/2014/main" id="{89B0B377-F518-43E8-913F-4AC22119EA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D06AAD-D3E3-4713-A270-4E95015B04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59089-41D5-4E9F-A3A5-72783E6FA205}" type="slidenum">
              <a:rPr lang="en-IN" smtClean="0"/>
              <a:t>‹#›</a:t>
            </a:fld>
            <a:endParaRPr lang="en-IN"/>
          </a:p>
        </p:txBody>
      </p:sp>
    </p:spTree>
    <p:extLst>
      <p:ext uri="{BB962C8B-B14F-4D97-AF65-F5344CB8AC3E}">
        <p14:creationId xmlns:p14="http://schemas.microsoft.com/office/powerpoint/2010/main" val="33504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4D35DB-5EAB-4EC1-AB76-AFA69BE82934}"/>
              </a:ext>
            </a:extLst>
          </p:cNvPr>
          <p:cNvSpPr>
            <a:spLocks noGrp="1"/>
          </p:cNvSpPr>
          <p:nvPr>
            <p:ph type="ctrTitle"/>
          </p:nvPr>
        </p:nvSpPr>
        <p:spPr>
          <a:xfrm>
            <a:off x="1524003" y="1999615"/>
            <a:ext cx="9144000" cy="2764028"/>
          </a:xfrm>
        </p:spPr>
        <p:txBody>
          <a:bodyPr anchor="ctr">
            <a:normAutofit/>
          </a:bodyPr>
          <a:lstStyle/>
          <a:p>
            <a:r>
              <a:rPr lang="en-US" sz="4000" b="1" dirty="0">
                <a:solidFill>
                  <a:srgbClr val="FF0000"/>
                </a:solidFill>
              </a:rPr>
              <a:t>CUSTOMER RETENTION CASE STUDY</a:t>
            </a:r>
            <a:endParaRPr lang="en-IN" sz="4000" b="1" dirty="0">
              <a:solidFill>
                <a:srgbClr val="FF0000"/>
              </a:solidFill>
            </a:endParaRPr>
          </a:p>
        </p:txBody>
      </p:sp>
      <p:sp>
        <p:nvSpPr>
          <p:cNvPr id="3" name="Subtitle 2">
            <a:extLst>
              <a:ext uri="{FF2B5EF4-FFF2-40B4-BE49-F238E27FC236}">
                <a16:creationId xmlns:a16="http://schemas.microsoft.com/office/drawing/2014/main" id="{8F506C2F-6654-40B5-ABF5-B799BA72DB31}"/>
              </a:ext>
            </a:extLst>
          </p:cNvPr>
          <p:cNvSpPr>
            <a:spLocks noGrp="1"/>
          </p:cNvSpPr>
          <p:nvPr>
            <p:ph type="subTitle" idx="1"/>
          </p:nvPr>
        </p:nvSpPr>
        <p:spPr>
          <a:xfrm>
            <a:off x="1966912" y="5645150"/>
            <a:ext cx="8258176" cy="631825"/>
          </a:xfrm>
        </p:spPr>
        <p:txBody>
          <a:bodyPr anchor="ctr">
            <a:normAutofit fontScale="92500"/>
          </a:bodyPr>
          <a:lstStyle/>
          <a:p>
            <a:r>
              <a:rPr lang="en-US" dirty="0"/>
              <a:t>Problem Statement and understanding, EDA steps and visualizations</a:t>
            </a:r>
            <a:endParaRPr lang="en-IN" sz="2800" dirty="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3490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0A9B7A-DBC4-425E-9EF2-F0CAFE00D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156960"/>
          </a:xfrm>
          <a:prstGeom prst="rect">
            <a:avLst/>
          </a:prstGeom>
        </p:spPr>
      </p:pic>
    </p:spTree>
    <p:extLst>
      <p:ext uri="{BB962C8B-B14F-4D97-AF65-F5344CB8AC3E}">
        <p14:creationId xmlns:p14="http://schemas.microsoft.com/office/powerpoint/2010/main" val="110743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8184EA-EAF4-460C-8A79-30F1E592E0C0}"/>
              </a:ext>
            </a:extLst>
          </p:cNvPr>
          <p:cNvSpPr txBox="1"/>
          <p:nvPr/>
        </p:nvSpPr>
        <p:spPr>
          <a:xfrm>
            <a:off x="71120" y="233680"/>
            <a:ext cx="11958320" cy="3693319"/>
          </a:xfrm>
          <a:prstGeom prst="rect">
            <a:avLst/>
          </a:prstGeom>
          <a:noFill/>
        </p:spPr>
        <p:txBody>
          <a:bodyPr wrap="square" rtlCol="0">
            <a:spAutoFit/>
          </a:bodyPr>
          <a:lstStyle/>
          <a:p>
            <a:r>
              <a:rPr lang="en-IN" b="1" dirty="0"/>
              <a:t>17. ***Abandoned cart reason*** </a:t>
            </a:r>
            <a:r>
              <a:rPr lang="en-IN" dirty="0"/>
              <a:t>- The most common reason for abandoning the cart is having a better alternative offer, and the promo code not applicable.</a:t>
            </a:r>
          </a:p>
          <a:p>
            <a:r>
              <a:rPr lang="en-IN" b="1" dirty="0"/>
              <a:t>18. ***website content is easy?*** </a:t>
            </a:r>
            <a:r>
              <a:rPr lang="en-IN" dirty="0"/>
              <a:t>- Most customers agree that the content on the website is much easier to understand.</a:t>
            </a:r>
          </a:p>
          <a:p>
            <a:r>
              <a:rPr lang="en-IN" b="1" dirty="0"/>
              <a:t>19. ***similar product information*** </a:t>
            </a:r>
            <a:r>
              <a:rPr lang="en-IN" dirty="0"/>
              <a:t>- most of the customers find information about similar products useful for comparison.</a:t>
            </a:r>
          </a:p>
          <a:p>
            <a:r>
              <a:rPr lang="en-IN" b="1" dirty="0"/>
              <a:t>20. ***complete product information*** </a:t>
            </a:r>
            <a:r>
              <a:rPr lang="en-IN" dirty="0"/>
              <a:t>- this affects the purchase decision of the customer, Most of the customers find this important while they do online shopping.</a:t>
            </a:r>
          </a:p>
          <a:p>
            <a:r>
              <a:rPr lang="en-IN" b="1" dirty="0"/>
              <a:t>21. ***product information*** </a:t>
            </a:r>
            <a:r>
              <a:rPr lang="en-IN" dirty="0"/>
              <a:t>- most of the customers feel that the listed product should have complete details of it. This will affect the purchase decision of the customer.</a:t>
            </a:r>
          </a:p>
          <a:p>
            <a:r>
              <a:rPr lang="en-IN" b="1" dirty="0"/>
              <a:t>22. ***Navigation on website*** </a:t>
            </a:r>
            <a:r>
              <a:rPr lang="en-IN" dirty="0"/>
              <a:t>- Every customer wants to have easy navigation steps while doing online shopping.</a:t>
            </a:r>
          </a:p>
          <a:p>
            <a:r>
              <a:rPr lang="en-IN" b="1" dirty="0"/>
              <a:t>23. ***Loading and processing speed*** </a:t>
            </a:r>
            <a:r>
              <a:rPr lang="en-IN" dirty="0"/>
              <a:t>- most of the customers feel that loading and processing speed also affect their purchase decision.</a:t>
            </a:r>
          </a:p>
          <a:p>
            <a:r>
              <a:rPr lang="en-IN" b="1" dirty="0"/>
              <a:t>24. ***Interface of website*** </a:t>
            </a:r>
            <a:r>
              <a:rPr lang="en-IN" dirty="0"/>
              <a:t>- Most customers like having a good interface of the website, which attracts customers and affects their purchase decision.</a:t>
            </a:r>
          </a:p>
        </p:txBody>
      </p:sp>
    </p:spTree>
    <p:extLst>
      <p:ext uri="{BB962C8B-B14F-4D97-AF65-F5344CB8AC3E}">
        <p14:creationId xmlns:p14="http://schemas.microsoft.com/office/powerpoint/2010/main" val="423900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563349-1FE0-4B18-9819-AACFB8774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532880"/>
          </a:xfrm>
          <a:prstGeom prst="rect">
            <a:avLst/>
          </a:prstGeom>
        </p:spPr>
      </p:pic>
    </p:spTree>
    <p:extLst>
      <p:ext uri="{BB962C8B-B14F-4D97-AF65-F5344CB8AC3E}">
        <p14:creationId xmlns:p14="http://schemas.microsoft.com/office/powerpoint/2010/main" val="396725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8184EA-EAF4-460C-8A79-30F1E592E0C0}"/>
              </a:ext>
            </a:extLst>
          </p:cNvPr>
          <p:cNvSpPr txBox="1"/>
          <p:nvPr/>
        </p:nvSpPr>
        <p:spPr>
          <a:xfrm>
            <a:off x="71120" y="233680"/>
            <a:ext cx="11958320" cy="4801314"/>
          </a:xfrm>
          <a:prstGeom prst="rect">
            <a:avLst/>
          </a:prstGeom>
          <a:noFill/>
        </p:spPr>
        <p:txBody>
          <a:bodyPr wrap="square" rtlCol="0">
            <a:spAutoFit/>
          </a:bodyPr>
          <a:lstStyle/>
          <a:p>
            <a:r>
              <a:rPr lang="en-IN" b="1" dirty="0"/>
              <a:t>25. ***Payment convenience*** </a:t>
            </a:r>
            <a:r>
              <a:rPr lang="en-IN" dirty="0"/>
              <a:t>- most of the Customer (almost every) wants a convenient payment method.</a:t>
            </a:r>
          </a:p>
          <a:p>
            <a:r>
              <a:rPr lang="en-IN" b="1" dirty="0"/>
              <a:t>26. ***Trust on online retail store*** </a:t>
            </a:r>
            <a:r>
              <a:rPr lang="en-IN" dirty="0"/>
              <a:t>- Most of the customers believes that the respective online retail store will full fill the transaction within given time by the merchant.</a:t>
            </a:r>
          </a:p>
          <a:p>
            <a:r>
              <a:rPr lang="en-IN" b="1" dirty="0"/>
              <a:t>27. ***Empathy*** </a:t>
            </a:r>
            <a:r>
              <a:rPr lang="en-IN" dirty="0"/>
              <a:t>- bases on query solving on a particular site like amazon, </a:t>
            </a:r>
            <a:r>
              <a:rPr lang="en-IN" dirty="0" err="1"/>
              <a:t>flipkart</a:t>
            </a:r>
            <a:r>
              <a:rPr lang="en-IN" dirty="0"/>
              <a:t> it is very important to resolve the customer's query as this will affect the customer purchase decision in future</a:t>
            </a:r>
          </a:p>
          <a:p>
            <a:r>
              <a:rPr lang="en-IN" b="1" dirty="0"/>
              <a:t>28. ***Data Privacy*** </a:t>
            </a:r>
            <a:r>
              <a:rPr lang="en-IN" dirty="0"/>
              <a:t>- This is becoming very important concern nowadays, as customer's details are very sensitive and customer will only provide data to those which have high data security., So most customers agree on this that there should be data security.</a:t>
            </a:r>
          </a:p>
          <a:p>
            <a:r>
              <a:rPr lang="en-IN" b="1" dirty="0"/>
              <a:t>29. ***Communication channel*** </a:t>
            </a:r>
            <a:r>
              <a:rPr lang="en-IN" dirty="0"/>
              <a:t>- There are various communication channels available like email support, chat support, phone support etc, customer wants communication medium of their choice. They agree that the online store should have various communication channels available.</a:t>
            </a:r>
          </a:p>
          <a:p>
            <a:r>
              <a:rPr lang="en-IN" b="1" dirty="0"/>
              <a:t>30. ***Benefits and discounts*** </a:t>
            </a:r>
            <a:r>
              <a:rPr lang="en-IN" dirty="0"/>
              <a:t>- Most of the customers agree that online shopping gives monetary discount and benefits, like cashback, reward points etc.</a:t>
            </a:r>
          </a:p>
          <a:p>
            <a:r>
              <a:rPr lang="en-IN" b="1" dirty="0"/>
              <a:t>31. ***enjoyment*** </a:t>
            </a:r>
            <a:r>
              <a:rPr lang="en-IN" dirty="0"/>
              <a:t>- most of the customers like shopping online, it is hassle free and time consuming, however there are some customer's who don't like online shopping as much. However most of the customers agree that they enjoy doing shopping online.</a:t>
            </a:r>
          </a:p>
          <a:p>
            <a:r>
              <a:rPr lang="en-IN" b="1" dirty="0"/>
              <a:t>31. ***flexibility and convenience*** </a:t>
            </a:r>
            <a:r>
              <a:rPr lang="en-IN" dirty="0"/>
              <a:t>- Online shopping is flexible and convenience, most of the customers  agree on that.</a:t>
            </a:r>
          </a:p>
        </p:txBody>
      </p:sp>
    </p:spTree>
    <p:extLst>
      <p:ext uri="{BB962C8B-B14F-4D97-AF65-F5344CB8AC3E}">
        <p14:creationId xmlns:p14="http://schemas.microsoft.com/office/powerpoint/2010/main" val="1944541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A0F187-7902-416D-88FC-FAE2D9B78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48399"/>
          </a:xfrm>
          <a:prstGeom prst="rect">
            <a:avLst/>
          </a:prstGeom>
        </p:spPr>
      </p:pic>
    </p:spTree>
    <p:extLst>
      <p:ext uri="{BB962C8B-B14F-4D97-AF65-F5344CB8AC3E}">
        <p14:creationId xmlns:p14="http://schemas.microsoft.com/office/powerpoint/2010/main" val="578318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8184EA-EAF4-460C-8A79-30F1E592E0C0}"/>
              </a:ext>
            </a:extLst>
          </p:cNvPr>
          <p:cNvSpPr txBox="1"/>
          <p:nvPr/>
        </p:nvSpPr>
        <p:spPr>
          <a:xfrm>
            <a:off x="71120" y="233680"/>
            <a:ext cx="11958320" cy="3693319"/>
          </a:xfrm>
          <a:prstGeom prst="rect">
            <a:avLst/>
          </a:prstGeom>
          <a:noFill/>
        </p:spPr>
        <p:txBody>
          <a:bodyPr wrap="square" rtlCol="0">
            <a:spAutoFit/>
          </a:bodyPr>
          <a:lstStyle/>
          <a:p>
            <a:r>
              <a:rPr lang="en-IN" b="1" dirty="0"/>
              <a:t>33. ***Return/</a:t>
            </a:r>
            <a:r>
              <a:rPr lang="en-IN" b="1" dirty="0" err="1"/>
              <a:t>replacment</a:t>
            </a:r>
            <a:r>
              <a:rPr lang="en-IN" b="1" dirty="0"/>
              <a:t> policy*** </a:t>
            </a:r>
            <a:r>
              <a:rPr lang="en-IN" dirty="0"/>
              <a:t>- most of the costumers agree on having return and replacement policy.</a:t>
            </a:r>
          </a:p>
          <a:p>
            <a:r>
              <a:rPr lang="en-IN" b="1" dirty="0"/>
              <a:t>34. ***Loyalty programs*** </a:t>
            </a:r>
            <a:r>
              <a:rPr lang="en-IN" dirty="0"/>
              <a:t>- this refers to offers, rewards offered to customer so that the online retail store retain the customers. Example for this can be Flipkart's super coin, where for every purchase you will earn some amount of super coin that can be redeemed in future. Such policy attract customers and most of the customer's agree that some rewards option attract them.</a:t>
            </a:r>
          </a:p>
          <a:p>
            <a:r>
              <a:rPr lang="en-IN" b="1" dirty="0"/>
              <a:t>35. ***quality information*** </a:t>
            </a:r>
            <a:r>
              <a:rPr lang="en-IN" dirty="0"/>
              <a:t>- Most of the customers find this important.</a:t>
            </a:r>
          </a:p>
          <a:p>
            <a:r>
              <a:rPr lang="en-IN" b="1" dirty="0"/>
              <a:t>36. ***website/application quality*** </a:t>
            </a:r>
            <a:r>
              <a:rPr lang="en-IN" dirty="0"/>
              <a:t>- most of the customer's agree that a website or application quality should be good to retain the customers.</a:t>
            </a:r>
          </a:p>
          <a:p>
            <a:r>
              <a:rPr lang="en-IN" b="1" dirty="0"/>
              <a:t>37. ***Net benefits*** </a:t>
            </a:r>
            <a:r>
              <a:rPr lang="en-IN" dirty="0"/>
              <a:t>- Most of the customer's agree on net benefits can lead to customer's satisfaction.</a:t>
            </a:r>
          </a:p>
          <a:p>
            <a:r>
              <a:rPr lang="en-IN" b="1" dirty="0"/>
              <a:t>38. ***trust vs satisfaction*** </a:t>
            </a:r>
            <a:r>
              <a:rPr lang="en-IN" dirty="0"/>
              <a:t>- most of the customers agree on that trust results in customer's satisfaction.</a:t>
            </a:r>
          </a:p>
          <a:p>
            <a:r>
              <a:rPr lang="en-IN" b="1" dirty="0"/>
              <a:t>39. ***variety of products*** </a:t>
            </a:r>
            <a:r>
              <a:rPr lang="en-IN" dirty="0"/>
              <a:t>- most of the customers agree on that online shopping shows wide variety of the products available.</a:t>
            </a:r>
          </a:p>
          <a:p>
            <a:r>
              <a:rPr lang="en-IN" b="1" dirty="0"/>
              <a:t>40. ***relevant product info*** </a:t>
            </a:r>
            <a:r>
              <a:rPr lang="en-IN" dirty="0"/>
              <a:t>- most of the customers agree on this.</a:t>
            </a:r>
          </a:p>
        </p:txBody>
      </p:sp>
    </p:spTree>
    <p:extLst>
      <p:ext uri="{BB962C8B-B14F-4D97-AF65-F5344CB8AC3E}">
        <p14:creationId xmlns:p14="http://schemas.microsoft.com/office/powerpoint/2010/main" val="101766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385744-8A53-450C-9915-19435696A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309360"/>
          </a:xfrm>
          <a:prstGeom prst="rect">
            <a:avLst/>
          </a:prstGeom>
        </p:spPr>
      </p:pic>
    </p:spTree>
    <p:extLst>
      <p:ext uri="{BB962C8B-B14F-4D97-AF65-F5344CB8AC3E}">
        <p14:creationId xmlns:p14="http://schemas.microsoft.com/office/powerpoint/2010/main" val="1924841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BB1CE-C657-4CEF-A889-9CEEBAA3A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19050"/>
            <a:ext cx="4876800" cy="3600450"/>
          </a:xfrm>
          <a:prstGeom prst="rect">
            <a:avLst/>
          </a:prstGeom>
        </p:spPr>
      </p:pic>
      <p:pic>
        <p:nvPicPr>
          <p:cNvPr id="4" name="Picture 3">
            <a:extLst>
              <a:ext uri="{FF2B5EF4-FFF2-40B4-BE49-F238E27FC236}">
                <a16:creationId xmlns:a16="http://schemas.microsoft.com/office/drawing/2014/main" id="{E81A64C4-5678-463D-B24C-1FE354332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
            <a:ext cx="6553200" cy="3429000"/>
          </a:xfrm>
          <a:prstGeom prst="rect">
            <a:avLst/>
          </a:prstGeom>
        </p:spPr>
      </p:pic>
      <p:pic>
        <p:nvPicPr>
          <p:cNvPr id="6" name="Picture 5">
            <a:extLst>
              <a:ext uri="{FF2B5EF4-FFF2-40B4-BE49-F238E27FC236}">
                <a16:creationId xmlns:a16="http://schemas.microsoft.com/office/drawing/2014/main" id="{9454176D-E472-4C1E-BCBE-226A6AC23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24" y="3543299"/>
            <a:ext cx="12106275" cy="3343275"/>
          </a:xfrm>
          <a:prstGeom prst="rect">
            <a:avLst/>
          </a:prstGeom>
        </p:spPr>
      </p:pic>
    </p:spTree>
    <p:extLst>
      <p:ext uri="{BB962C8B-B14F-4D97-AF65-F5344CB8AC3E}">
        <p14:creationId xmlns:p14="http://schemas.microsoft.com/office/powerpoint/2010/main" val="2253175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8184EA-EAF4-460C-8A79-30F1E592E0C0}"/>
              </a:ext>
            </a:extLst>
          </p:cNvPr>
          <p:cNvSpPr txBox="1"/>
          <p:nvPr/>
        </p:nvSpPr>
        <p:spPr>
          <a:xfrm>
            <a:off x="71120" y="233680"/>
            <a:ext cx="1195832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Here we can see that number of female customers in all age categories are more than of male, from age 21-30 years count of female customers is the most.</a:t>
            </a:r>
          </a:p>
          <a:p>
            <a:pPr marL="285750" indent="-285750">
              <a:buFont typeface="Arial" panose="020B0604020202020204" pitchFamily="34" charset="0"/>
              <a:buChar char="•"/>
            </a:pPr>
            <a:r>
              <a:rPr lang="en-US" dirty="0"/>
              <a:t>Data has more female customers.</a:t>
            </a:r>
          </a:p>
          <a:p>
            <a:endParaRPr lang="en-US" dirty="0"/>
          </a:p>
          <a:p>
            <a:pPr marL="285750" indent="-285750">
              <a:buFont typeface="Arial" panose="020B0604020202020204" pitchFamily="34" charset="0"/>
              <a:buChar char="•"/>
            </a:pPr>
            <a:r>
              <a:rPr lang="en-US" dirty="0" err="1"/>
              <a:t>Bulandshahar</a:t>
            </a:r>
            <a:r>
              <a:rPr lang="en-US" dirty="0"/>
              <a:t> consists of only Male customers age between 31-40 years have been shopping online for 1-2 years.</a:t>
            </a:r>
          </a:p>
          <a:p>
            <a:pPr marL="285750" indent="-285750">
              <a:buFont typeface="Arial" panose="020B0604020202020204" pitchFamily="34" charset="0"/>
              <a:buChar char="•"/>
            </a:pPr>
            <a:r>
              <a:rPr lang="en-US" dirty="0"/>
              <a:t>Moradabad consists of only Male customers age between 31-40 years have been shopping for more than 4 years.</a:t>
            </a:r>
          </a:p>
          <a:p>
            <a:pPr marL="285750" indent="-285750">
              <a:buFont typeface="Arial" panose="020B0604020202020204" pitchFamily="34" charset="0"/>
              <a:buChar char="•"/>
            </a:pPr>
            <a:r>
              <a:rPr lang="en-US" dirty="0"/>
              <a:t>Gender ration is approx. equal in Delhi.</a:t>
            </a:r>
          </a:p>
          <a:p>
            <a:pPr marL="285750" indent="-285750">
              <a:buFont typeface="Arial" panose="020B0604020202020204" pitchFamily="34" charset="0"/>
              <a:buChar char="•"/>
            </a:pPr>
            <a:r>
              <a:rPr lang="en-US" dirty="0"/>
              <a:t>Bangalore shows maximum female customers age between 21-30 years.</a:t>
            </a:r>
          </a:p>
          <a:p>
            <a:pPr marL="285750" indent="-285750">
              <a:buFont typeface="Arial" panose="020B0604020202020204" pitchFamily="34" charset="0"/>
              <a:buChar char="•"/>
            </a:pPr>
            <a:r>
              <a:rPr lang="en-US" dirty="0"/>
              <a:t>Delhi shows maximum Male customers age between 41-50.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Female with age 21-30 are strongly agreeing that enjoying shopping.</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8935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7EED38-2FC7-46E7-A3C6-0F13B772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4" y="114301"/>
            <a:ext cx="10420350" cy="3429000"/>
          </a:xfrm>
          <a:prstGeom prst="rect">
            <a:avLst/>
          </a:prstGeom>
        </p:spPr>
      </p:pic>
      <p:pic>
        <p:nvPicPr>
          <p:cNvPr id="7" name="Picture 6">
            <a:extLst>
              <a:ext uri="{FF2B5EF4-FFF2-40B4-BE49-F238E27FC236}">
                <a16:creationId xmlns:a16="http://schemas.microsoft.com/office/drawing/2014/main" id="{21592C07-9C1A-4564-82F8-10B9A1931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89" y="3543301"/>
            <a:ext cx="11380519" cy="3429001"/>
          </a:xfrm>
          <a:prstGeom prst="rect">
            <a:avLst/>
          </a:prstGeom>
        </p:spPr>
      </p:pic>
    </p:spTree>
    <p:extLst>
      <p:ext uri="{BB962C8B-B14F-4D97-AF65-F5344CB8AC3E}">
        <p14:creationId xmlns:p14="http://schemas.microsoft.com/office/powerpoint/2010/main" val="3411238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F2BBC6-3685-438A-A3D1-7BD46C892FBA}"/>
              </a:ext>
            </a:extLst>
          </p:cNvPr>
          <p:cNvSpPr txBox="1"/>
          <p:nvPr/>
        </p:nvSpPr>
        <p:spPr>
          <a:xfrm>
            <a:off x="0" y="152400"/>
            <a:ext cx="12059920" cy="4247317"/>
          </a:xfrm>
          <a:prstGeom prst="rect">
            <a:avLst/>
          </a:prstGeom>
          <a:noFill/>
        </p:spPr>
        <p:txBody>
          <a:bodyPr wrap="square" rtlCol="0">
            <a:spAutoFit/>
          </a:bodyPr>
          <a:lstStyle/>
          <a:p>
            <a:endParaRPr lang="en-IN" dirty="0">
              <a:solidFill>
                <a:srgbClr val="111111"/>
              </a:solidFill>
              <a:latin typeface="Arial" panose="020B0604020202020204" pitchFamily="34" charset="0"/>
              <a:ea typeface="Calibri" panose="020F0502020204030204" pitchFamily="34" charset="0"/>
            </a:endParaRPr>
          </a:p>
          <a:p>
            <a:endParaRPr lang="en-IN" dirty="0">
              <a:solidFill>
                <a:srgbClr val="111111"/>
              </a:solidFill>
              <a:latin typeface="Arial" panose="020B0604020202020204" pitchFamily="34" charset="0"/>
              <a:ea typeface="Calibri" panose="020F0502020204030204" pitchFamily="34" charset="0"/>
            </a:endParaRPr>
          </a:p>
          <a:p>
            <a:r>
              <a:rPr lang="en-IN" dirty="0">
                <a:solidFill>
                  <a:srgbClr val="111111"/>
                </a:solidFill>
                <a:latin typeface="Arial" panose="020B0604020202020204" pitchFamily="34" charset="0"/>
                <a:ea typeface="Calibri" panose="020F0502020204030204" pitchFamily="34" charset="0"/>
              </a:rPr>
              <a:t>Customer satisfaction has emerged as one of the most important factors that guarantee the success of the online store;</a:t>
            </a:r>
          </a:p>
          <a:p>
            <a:r>
              <a:rPr lang="en-IN" dirty="0">
                <a:solidFill>
                  <a:srgbClr val="111111"/>
                </a:solidFill>
                <a:latin typeface="Arial" panose="020B0604020202020204" pitchFamily="34" charset="0"/>
                <a:ea typeface="Calibri" panose="020F0502020204030204" pitchFamily="34" charset="0"/>
              </a:rPr>
              <a:t> it has been posited as a key stimulant of purchase, repurchase intentions, and customer loyalty. </a:t>
            </a:r>
          </a:p>
          <a:p>
            <a:r>
              <a:rPr lang="en-IN" dirty="0">
                <a:solidFill>
                  <a:srgbClr val="111111"/>
                </a:solidFill>
                <a:latin typeface="Arial" panose="020B0604020202020204" pitchFamily="34" charset="0"/>
                <a:ea typeface="Calibri" panose="020F0502020204030204" pitchFamily="34" charset="0"/>
              </a:rPr>
              <a:t>A comprehensive review of the literature, theories, and models has been carried out to propose the models for customer activation and customer retention. </a:t>
            </a:r>
          </a:p>
          <a:p>
            <a:r>
              <a:rPr lang="en-IN" dirty="0">
                <a:solidFill>
                  <a:srgbClr val="111111"/>
                </a:solidFill>
                <a:latin typeface="Arial" panose="020B0604020202020204" pitchFamily="34" charset="0"/>
                <a:ea typeface="Calibri" panose="020F0502020204030204" pitchFamily="34" charset="0"/>
              </a:rPr>
              <a:t>Five major factors that contributed to the success of an e-commerce store have been identified </a:t>
            </a:r>
            <a:r>
              <a:rPr lang="en-IN" b="1" dirty="0">
                <a:solidFill>
                  <a:srgbClr val="111111"/>
                </a:solidFill>
                <a:latin typeface="Arial" panose="020B0604020202020204" pitchFamily="34" charset="0"/>
                <a:ea typeface="Calibri" panose="020F0502020204030204" pitchFamily="34" charset="0"/>
              </a:rPr>
              <a:t>service quality, system quality, information quality, trust, and net benefit</a:t>
            </a:r>
            <a:r>
              <a:rPr lang="en-IN" dirty="0">
                <a:solidFill>
                  <a:srgbClr val="111111"/>
                </a:solidFill>
                <a:latin typeface="Arial" panose="020B0604020202020204" pitchFamily="34" charset="0"/>
                <a:ea typeface="Calibri" panose="020F0502020204030204" pitchFamily="34" charset="0"/>
              </a:rPr>
              <a:t>. </a:t>
            </a:r>
          </a:p>
          <a:p>
            <a:r>
              <a:rPr lang="en-IN" dirty="0">
                <a:solidFill>
                  <a:srgbClr val="111111"/>
                </a:solidFill>
                <a:latin typeface="Arial" panose="020B0604020202020204" pitchFamily="34" charset="0"/>
                <a:ea typeface="Calibri" panose="020F0502020204030204" pitchFamily="34" charset="0"/>
              </a:rPr>
              <a:t>The research furthermore investigated the factors that influence online customers to repeat purchase intention. </a:t>
            </a:r>
          </a:p>
          <a:p>
            <a:r>
              <a:rPr lang="en-IN" dirty="0">
                <a:solidFill>
                  <a:srgbClr val="111111"/>
                </a:solidFill>
                <a:latin typeface="Arial" panose="020B0604020202020204" pitchFamily="34" charset="0"/>
                <a:ea typeface="Calibri" panose="020F0502020204030204" pitchFamily="34" charset="0"/>
              </a:rPr>
              <a:t>The combination of both </a:t>
            </a:r>
            <a:r>
              <a:rPr lang="en-IN" b="1" dirty="0">
                <a:solidFill>
                  <a:srgbClr val="111111"/>
                </a:solidFill>
                <a:latin typeface="Arial" panose="020B0604020202020204" pitchFamily="34" charset="0"/>
                <a:ea typeface="Calibri" panose="020F0502020204030204" pitchFamily="34" charset="0"/>
              </a:rPr>
              <a:t>utilitarian value </a:t>
            </a:r>
            <a:r>
              <a:rPr lang="en-IN" dirty="0">
                <a:solidFill>
                  <a:srgbClr val="111111"/>
                </a:solidFill>
                <a:latin typeface="Arial" panose="020B0604020202020204" pitchFamily="34" charset="0"/>
                <a:ea typeface="Calibri" panose="020F0502020204030204" pitchFamily="34" charset="0"/>
              </a:rPr>
              <a:t>and </a:t>
            </a:r>
            <a:r>
              <a:rPr lang="en-IN" b="1" dirty="0">
                <a:solidFill>
                  <a:srgbClr val="111111"/>
                </a:solidFill>
                <a:latin typeface="Arial" panose="020B0604020202020204" pitchFamily="34" charset="0"/>
                <a:ea typeface="Calibri" panose="020F0502020204030204" pitchFamily="34" charset="0"/>
              </a:rPr>
              <a:t>hedonistic values </a:t>
            </a:r>
            <a:r>
              <a:rPr lang="en-IN" dirty="0">
                <a:solidFill>
                  <a:srgbClr val="111111"/>
                </a:solidFill>
                <a:latin typeface="Arial" panose="020B0604020202020204" pitchFamily="34" charset="0"/>
                <a:ea typeface="Calibri" panose="020F0502020204030204" pitchFamily="34" charset="0"/>
              </a:rPr>
              <a:t>is needed to affect the repeat purchase intention (loyalty) positively. </a:t>
            </a:r>
          </a:p>
          <a:p>
            <a:r>
              <a:rPr lang="en-IN" dirty="0">
                <a:solidFill>
                  <a:srgbClr val="111111"/>
                </a:solidFill>
                <a:latin typeface="Arial" panose="020B0604020202020204" pitchFamily="34" charset="0"/>
                <a:ea typeface="Calibri" panose="020F0502020204030204" pitchFamily="34" charset="0"/>
              </a:rPr>
              <a:t>The data is collected from Indian online shoppers. Results indicate the e-retail success factors, which are very much critical for customer satisfaction.</a:t>
            </a:r>
            <a:endParaRPr lang="en-IN" dirty="0"/>
          </a:p>
          <a:p>
            <a:endParaRPr lang="en-IN" dirty="0"/>
          </a:p>
        </p:txBody>
      </p:sp>
    </p:spTree>
    <p:extLst>
      <p:ext uri="{BB962C8B-B14F-4D97-AF65-F5344CB8AC3E}">
        <p14:creationId xmlns:p14="http://schemas.microsoft.com/office/powerpoint/2010/main" val="3758261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BA97F1D-3B0F-4D79-9E48-E86510F6531A}"/>
              </a:ext>
            </a:extLst>
          </p:cNvPr>
          <p:cNvSpPr/>
          <p:nvPr/>
        </p:nvSpPr>
        <p:spPr>
          <a:xfrm>
            <a:off x="0" y="0"/>
            <a:ext cx="448565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OBSERVATIONS</a:t>
            </a:r>
          </a:p>
        </p:txBody>
      </p:sp>
      <p:sp>
        <p:nvSpPr>
          <p:cNvPr id="4" name="TextBox 3">
            <a:extLst>
              <a:ext uri="{FF2B5EF4-FFF2-40B4-BE49-F238E27FC236}">
                <a16:creationId xmlns:a16="http://schemas.microsoft.com/office/drawing/2014/main" id="{CA83381D-7303-494E-9D6C-F59AADB83CC8}"/>
              </a:ext>
            </a:extLst>
          </p:cNvPr>
          <p:cNvSpPr txBox="1"/>
          <p:nvPr/>
        </p:nvSpPr>
        <p:spPr>
          <a:xfrm>
            <a:off x="123825" y="1000125"/>
            <a:ext cx="951547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Females are more likely to abandon the online shopping cart.</a:t>
            </a:r>
          </a:p>
          <a:p>
            <a:pPr marL="285750" indent="-285750">
              <a:buFont typeface="Arial" panose="020B0604020202020204" pitchFamily="34" charset="0"/>
              <a:buChar char="•"/>
            </a:pPr>
            <a:r>
              <a:rPr lang="en-US" dirty="0"/>
              <a:t>Customers below 20 years old don't abandon that much.</a:t>
            </a:r>
          </a:p>
          <a:p>
            <a:pPr marL="285750" indent="-285750">
              <a:buFont typeface="Arial" panose="020B0604020202020204" pitchFamily="34" charset="0"/>
              <a:buChar char="•"/>
            </a:pPr>
            <a:r>
              <a:rPr lang="en-US" dirty="0"/>
              <a:t>Most the of the customers age between 21-50 years abandon the online shopping cart due to better alternative offers available to them. These are the customer tends to explore more while shopping online.</a:t>
            </a:r>
          </a:p>
        </p:txBody>
      </p:sp>
      <p:sp>
        <p:nvSpPr>
          <p:cNvPr id="6" name="Rectangle 5">
            <a:extLst>
              <a:ext uri="{FF2B5EF4-FFF2-40B4-BE49-F238E27FC236}">
                <a16:creationId xmlns:a16="http://schemas.microsoft.com/office/drawing/2014/main" id="{DFC6A967-64ED-44F9-9B68-F01A1E455114}"/>
              </a:ext>
            </a:extLst>
          </p:cNvPr>
          <p:cNvSpPr/>
          <p:nvPr/>
        </p:nvSpPr>
        <p:spPr>
          <a:xfrm>
            <a:off x="0" y="2844225"/>
            <a:ext cx="12112162"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CHECKING IF AGE AND REASON TO ABANDON ARE DEPENDENT OR NOT</a:t>
            </a:r>
          </a:p>
        </p:txBody>
      </p:sp>
      <p:sp>
        <p:nvSpPr>
          <p:cNvPr id="7" name="TextBox 6">
            <a:extLst>
              <a:ext uri="{FF2B5EF4-FFF2-40B4-BE49-F238E27FC236}">
                <a16:creationId xmlns:a16="http://schemas.microsoft.com/office/drawing/2014/main" id="{A7DBB481-2B16-4D64-86DF-846B1EED28EE}"/>
              </a:ext>
            </a:extLst>
          </p:cNvPr>
          <p:cNvSpPr txBox="1"/>
          <p:nvPr/>
        </p:nvSpPr>
        <p:spPr>
          <a:xfrm>
            <a:off x="123825" y="3429000"/>
            <a:ext cx="7362825" cy="3139321"/>
          </a:xfrm>
          <a:prstGeom prst="rect">
            <a:avLst/>
          </a:prstGeom>
          <a:noFill/>
        </p:spPr>
        <p:txBody>
          <a:bodyPr wrap="square" rtlCol="0">
            <a:spAutoFit/>
          </a:bodyPr>
          <a:lstStyle/>
          <a:p>
            <a:r>
              <a:rPr lang="en-US" dirty="0"/>
              <a:t>To check the dependencies of independent categorical variable I have used chi square test. And based upon my test score I found out that these 2 variables are highly dependent. </a:t>
            </a:r>
          </a:p>
          <a:p>
            <a:r>
              <a:rPr lang="en-US" dirty="0"/>
              <a:t>My null hypothesis was that the variables are independent.</a:t>
            </a:r>
          </a:p>
          <a:p>
            <a:endParaRPr lang="en-US" dirty="0"/>
          </a:p>
          <a:p>
            <a:r>
              <a:rPr lang="en-US" dirty="0"/>
              <a:t>Using chi square test I have calculated the critical value and </a:t>
            </a:r>
          </a:p>
          <a:p>
            <a:r>
              <a:rPr lang="en-US" dirty="0"/>
              <a:t>Chi statistic value and compared the scores</a:t>
            </a:r>
          </a:p>
          <a:p>
            <a:r>
              <a:rPr lang="en-US" dirty="0"/>
              <a:t>To check if null hypothesis is acceptable or not.</a:t>
            </a:r>
          </a:p>
          <a:p>
            <a:r>
              <a:rPr lang="en-US" dirty="0"/>
              <a:t>Here we can see that the age of the customer and the </a:t>
            </a:r>
          </a:p>
          <a:p>
            <a:r>
              <a:rPr lang="en-US" dirty="0"/>
              <a:t>Reason for abandoning the online shopping cart</a:t>
            </a:r>
          </a:p>
          <a:p>
            <a:r>
              <a:rPr lang="en-US" dirty="0"/>
              <a:t>is very highly dependent with each other. </a:t>
            </a:r>
            <a:endParaRPr lang="en-IN" dirty="0"/>
          </a:p>
        </p:txBody>
      </p:sp>
      <p:pic>
        <p:nvPicPr>
          <p:cNvPr id="8" name="Picture 7">
            <a:extLst>
              <a:ext uri="{FF2B5EF4-FFF2-40B4-BE49-F238E27FC236}">
                <a16:creationId xmlns:a16="http://schemas.microsoft.com/office/drawing/2014/main" id="{4D89AD94-BA75-4486-A246-6A7442E6D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128" y="4156598"/>
            <a:ext cx="6370872" cy="2583404"/>
          </a:xfrm>
          <a:prstGeom prst="rect">
            <a:avLst/>
          </a:prstGeom>
        </p:spPr>
      </p:pic>
    </p:spTree>
    <p:extLst>
      <p:ext uri="{BB962C8B-B14F-4D97-AF65-F5344CB8AC3E}">
        <p14:creationId xmlns:p14="http://schemas.microsoft.com/office/powerpoint/2010/main" val="876043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FE1A0F-0625-48E6-A65E-139589182A76}"/>
              </a:ext>
            </a:extLst>
          </p:cNvPr>
          <p:cNvSpPr/>
          <p:nvPr/>
        </p:nvSpPr>
        <p:spPr>
          <a:xfrm>
            <a:off x="0" y="0"/>
            <a:ext cx="8247386"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FEATURE IMPORTANCE USING CHI-SQUARE</a:t>
            </a:r>
          </a:p>
        </p:txBody>
      </p:sp>
      <p:pic>
        <p:nvPicPr>
          <p:cNvPr id="4" name="Picture 3">
            <a:extLst>
              <a:ext uri="{FF2B5EF4-FFF2-40B4-BE49-F238E27FC236}">
                <a16:creationId xmlns:a16="http://schemas.microsoft.com/office/drawing/2014/main" id="{A4F5A6DC-B5D7-4E4C-9968-40DF4A571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29" y="523875"/>
            <a:ext cx="11309341" cy="5981700"/>
          </a:xfrm>
          <a:prstGeom prst="rect">
            <a:avLst/>
          </a:prstGeom>
        </p:spPr>
      </p:pic>
    </p:spTree>
    <p:extLst>
      <p:ext uri="{BB962C8B-B14F-4D97-AF65-F5344CB8AC3E}">
        <p14:creationId xmlns:p14="http://schemas.microsoft.com/office/powerpoint/2010/main" val="3522965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156A5-1F42-4650-9E73-58A777C3FF2E}"/>
              </a:ext>
            </a:extLst>
          </p:cNvPr>
          <p:cNvSpPr txBox="1"/>
          <p:nvPr/>
        </p:nvSpPr>
        <p:spPr>
          <a:xfrm>
            <a:off x="0" y="495300"/>
            <a:ext cx="9877425" cy="5078313"/>
          </a:xfrm>
          <a:prstGeom prst="rect">
            <a:avLst/>
          </a:prstGeom>
          <a:noFill/>
        </p:spPr>
        <p:txBody>
          <a:bodyPr wrap="square" rtlCol="0">
            <a:spAutoFit/>
          </a:bodyPr>
          <a:lstStyle/>
          <a:p>
            <a:r>
              <a:rPr lang="en-US" dirty="0"/>
              <a:t>I have used chi square test to check the importance of each independent variable towards the target variable Gender.</a:t>
            </a:r>
          </a:p>
          <a:p>
            <a:r>
              <a:rPr lang="en-US" dirty="0"/>
              <a:t>As we have categorical variable data so the chi- square test is the best to check the variable importance. </a:t>
            </a:r>
          </a:p>
          <a:p>
            <a:r>
              <a:rPr lang="en-US" dirty="0"/>
              <a:t>I have calculated the variable importance depending upon the F-score of each variable.</a:t>
            </a:r>
          </a:p>
          <a:p>
            <a:r>
              <a:rPr lang="en-US" dirty="0"/>
              <a:t>Higher the F-score means higher the importance of variable.</a:t>
            </a:r>
          </a:p>
          <a:p>
            <a:endParaRPr lang="en-US" dirty="0"/>
          </a:p>
          <a:p>
            <a:r>
              <a:rPr lang="en-US" dirty="0"/>
              <a:t>I have used Chi2 module/library from </a:t>
            </a:r>
            <a:r>
              <a:rPr lang="en-US" dirty="0" err="1"/>
              <a:t>sklearn.feature_selection</a:t>
            </a:r>
            <a:r>
              <a:rPr lang="en-US" dirty="0"/>
              <a:t> and then plotted the bar graph in descending order to show the variable importance visually.</a:t>
            </a:r>
          </a:p>
          <a:p>
            <a:endParaRPr lang="en-US" dirty="0"/>
          </a:p>
          <a:p>
            <a:r>
              <a:rPr lang="en-IN" sz="3600" b="1" dirty="0"/>
              <a:t>OBSERVATIONS</a:t>
            </a:r>
          </a:p>
          <a:p>
            <a:pPr marL="285750" indent="-285750">
              <a:buFont typeface="Arial" panose="020B0604020202020204" pitchFamily="34" charset="0"/>
              <a:buChar char="•"/>
            </a:pPr>
            <a:r>
              <a:rPr lang="en-IN" dirty="0"/>
              <a:t>Based on chi-square test I can observe that hedonic type of variables are showing more importance to the target variable Gender.</a:t>
            </a:r>
          </a:p>
          <a:p>
            <a:pPr marL="285750" indent="-285750">
              <a:buFont typeface="Arial" panose="020B0604020202020204" pitchFamily="34" charset="0"/>
              <a:buChar char="•"/>
            </a:pPr>
            <a:r>
              <a:rPr lang="en-IN" dirty="0"/>
              <a:t>We will not consider Pin code here as it will not make sense here to classify the gender of the user, however based on pin code it can be checked the distribution of users (male and female) at a particular location.</a:t>
            </a:r>
          </a:p>
          <a:p>
            <a:pPr marL="285750" indent="-285750">
              <a:buFont typeface="Arial" panose="020B0604020202020204" pitchFamily="34" charset="0"/>
              <a:buChar char="•"/>
            </a:pPr>
            <a:r>
              <a:rPr lang="en-IN" dirty="0"/>
              <a:t>Interface, trust, responsive communication etc, all these types refers to the hedonic values. These variables showing more importance.</a:t>
            </a:r>
          </a:p>
        </p:txBody>
      </p:sp>
    </p:spTree>
    <p:extLst>
      <p:ext uri="{BB962C8B-B14F-4D97-AF65-F5344CB8AC3E}">
        <p14:creationId xmlns:p14="http://schemas.microsoft.com/office/powerpoint/2010/main" val="1981270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F7699C-AA82-4C29-9536-CE2B41570AD2}"/>
              </a:ext>
            </a:extLst>
          </p:cNvPr>
          <p:cNvSpPr/>
          <p:nvPr/>
        </p:nvSpPr>
        <p:spPr>
          <a:xfrm rot="16200000">
            <a:off x="-1801049" y="3136612"/>
            <a:ext cx="4289957"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CORRELATION HEATMAP</a:t>
            </a:r>
          </a:p>
        </p:txBody>
      </p:sp>
      <p:pic>
        <p:nvPicPr>
          <p:cNvPr id="4" name="Picture 3">
            <a:extLst>
              <a:ext uri="{FF2B5EF4-FFF2-40B4-BE49-F238E27FC236}">
                <a16:creationId xmlns:a16="http://schemas.microsoft.com/office/drawing/2014/main" id="{9078B43D-3B74-4FA2-9C61-851499BEE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4" y="0"/>
            <a:ext cx="11420475" cy="6858000"/>
          </a:xfrm>
          <a:prstGeom prst="rect">
            <a:avLst/>
          </a:prstGeom>
        </p:spPr>
      </p:pic>
    </p:spTree>
    <p:extLst>
      <p:ext uri="{BB962C8B-B14F-4D97-AF65-F5344CB8AC3E}">
        <p14:creationId xmlns:p14="http://schemas.microsoft.com/office/powerpoint/2010/main" val="325445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84FB12-CB10-4C3B-9034-6FC9D6E726BF}"/>
              </a:ext>
            </a:extLst>
          </p:cNvPr>
          <p:cNvSpPr txBox="1"/>
          <p:nvPr/>
        </p:nvSpPr>
        <p:spPr>
          <a:xfrm>
            <a:off x="1" y="0"/>
            <a:ext cx="7639050" cy="4801314"/>
          </a:xfrm>
          <a:prstGeom prst="rect">
            <a:avLst/>
          </a:prstGeom>
          <a:noFill/>
        </p:spPr>
        <p:txBody>
          <a:bodyPr wrap="square" rtlCol="0">
            <a:spAutoFit/>
          </a:bodyPr>
          <a:lstStyle/>
          <a:p>
            <a:r>
              <a:rPr lang="en-US" dirty="0"/>
              <a:t>I have used spearman correlation technique to check the correlation between all the variables because most of the variables are Ordinal in nature. </a:t>
            </a:r>
          </a:p>
          <a:p>
            <a:endParaRPr lang="en-US" dirty="0"/>
          </a:p>
          <a:p>
            <a:r>
              <a:rPr lang="en-US" dirty="0"/>
              <a:t>We can see that there are many variables which are highly positive and negative correlated with each other.</a:t>
            </a:r>
          </a:p>
          <a:p>
            <a:endParaRPr lang="en-US" dirty="0"/>
          </a:p>
          <a:p>
            <a:r>
              <a:rPr lang="en-US" dirty="0"/>
              <a:t>We can remove one of the highly correlated variables and then feed the data for model building.</a:t>
            </a:r>
          </a:p>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IN" dirty="0"/>
              <a:t>Above are some highly positive correlated variables, I took the threshold as 0.8</a:t>
            </a:r>
          </a:p>
        </p:txBody>
      </p:sp>
      <p:pic>
        <p:nvPicPr>
          <p:cNvPr id="4" name="Picture 3">
            <a:extLst>
              <a:ext uri="{FF2B5EF4-FFF2-40B4-BE49-F238E27FC236}">
                <a16:creationId xmlns:a16="http://schemas.microsoft.com/office/drawing/2014/main" id="{95175AF5-77BA-4DF7-B696-D1D310651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08832"/>
            <a:ext cx="5563082" cy="1211685"/>
          </a:xfrm>
          <a:prstGeom prst="rect">
            <a:avLst/>
          </a:prstGeom>
        </p:spPr>
      </p:pic>
    </p:spTree>
    <p:extLst>
      <p:ext uri="{BB962C8B-B14F-4D97-AF65-F5344CB8AC3E}">
        <p14:creationId xmlns:p14="http://schemas.microsoft.com/office/powerpoint/2010/main" val="2955862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8184EA-EAF4-460C-8A79-30F1E592E0C0}"/>
              </a:ext>
            </a:extLst>
          </p:cNvPr>
          <p:cNvSpPr txBox="1"/>
          <p:nvPr/>
        </p:nvSpPr>
        <p:spPr>
          <a:xfrm>
            <a:off x="71120" y="233680"/>
            <a:ext cx="11958320" cy="369332"/>
          </a:xfrm>
          <a:prstGeom prst="rect">
            <a:avLst/>
          </a:prstGeom>
          <a:noFill/>
        </p:spPr>
        <p:txBody>
          <a:bodyPr wrap="square" rtlCol="0">
            <a:spAutoFit/>
          </a:bodyPr>
          <a:lstStyle/>
          <a:p>
            <a:pPr algn="ctr"/>
            <a:r>
              <a:rPr lang="en-US" dirty="0"/>
              <a:t>Pair plot for data frame</a:t>
            </a:r>
            <a:endParaRPr lang="en-IN" dirty="0"/>
          </a:p>
        </p:txBody>
      </p:sp>
      <p:pic>
        <p:nvPicPr>
          <p:cNvPr id="2" name="Picture 1">
            <a:extLst>
              <a:ext uri="{FF2B5EF4-FFF2-40B4-BE49-F238E27FC236}">
                <a16:creationId xmlns:a16="http://schemas.microsoft.com/office/drawing/2014/main" id="{6C7B0C67-0EB2-4542-BEF7-A0EE7AC9700A}"/>
              </a:ext>
            </a:extLst>
          </p:cNvPr>
          <p:cNvPicPr>
            <a:picLocks noChangeAspect="1"/>
          </p:cNvPicPr>
          <p:nvPr/>
        </p:nvPicPr>
        <p:blipFill>
          <a:blip r:embed="rId2"/>
          <a:stretch>
            <a:fillRect/>
          </a:stretch>
        </p:blipFill>
        <p:spPr>
          <a:xfrm>
            <a:off x="0" y="726242"/>
            <a:ext cx="12192000" cy="5405515"/>
          </a:xfrm>
          <a:prstGeom prst="rect">
            <a:avLst/>
          </a:prstGeom>
        </p:spPr>
      </p:pic>
    </p:spTree>
    <p:extLst>
      <p:ext uri="{BB962C8B-B14F-4D97-AF65-F5344CB8AC3E}">
        <p14:creationId xmlns:p14="http://schemas.microsoft.com/office/powerpoint/2010/main" val="708562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8184EA-EAF4-460C-8A79-30F1E592E0C0}"/>
              </a:ext>
            </a:extLst>
          </p:cNvPr>
          <p:cNvSpPr txBox="1"/>
          <p:nvPr/>
        </p:nvSpPr>
        <p:spPr>
          <a:xfrm>
            <a:off x="71120" y="233680"/>
            <a:ext cx="11958320" cy="369332"/>
          </a:xfrm>
          <a:prstGeom prst="rect">
            <a:avLst/>
          </a:prstGeom>
          <a:noFill/>
        </p:spPr>
        <p:txBody>
          <a:bodyPr wrap="square" rtlCol="0">
            <a:spAutoFit/>
          </a:bodyPr>
          <a:lstStyle/>
          <a:p>
            <a:pPr algn="ctr"/>
            <a:r>
              <a:rPr lang="en-IN" dirty="0"/>
              <a:t>Checking outliers</a:t>
            </a:r>
          </a:p>
        </p:txBody>
      </p:sp>
      <p:pic>
        <p:nvPicPr>
          <p:cNvPr id="2" name="Picture 1">
            <a:extLst>
              <a:ext uri="{FF2B5EF4-FFF2-40B4-BE49-F238E27FC236}">
                <a16:creationId xmlns:a16="http://schemas.microsoft.com/office/drawing/2014/main" id="{2E46C349-457F-48E8-B010-AA6890E5F468}"/>
              </a:ext>
            </a:extLst>
          </p:cNvPr>
          <p:cNvPicPr>
            <a:picLocks noChangeAspect="1"/>
          </p:cNvPicPr>
          <p:nvPr/>
        </p:nvPicPr>
        <p:blipFill>
          <a:blip r:embed="rId2"/>
          <a:stretch>
            <a:fillRect/>
          </a:stretch>
        </p:blipFill>
        <p:spPr>
          <a:xfrm>
            <a:off x="0" y="769257"/>
            <a:ext cx="12192000" cy="5319486"/>
          </a:xfrm>
          <a:prstGeom prst="rect">
            <a:avLst/>
          </a:prstGeom>
        </p:spPr>
      </p:pic>
    </p:spTree>
    <p:extLst>
      <p:ext uri="{BB962C8B-B14F-4D97-AF65-F5344CB8AC3E}">
        <p14:creationId xmlns:p14="http://schemas.microsoft.com/office/powerpoint/2010/main" val="2977958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E178BF-03AD-49FD-95FB-14B7A8F1C54A}"/>
              </a:ext>
            </a:extLst>
          </p:cNvPr>
          <p:cNvPicPr>
            <a:picLocks noChangeAspect="1"/>
          </p:cNvPicPr>
          <p:nvPr/>
        </p:nvPicPr>
        <p:blipFill>
          <a:blip r:embed="rId2"/>
          <a:stretch>
            <a:fillRect/>
          </a:stretch>
        </p:blipFill>
        <p:spPr>
          <a:xfrm>
            <a:off x="0" y="854971"/>
            <a:ext cx="12192000" cy="5148058"/>
          </a:xfrm>
          <a:prstGeom prst="rect">
            <a:avLst/>
          </a:prstGeom>
        </p:spPr>
      </p:pic>
    </p:spTree>
    <p:extLst>
      <p:ext uri="{BB962C8B-B14F-4D97-AF65-F5344CB8AC3E}">
        <p14:creationId xmlns:p14="http://schemas.microsoft.com/office/powerpoint/2010/main" val="1492624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E8A0B3-CAB0-43F0-A0A4-5BA4DF332B45}"/>
              </a:ext>
            </a:extLst>
          </p:cNvPr>
          <p:cNvSpPr/>
          <p:nvPr/>
        </p:nvSpPr>
        <p:spPr>
          <a:xfrm>
            <a:off x="4327665" y="2967335"/>
            <a:ext cx="35366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9366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73A337-4242-4DAB-A7D8-473E9796FD58}"/>
              </a:ext>
            </a:extLst>
          </p:cNvPr>
          <p:cNvPicPr>
            <a:picLocks noChangeAspect="1"/>
          </p:cNvPicPr>
          <p:nvPr/>
        </p:nvPicPr>
        <p:blipFill>
          <a:blip r:embed="rId2"/>
          <a:stretch>
            <a:fillRect/>
          </a:stretch>
        </p:blipFill>
        <p:spPr>
          <a:xfrm>
            <a:off x="642176" y="304364"/>
            <a:ext cx="10907647" cy="6249272"/>
          </a:xfrm>
          <a:prstGeom prst="rect">
            <a:avLst/>
          </a:prstGeom>
        </p:spPr>
      </p:pic>
    </p:spTree>
    <p:extLst>
      <p:ext uri="{BB962C8B-B14F-4D97-AF65-F5344CB8AC3E}">
        <p14:creationId xmlns:p14="http://schemas.microsoft.com/office/powerpoint/2010/main" val="297299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1483-206E-42BA-8118-863285A65215}"/>
              </a:ext>
            </a:extLst>
          </p:cNvPr>
          <p:cNvSpPr>
            <a:spLocks noGrp="1"/>
          </p:cNvSpPr>
          <p:nvPr>
            <p:ph type="title"/>
          </p:nvPr>
        </p:nvSpPr>
        <p:spPr/>
        <p:txBody>
          <a:bodyPr/>
          <a:lstStyle/>
          <a:p>
            <a:pPr algn="ctr"/>
            <a:r>
              <a:rPr lang="en-US" dirty="0">
                <a:ln w="0"/>
                <a:effectLst>
                  <a:outerShdw blurRad="38100" dist="19050" dir="2700000" algn="tl" rotWithShape="0">
                    <a:schemeClr val="dk1">
                      <a:alpha val="40000"/>
                    </a:schemeClr>
                  </a:outerShdw>
                </a:effectLst>
              </a:rPr>
              <a:t>HEDONIC VALUE</a:t>
            </a:r>
            <a:br>
              <a:rPr lang="en-US" dirty="0">
                <a:ln w="0"/>
                <a:effectLst>
                  <a:outerShdw blurRad="38100" dist="19050" dir="2700000" algn="tl" rotWithShape="0">
                    <a:schemeClr val="dk1">
                      <a:alpha val="40000"/>
                    </a:schemeClr>
                  </a:outerShdw>
                </a:effectLst>
              </a:rPr>
            </a:br>
            <a:endParaRPr lang="en-IN" dirty="0"/>
          </a:p>
        </p:txBody>
      </p:sp>
      <p:sp>
        <p:nvSpPr>
          <p:cNvPr id="3" name="TextBox 2">
            <a:extLst>
              <a:ext uri="{FF2B5EF4-FFF2-40B4-BE49-F238E27FC236}">
                <a16:creationId xmlns:a16="http://schemas.microsoft.com/office/drawing/2014/main" id="{836BE384-2CE3-40F9-BB5B-3C67C65A2D07}"/>
              </a:ext>
            </a:extLst>
          </p:cNvPr>
          <p:cNvSpPr txBox="1"/>
          <p:nvPr/>
        </p:nvSpPr>
        <p:spPr>
          <a:xfrm>
            <a:off x="180975" y="1485900"/>
            <a:ext cx="11868150" cy="3416320"/>
          </a:xfrm>
          <a:prstGeom prst="rect">
            <a:avLst/>
          </a:prstGeom>
          <a:noFill/>
        </p:spPr>
        <p:txBody>
          <a:bodyPr wrap="square" rtlCol="0">
            <a:spAutoFit/>
          </a:bodyPr>
          <a:lstStyle/>
          <a:p>
            <a:r>
              <a:rPr lang="en-US" b="1" i="0" dirty="0">
                <a:effectLst/>
                <a:latin typeface="arial" panose="020B0604020202020204" pitchFamily="34" charset="0"/>
              </a:rPr>
              <a:t>Hedonic value</a:t>
            </a:r>
            <a:r>
              <a:rPr lang="en-US" b="0" i="0" dirty="0">
                <a:effectLst/>
                <a:latin typeface="arial" panose="020B0604020202020204" pitchFamily="34" charset="0"/>
              </a:rPr>
              <a:t> is defined as the </a:t>
            </a:r>
            <a:r>
              <a:rPr lang="en-US" b="1" i="0" dirty="0">
                <a:effectLst/>
                <a:latin typeface="arial" panose="020B0604020202020204" pitchFamily="34" charset="0"/>
              </a:rPr>
              <a:t>value</a:t>
            </a:r>
            <a:r>
              <a:rPr lang="en-US" b="0" i="0" dirty="0">
                <a:effectLst/>
                <a:latin typeface="arial" panose="020B0604020202020204" pitchFamily="34" charset="0"/>
              </a:rPr>
              <a:t> a customer receives based on the subject experience of fun and playfulness.</a:t>
            </a:r>
          </a:p>
          <a:p>
            <a:r>
              <a:rPr lang="en-US" dirty="0">
                <a:latin typeface="arial" panose="020B0604020202020204" pitchFamily="34" charset="0"/>
              </a:rPr>
              <a:t>H</a:t>
            </a:r>
            <a:r>
              <a:rPr lang="en-US" b="1" i="0" dirty="0">
                <a:effectLst/>
                <a:latin typeface="arial" panose="020B0604020202020204" pitchFamily="34" charset="0"/>
              </a:rPr>
              <a:t>edonic</a:t>
            </a:r>
            <a:r>
              <a:rPr lang="en-US" b="0" i="0" dirty="0">
                <a:effectLst/>
                <a:latin typeface="arial" panose="020B0604020202020204" pitchFamily="34" charset="0"/>
              </a:rPr>
              <a:t> goods are bought so that the consumer may gain pleasure and enjoyment from the good, and </a:t>
            </a:r>
            <a:r>
              <a:rPr lang="en-US" b="1" i="0" dirty="0">
                <a:effectLst/>
                <a:latin typeface="arial" panose="020B0604020202020204" pitchFamily="34" charset="0"/>
              </a:rPr>
              <a:t>value</a:t>
            </a:r>
            <a:r>
              <a:rPr lang="en-US" b="0" i="0" dirty="0">
                <a:effectLst/>
                <a:latin typeface="arial" panose="020B0604020202020204" pitchFamily="34" charset="0"/>
              </a:rPr>
              <a:t> experiences are also viewed as </a:t>
            </a:r>
            <a:r>
              <a:rPr lang="en-US" b="1" i="0" dirty="0">
                <a:effectLst/>
                <a:latin typeface="arial" panose="020B0604020202020204" pitchFamily="34" charset="0"/>
              </a:rPr>
              <a:t>hedonic</a:t>
            </a:r>
            <a:r>
              <a:rPr lang="en-US" b="0" i="0" dirty="0">
                <a:effectLst/>
                <a:latin typeface="arial" panose="020B0604020202020204" pitchFamily="34" charset="0"/>
              </a:rPr>
              <a:t> experiences.</a:t>
            </a:r>
          </a:p>
          <a:p>
            <a:r>
              <a:rPr lang="en-US" b="0" i="0" dirty="0">
                <a:effectLst/>
                <a:latin typeface="open sans" panose="020B0606030504020204" pitchFamily="34" charset="0"/>
              </a:rPr>
              <a:t>With hedonic value, the value received is provided entirely from the actual experience and emotions associated with consumption, not because some other end is or will be accomplished. </a:t>
            </a:r>
          </a:p>
          <a:p>
            <a:endParaRPr lang="en-US" dirty="0">
              <a:latin typeface="open sans" panose="020B0606030504020204" pitchFamily="34" charset="0"/>
            </a:endParaRPr>
          </a:p>
          <a:p>
            <a:r>
              <a:rPr lang="en-US" b="0" i="0" dirty="0">
                <a:effectLst/>
                <a:latin typeface="open sans" panose="020B0606030504020204" pitchFamily="34" charset="0"/>
              </a:rPr>
              <a:t>For instance, a consumer visits your company page and happens upon an entertaining video you posted or a fun survey/poll you created. </a:t>
            </a:r>
          </a:p>
          <a:p>
            <a:r>
              <a:rPr lang="en-US" b="0" i="0" dirty="0">
                <a:effectLst/>
                <a:latin typeface="open sans" panose="020B0606030504020204" pitchFamily="34" charset="0"/>
              </a:rPr>
              <a:t>Seldom does one look at pictures you posted in an effort to get a job done, yet features like these provide value that is emotional and subjective in nature and is an end in and of itself rather than a means to an end.</a:t>
            </a:r>
            <a:endParaRPr lang="en-IN" dirty="0"/>
          </a:p>
          <a:p>
            <a:endParaRPr lang="en-IN" dirty="0"/>
          </a:p>
        </p:txBody>
      </p:sp>
    </p:spTree>
    <p:extLst>
      <p:ext uri="{BB962C8B-B14F-4D97-AF65-F5344CB8AC3E}">
        <p14:creationId xmlns:p14="http://schemas.microsoft.com/office/powerpoint/2010/main" val="70246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02BC-CBA5-4D3F-8052-CFEE4543582D}"/>
              </a:ext>
            </a:extLst>
          </p:cNvPr>
          <p:cNvSpPr>
            <a:spLocks noGrp="1"/>
          </p:cNvSpPr>
          <p:nvPr>
            <p:ph type="title"/>
          </p:nvPr>
        </p:nvSpPr>
        <p:spPr/>
        <p:txBody>
          <a:bodyPr/>
          <a:lstStyle/>
          <a:p>
            <a:pPr algn="ctr"/>
            <a:r>
              <a:rPr lang="en-US" dirty="0">
                <a:ln w="0"/>
                <a:effectLst>
                  <a:outerShdw blurRad="38100" dist="19050" dir="2700000" algn="tl" rotWithShape="0">
                    <a:schemeClr val="dk1">
                      <a:alpha val="40000"/>
                    </a:schemeClr>
                  </a:outerShdw>
                </a:effectLst>
              </a:rPr>
              <a:t>Utilitarian Value</a:t>
            </a:r>
          </a:p>
        </p:txBody>
      </p:sp>
      <p:sp>
        <p:nvSpPr>
          <p:cNvPr id="3" name="TextBox 2">
            <a:extLst>
              <a:ext uri="{FF2B5EF4-FFF2-40B4-BE49-F238E27FC236}">
                <a16:creationId xmlns:a16="http://schemas.microsoft.com/office/drawing/2014/main" id="{A42ED943-9357-48FF-86D2-64B341EB3404}"/>
              </a:ext>
            </a:extLst>
          </p:cNvPr>
          <p:cNvSpPr txBox="1"/>
          <p:nvPr/>
        </p:nvSpPr>
        <p:spPr>
          <a:xfrm>
            <a:off x="85725" y="1476375"/>
            <a:ext cx="12106275" cy="3139321"/>
          </a:xfrm>
          <a:prstGeom prst="rect">
            <a:avLst/>
          </a:prstGeom>
          <a:noFill/>
        </p:spPr>
        <p:txBody>
          <a:bodyPr wrap="square" rtlCol="0">
            <a:spAutoFit/>
          </a:bodyPr>
          <a:lstStyle/>
          <a:p>
            <a:r>
              <a:rPr lang="en-US" b="1" dirty="0">
                <a:solidFill>
                  <a:srgbClr val="202124"/>
                </a:solidFill>
                <a:latin typeface="arial" panose="020B0604020202020204" pitchFamily="34" charset="0"/>
              </a:rPr>
              <a:t>Utilitarian value</a:t>
            </a:r>
            <a:r>
              <a:rPr lang="en-US" dirty="0">
                <a:solidFill>
                  <a:srgbClr val="202124"/>
                </a:solidFill>
                <a:latin typeface="arial" panose="020B0604020202020204" pitchFamily="34" charset="0"/>
              </a:rPr>
              <a:t> is defined as the </a:t>
            </a:r>
            <a:r>
              <a:rPr lang="en-US" b="1" dirty="0">
                <a:solidFill>
                  <a:srgbClr val="202124"/>
                </a:solidFill>
                <a:latin typeface="arial" panose="020B0604020202020204" pitchFamily="34" charset="0"/>
              </a:rPr>
              <a:t>value</a:t>
            </a:r>
            <a:r>
              <a:rPr lang="en-US" dirty="0">
                <a:solidFill>
                  <a:srgbClr val="202124"/>
                </a:solidFill>
                <a:latin typeface="arial" panose="020B0604020202020204" pitchFamily="34" charset="0"/>
              </a:rPr>
              <a:t> that a customer receives based on a task-related and rational consumption behavior.</a:t>
            </a:r>
          </a:p>
          <a:p>
            <a:r>
              <a:rPr lang="en-US" b="1" dirty="0" err="1">
                <a:solidFill>
                  <a:srgbClr val="202124"/>
                </a:solidFill>
                <a:latin typeface="arial" panose="020B0604020202020204" pitchFamily="34" charset="0"/>
              </a:rPr>
              <a:t>Utilitarians</a:t>
            </a:r>
            <a:r>
              <a:rPr lang="en-US" dirty="0">
                <a:solidFill>
                  <a:srgbClr val="202124"/>
                </a:solidFill>
                <a:latin typeface="arial" panose="020B0604020202020204" pitchFamily="34" charset="0"/>
              </a:rPr>
              <a:t> usually are products that add ease to your every day; </a:t>
            </a:r>
            <a:r>
              <a:rPr lang="en-US" dirty="0" err="1">
                <a:solidFill>
                  <a:srgbClr val="202124"/>
                </a:solidFill>
                <a:latin typeface="arial" panose="020B0604020202020204" pitchFamily="34" charset="0"/>
              </a:rPr>
              <a:t>e.g</a:t>
            </a:r>
            <a:r>
              <a:rPr lang="en-US" dirty="0">
                <a:solidFill>
                  <a:srgbClr val="202124"/>
                </a:solidFill>
                <a:latin typeface="arial" panose="020B0604020202020204" pitchFamily="34" charset="0"/>
              </a:rPr>
              <a:t> basic car, fridge, phone. </a:t>
            </a:r>
            <a:r>
              <a:rPr lang="en-US" b="1" dirty="0">
                <a:solidFill>
                  <a:srgbClr val="202124"/>
                </a:solidFill>
                <a:latin typeface="arial" panose="020B0604020202020204" pitchFamily="34" charset="0"/>
              </a:rPr>
              <a:t>Utilitarian needs</a:t>
            </a:r>
            <a:r>
              <a:rPr lang="en-US" dirty="0">
                <a:solidFill>
                  <a:srgbClr val="202124"/>
                </a:solidFill>
                <a:latin typeface="arial" panose="020B0604020202020204" pitchFamily="34" charset="0"/>
              </a:rPr>
              <a:t> are bought without second guessing and have little emotional and sensory attachment.</a:t>
            </a: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Another example of Utilitarian value can be, Hammer, the value of a hammer is solely depends upon the function that the hammer provides.</a:t>
            </a:r>
          </a:p>
          <a:p>
            <a:r>
              <a:rPr lang="en-US" dirty="0">
                <a:solidFill>
                  <a:srgbClr val="202124"/>
                </a:solidFill>
                <a:latin typeface="arial" panose="020B0604020202020204" pitchFamily="34" charset="0"/>
              </a:rPr>
              <a:t>Car – The utilitarian value of a car is that it is a mode of transportation, however, if we look at this as a hedonic value then the luxury of the car will show its hedonic value</a:t>
            </a:r>
          </a:p>
          <a:p>
            <a:endParaRPr lang="en-IN" dirty="0"/>
          </a:p>
          <a:p>
            <a:endParaRPr lang="en-IN" dirty="0"/>
          </a:p>
        </p:txBody>
      </p:sp>
    </p:spTree>
    <p:extLst>
      <p:ext uri="{BB962C8B-B14F-4D97-AF65-F5344CB8AC3E}">
        <p14:creationId xmlns:p14="http://schemas.microsoft.com/office/powerpoint/2010/main" val="300051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9D81-BA40-4A1C-B799-175665586CC4}"/>
              </a:ext>
            </a:extLst>
          </p:cNvPr>
          <p:cNvSpPr>
            <a:spLocks noGrp="1"/>
          </p:cNvSpPr>
          <p:nvPr>
            <p:ph type="title"/>
          </p:nvPr>
        </p:nvSpPr>
        <p:spPr/>
        <p:txBody>
          <a:bodyPr/>
          <a:lstStyle/>
          <a:p>
            <a:pPr algn="ctr"/>
            <a:r>
              <a:rPr lang="en-US" dirty="0">
                <a:ln w="0"/>
                <a:effectLst>
                  <a:outerShdw blurRad="38100" dist="19050" dir="2700000" algn="tl" rotWithShape="0">
                    <a:schemeClr val="dk1">
                      <a:alpha val="40000"/>
                    </a:schemeClr>
                  </a:outerShdw>
                </a:effectLst>
              </a:rPr>
              <a:t>ABOUT DATA</a:t>
            </a:r>
            <a:br>
              <a:rPr lang="en-US" dirty="0">
                <a:ln w="0"/>
                <a:effectLst>
                  <a:outerShdw blurRad="38100" dist="19050" dir="2700000" algn="tl" rotWithShape="0">
                    <a:schemeClr val="dk1">
                      <a:alpha val="40000"/>
                    </a:schemeClr>
                  </a:outerShdw>
                </a:effectLst>
              </a:rPr>
            </a:br>
            <a:endParaRPr lang="en-IN" dirty="0"/>
          </a:p>
        </p:txBody>
      </p:sp>
      <p:sp>
        <p:nvSpPr>
          <p:cNvPr id="3" name="TextBox 2">
            <a:extLst>
              <a:ext uri="{FF2B5EF4-FFF2-40B4-BE49-F238E27FC236}">
                <a16:creationId xmlns:a16="http://schemas.microsoft.com/office/drawing/2014/main" id="{356DF4EC-1303-4315-ACDE-22302D23BE03}"/>
              </a:ext>
            </a:extLst>
          </p:cNvPr>
          <p:cNvSpPr txBox="1"/>
          <p:nvPr/>
        </p:nvSpPr>
        <p:spPr>
          <a:xfrm>
            <a:off x="171450" y="1371600"/>
            <a:ext cx="11906250" cy="2031325"/>
          </a:xfrm>
          <a:prstGeom prst="rect">
            <a:avLst/>
          </a:prstGeom>
          <a:noFill/>
        </p:spPr>
        <p:txBody>
          <a:bodyPr wrap="square" rtlCol="0">
            <a:spAutoFit/>
          </a:bodyPr>
          <a:lstStyle/>
          <a:p>
            <a:r>
              <a:rPr lang="en-US" dirty="0"/>
              <a:t>We have data from 269 users collected from a survey, in this data set users were asked about their suggestions for online shopping from different online sites like Amazon, Flipkart, Myntra, Paytm, Snapdeal, etc. </a:t>
            </a:r>
            <a:br>
              <a:rPr lang="en-US" dirty="0"/>
            </a:br>
            <a:r>
              <a:rPr lang="en-US" dirty="0"/>
              <a:t>Our data includes all the factors which are part of both Hedonic and Utilitarian values.</a:t>
            </a:r>
          </a:p>
          <a:p>
            <a:endParaRPr lang="en-US" dirty="0"/>
          </a:p>
          <a:p>
            <a:r>
              <a:rPr lang="en-US" dirty="0"/>
              <a:t>We have 71 variables and all of them are categorical in nature.</a:t>
            </a:r>
          </a:p>
          <a:p>
            <a:r>
              <a:rPr lang="en-US" dirty="0"/>
              <a:t>These variables are used to check the purchase decision of the customers.</a:t>
            </a:r>
            <a:br>
              <a:rPr lang="en-US" dirty="0"/>
            </a:br>
            <a:r>
              <a:rPr lang="en-US" dirty="0"/>
              <a:t>Based on their experience how they rate online shopping for a particular site.</a:t>
            </a:r>
            <a:endParaRPr lang="en-IN" dirty="0"/>
          </a:p>
        </p:txBody>
      </p:sp>
    </p:spTree>
    <p:extLst>
      <p:ext uri="{BB962C8B-B14F-4D97-AF65-F5344CB8AC3E}">
        <p14:creationId xmlns:p14="http://schemas.microsoft.com/office/powerpoint/2010/main" val="416285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8184EA-EAF4-460C-8A79-30F1E592E0C0}"/>
              </a:ext>
            </a:extLst>
          </p:cNvPr>
          <p:cNvSpPr txBox="1"/>
          <p:nvPr/>
        </p:nvSpPr>
        <p:spPr>
          <a:xfrm>
            <a:off x="71120" y="233680"/>
            <a:ext cx="11958320" cy="5078313"/>
          </a:xfrm>
          <a:prstGeom prst="rect">
            <a:avLst/>
          </a:prstGeom>
          <a:noFill/>
        </p:spPr>
        <p:txBody>
          <a:bodyPr wrap="square" rtlCol="0">
            <a:spAutoFit/>
          </a:bodyPr>
          <a:lstStyle/>
          <a:p>
            <a:r>
              <a:rPr lang="en-US" b="1" dirty="0"/>
              <a:t>1. ***Gender of respondent*** </a:t>
            </a:r>
            <a:r>
              <a:rPr lang="en-US" dirty="0"/>
              <a:t>- Here we can see that the number of female customers are more than of the males. Count of Female customers are more than 175 where male customers are ranging between 75-100.</a:t>
            </a:r>
          </a:p>
          <a:p>
            <a:r>
              <a:rPr lang="en-US" b="1" dirty="0"/>
              <a:t>2. ***Age of customer*** </a:t>
            </a:r>
            <a:r>
              <a:rPr lang="en-US" dirty="0"/>
              <a:t>- we can see that the customer aged between 21 years to 50 years are more likely to shop online. 31-40 years shows the maximum number of shoppers followed by 21-30 and 41-50 years.</a:t>
            </a:r>
          </a:p>
          <a:p>
            <a:r>
              <a:rPr lang="en-US" b="1" dirty="0"/>
              <a:t>3. ***City*** </a:t>
            </a:r>
            <a:r>
              <a:rPr lang="en-US" dirty="0"/>
              <a:t>- we can see that most of the online shopping is done in Delhi followed by Greater Noida and Noida, Moradabad and </a:t>
            </a:r>
            <a:r>
              <a:rPr lang="en-US" dirty="0" err="1"/>
              <a:t>Bulandshahr</a:t>
            </a:r>
            <a:r>
              <a:rPr lang="en-US" dirty="0"/>
              <a:t> shows minimum online shopping customers.</a:t>
            </a:r>
          </a:p>
          <a:p>
            <a:r>
              <a:rPr lang="en-US" b="1" dirty="0"/>
              <a:t>4. ***Pin code*** </a:t>
            </a:r>
            <a:r>
              <a:rPr lang="en-US" dirty="0"/>
              <a:t>- we can see that 201308 which is the Pin code of Noida shows maximum online shopping customers, this is only if we compare with unique pin code otherwise Delhi has the most number of online customers.</a:t>
            </a:r>
          </a:p>
          <a:p>
            <a:r>
              <a:rPr lang="en-US" b="1" dirty="0"/>
              <a:t>5. ***Shopping duration*** </a:t>
            </a:r>
            <a:r>
              <a:rPr lang="en-US" dirty="0"/>
              <a:t>- most of the customers are doing online shopping for more than 4 years.</a:t>
            </a:r>
          </a:p>
          <a:p>
            <a:r>
              <a:rPr lang="en-US" b="1" dirty="0"/>
              <a:t>6. ***Shopping in last 1 year*** </a:t>
            </a:r>
            <a:r>
              <a:rPr lang="en-US" dirty="0"/>
              <a:t>- this shows that most of the customers shopped less than 10 times, the reason could be that they don't use online shopping for their basic needs like food, groceries. They use online shopping for the products which has high durability.</a:t>
            </a:r>
          </a:p>
          <a:p>
            <a:r>
              <a:rPr lang="en-US" b="1" dirty="0"/>
              <a:t>7. ***Internet access*** </a:t>
            </a:r>
            <a:r>
              <a:rPr lang="en-US" dirty="0"/>
              <a:t>- customers usually use mobile internet the most for online shopping, the reason could be that using mobile app and mobile internet they can shop any where any time without having a </a:t>
            </a:r>
            <a:r>
              <a:rPr lang="en-US" dirty="0" err="1"/>
              <a:t>wifi</a:t>
            </a:r>
            <a:r>
              <a:rPr lang="en-US" dirty="0"/>
              <a:t> nearby.</a:t>
            </a:r>
          </a:p>
          <a:p>
            <a:r>
              <a:rPr lang="en-US" b="1" dirty="0"/>
              <a:t>8. ***Device for online shopping*** </a:t>
            </a:r>
            <a:r>
              <a:rPr lang="en-US" dirty="0"/>
              <a:t>- Smartphone is most preferrable by the customers as it provides ease in navigation and more attractive , easy to use. However we can see that laptop and desktop are classified uniquely here, if we merge these two then count of the customer using these 2 devices will be closer to the count of the customers using smartphones.</a:t>
            </a:r>
            <a:endParaRPr lang="en-IN" dirty="0"/>
          </a:p>
          <a:p>
            <a:endParaRPr lang="en-IN" dirty="0"/>
          </a:p>
        </p:txBody>
      </p:sp>
    </p:spTree>
    <p:extLst>
      <p:ext uri="{BB962C8B-B14F-4D97-AF65-F5344CB8AC3E}">
        <p14:creationId xmlns:p14="http://schemas.microsoft.com/office/powerpoint/2010/main" val="224416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525A8A-E483-4BA1-A686-279553C6E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4775"/>
            <a:ext cx="12192000" cy="6090345"/>
          </a:xfrm>
          <a:prstGeom prst="rect">
            <a:avLst/>
          </a:prstGeom>
        </p:spPr>
      </p:pic>
    </p:spTree>
    <p:extLst>
      <p:ext uri="{BB962C8B-B14F-4D97-AF65-F5344CB8AC3E}">
        <p14:creationId xmlns:p14="http://schemas.microsoft.com/office/powerpoint/2010/main" val="78150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8184EA-EAF4-460C-8A79-30F1E592E0C0}"/>
              </a:ext>
            </a:extLst>
          </p:cNvPr>
          <p:cNvSpPr txBox="1"/>
          <p:nvPr/>
        </p:nvSpPr>
        <p:spPr>
          <a:xfrm>
            <a:off x="71120" y="233680"/>
            <a:ext cx="11958320" cy="4801314"/>
          </a:xfrm>
          <a:prstGeom prst="rect">
            <a:avLst/>
          </a:prstGeom>
          <a:noFill/>
        </p:spPr>
        <p:txBody>
          <a:bodyPr wrap="square" rtlCol="0">
            <a:spAutoFit/>
          </a:bodyPr>
          <a:lstStyle/>
          <a:p>
            <a:r>
              <a:rPr lang="en-IN" b="1" dirty="0"/>
              <a:t>9. ***Screen size*** </a:t>
            </a:r>
            <a:r>
              <a:rPr lang="en-IN" dirty="0"/>
              <a:t>- 'Others' here denotes the size of laptop or computer as usually their screen size is more than 10 inches. Others shows the maximum count here followed by 5.5 inches.</a:t>
            </a:r>
          </a:p>
          <a:p>
            <a:r>
              <a:rPr lang="en-IN" b="1" dirty="0"/>
              <a:t>10. ***OS type*** </a:t>
            </a:r>
            <a:r>
              <a:rPr lang="en-IN" dirty="0"/>
              <a:t>- windows shows the maximum count as this can include both smartphones and desktop/laptop. In India user base of android is more than of apple IOS that is why here we can see that android based customers are more than of the IOS.</a:t>
            </a:r>
          </a:p>
          <a:p>
            <a:r>
              <a:rPr lang="en-IN" b="1" dirty="0"/>
              <a:t>11. ***Browser*** </a:t>
            </a:r>
            <a:r>
              <a:rPr lang="en-IN" dirty="0"/>
              <a:t>- Google chrome is the most widely used web browser across world, An estimated 2.65 billion internet users globally use Chrome as their primary browser. That is why our data also shows that the customers are more likely to use Google chrome while they search for things online and shop online</a:t>
            </a:r>
          </a:p>
          <a:p>
            <a:r>
              <a:rPr lang="en-IN" b="1" dirty="0"/>
              <a:t>12. ***Channel*** </a:t>
            </a:r>
            <a:r>
              <a:rPr lang="en-IN" dirty="0"/>
              <a:t>- customer do online shopping using search engine as it will give them many options available.</a:t>
            </a:r>
          </a:p>
          <a:p>
            <a:r>
              <a:rPr lang="en-IN" b="1" dirty="0"/>
              <a:t>13. ***Channel after 1 visit*** </a:t>
            </a:r>
            <a:r>
              <a:rPr lang="en-IN" dirty="0"/>
              <a:t>- most customers still goes for using search engine followed by app users.</a:t>
            </a:r>
          </a:p>
          <a:p>
            <a:r>
              <a:rPr lang="en-IN" b="1" dirty="0"/>
              <a:t>14. ***explore time*** </a:t>
            </a:r>
            <a:r>
              <a:rPr lang="en-IN" dirty="0"/>
              <a:t>- most customers usually explore more than 15 mins, the time taken due to comparison of the product, reading product details, alternatives for the product chosen.</a:t>
            </a:r>
          </a:p>
          <a:p>
            <a:r>
              <a:rPr lang="en-IN" b="1" dirty="0"/>
              <a:t>15. ***Preferred payment option*** </a:t>
            </a:r>
            <a:r>
              <a:rPr lang="en-IN" dirty="0"/>
              <a:t>- Credit cards and Debit cards are most widely use of payment method , the reason is simple that on these payment mode customer gets many offer , some banks also partner with the online shopping site for the benefits of the customers.</a:t>
            </a:r>
          </a:p>
          <a:p>
            <a:r>
              <a:rPr lang="en-IN" b="1" dirty="0"/>
              <a:t>16. ***abandon while shopping*** </a:t>
            </a:r>
            <a:r>
              <a:rPr lang="en-IN" dirty="0"/>
              <a:t>- most of the customer abandon the shopping cart, the reason could be that they find a better alternative, promo code isn't working, delivery of product takes too long etc</a:t>
            </a:r>
          </a:p>
        </p:txBody>
      </p:sp>
    </p:spTree>
    <p:extLst>
      <p:ext uri="{BB962C8B-B14F-4D97-AF65-F5344CB8AC3E}">
        <p14:creationId xmlns:p14="http://schemas.microsoft.com/office/powerpoint/2010/main" val="3296923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2486</Words>
  <Application>Microsoft Office PowerPoint</Application>
  <PresentationFormat>Widescreen</PresentationFormat>
  <Paragraphs>123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vt:lpstr>
      <vt:lpstr>Calibri</vt:lpstr>
      <vt:lpstr>Calibri Light</vt:lpstr>
      <vt:lpstr>open sans</vt:lpstr>
      <vt:lpstr>Office Theme</vt:lpstr>
      <vt:lpstr>CUSTOMER RETENTION CASE STUDY</vt:lpstr>
      <vt:lpstr>PowerPoint Presentation</vt:lpstr>
      <vt:lpstr>PowerPoint Presentation</vt:lpstr>
      <vt:lpstr>HEDONIC VALUE </vt:lpstr>
      <vt:lpstr>Utilitarian Value</vt:lpstr>
      <vt:lpstr>ABOUT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dc:title>
  <dc:creator>Kaushik, Kundan | RSI</dc:creator>
  <cp:lastModifiedBy>Kaushik, Kundan | RSI</cp:lastModifiedBy>
  <cp:revision>12</cp:revision>
  <dcterms:created xsi:type="dcterms:W3CDTF">2022-10-14T11:07:30Z</dcterms:created>
  <dcterms:modified xsi:type="dcterms:W3CDTF">2022-10-14T11:31:29Z</dcterms:modified>
</cp:coreProperties>
</file>