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handoutMasterIdLst>
    <p:handoutMasterId r:id="rId28"/>
  </p:handoutMasterIdLst>
  <p:sldIdLst>
    <p:sldId id="318"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3" d="100"/>
          <a:sy n="63" d="100"/>
        </p:scale>
        <p:origin x="84" y="13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11/30/2022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11/30/2022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11/30/2022</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11/30/2022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11/30/2022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11/30/2022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11/30/2022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11/30/2022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11/30/2022</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5">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47">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49">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51">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4799892" y="1005839"/>
            <a:ext cx="6937497" cy="4805025"/>
          </a:xfrm>
          <a:scene3d>
            <a:camera prst="orthographicFront"/>
            <a:lightRig rig="threePt" dir="t"/>
          </a:scene3d>
        </p:spPr>
        <p:txBody>
          <a:bodyPr vert="horz" lIns="91440" tIns="45720" rIns="91440" bIns="45720" rtlCol="0" anchor="ctr">
            <a:normAutofit/>
          </a:bodyPr>
          <a:lstStyle/>
          <a:p>
            <a:pPr defTabSz="457200"/>
            <a:r>
              <a:rPr lang="en-US" sz="5900" dirty="0">
                <a:ln w="12700" cmpd="sng">
                  <a:solidFill>
                    <a:schemeClr val="accent4"/>
                  </a:solidFill>
                  <a:prstDash val="solid"/>
                </a:ln>
                <a:solidFill>
                  <a:schemeClr val="tx2"/>
                </a:solidFill>
              </a:rPr>
              <a:t>Presentation On</a:t>
            </a:r>
            <a:br>
              <a:rPr lang="en-US" sz="5900" dirty="0">
                <a:ln w="12700" cmpd="sng">
                  <a:solidFill>
                    <a:schemeClr val="accent4"/>
                  </a:solidFill>
                  <a:prstDash val="solid"/>
                </a:ln>
                <a:solidFill>
                  <a:schemeClr val="tx2"/>
                </a:solidFill>
              </a:rPr>
            </a:br>
            <a:r>
              <a:rPr lang="en-US" sz="5900" dirty="0">
                <a:ln w="12700" cmpd="sng">
                  <a:solidFill>
                    <a:schemeClr val="accent4"/>
                  </a:solidFill>
                  <a:prstDash val="solid"/>
                </a:ln>
                <a:solidFill>
                  <a:schemeClr val="tx2"/>
                </a:solidFill>
              </a:rPr>
              <a:t>Micro-Credit Defaulter</a:t>
            </a:r>
          </a:p>
        </p:txBody>
      </p:sp>
      <p:sp>
        <p:nvSpPr>
          <p:cNvPr id="67" name="Rectangle 55">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066" y="1009397"/>
            <a:ext cx="3077541" cy="4801468"/>
          </a:xfrm>
        </p:spPr>
        <p:txBody>
          <a:bodyPr vert="horz" lIns="91440" tIns="45720" rIns="91440" bIns="45720" rtlCol="0" anchor="ctr">
            <a:normAutofit/>
          </a:bodyPr>
          <a:lstStyle/>
          <a:p>
            <a:pPr algn="ctr" defTabSz="457200"/>
            <a:r>
              <a:rPr lang="en-US" sz="2400">
                <a:solidFill>
                  <a:srgbClr val="FFFFFF"/>
                </a:solidFill>
              </a:rPr>
              <a:t>                      </a:t>
            </a:r>
            <a:r>
              <a:rPr lang="en-US" sz="2400">
                <a:ln w="0"/>
                <a:solidFill>
                  <a:srgbClr val="FFFFFF"/>
                </a:solidFill>
                <a:effectLst>
                  <a:reflection blurRad="6350" stA="53000" endA="300" endPos="35500" dir="5400000" sy="-90000" algn="bl" rotWithShape="0"/>
                </a:effectLst>
              </a:rPr>
              <a:t>Author : Kundan Kaushik</a:t>
            </a:r>
            <a:endParaRPr lang="en-US" sz="2400">
              <a:solidFill>
                <a:srgbClr val="FFFFFF"/>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lnSpc>
                <a:spcPct val="90000"/>
              </a:lnSpc>
            </a:pPr>
            <a:r>
              <a:rPr lang="en-US" sz="1800"/>
              <a:t>Exploratory Data Analysis</a:t>
            </a:r>
            <a:br>
              <a:rPr lang="en-US" sz="1800"/>
            </a:br>
            <a:r>
              <a:rPr lang="en-US" sz="1800"/>
              <a:t>Maximum amount of loan taken by customers</a:t>
            </a:r>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rPr>
              <a:t>In 30 &amp; 90 days, maximum number of people had taken 6Rs as the loan amount.</a:t>
            </a:r>
          </a:p>
          <a:p>
            <a:pPr defTabSz="457200"/>
            <a:r>
              <a:rPr lang="en-US">
                <a:solidFill>
                  <a:schemeClr val="bg1"/>
                </a:solidFill>
              </a:rPr>
              <a:t>Customers have less tendency to take loan in amount of 12.</a:t>
            </a:r>
          </a:p>
          <a:p>
            <a:pPr defTabSz="457200"/>
            <a:r>
              <a:rPr lang="en-US">
                <a:solidFill>
                  <a:schemeClr val="bg1"/>
                </a:solidFill>
              </a:rPr>
              <a:t>There are very few people who do not taken loan.</a:t>
            </a:r>
          </a:p>
        </p:txBody>
      </p:sp>
      <p:pic>
        <p:nvPicPr>
          <p:cNvPr id="10" name="Content Placeholder 9">
            <a:extLst>
              <a:ext uri="{FF2B5EF4-FFF2-40B4-BE49-F238E27FC236}">
                <a16:creationId xmlns:a16="http://schemas.microsoft.com/office/drawing/2014/main"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45744" y="1111641"/>
            <a:ext cx="6377189" cy="4655348"/>
          </a:xfrm>
          <a:prstGeom prst="rect">
            <a:avLst/>
          </a:prstGeom>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lnSpc>
                <a:spcPct val="90000"/>
              </a:lnSpc>
            </a:pPr>
            <a:r>
              <a:rPr lang="en-US" sz="1500"/>
              <a:t>Exploratory Data Analysis</a:t>
            </a:r>
            <a:br>
              <a:rPr lang="en-US" sz="1500"/>
            </a:br>
            <a:r>
              <a:rPr lang="en-US" sz="1500"/>
              <a:t>Number of loan taken by customers in 30 days vs Amount of loan taken in 30 days</a:t>
            </a:r>
          </a:p>
        </p:txBody>
      </p:sp>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rPr>
              <a:t>Maximum number of times loans taken by the people is 50 and the Average loan amount is equivalent to 300</a:t>
            </a:r>
          </a:p>
        </p:txBody>
      </p:sp>
      <p:pic>
        <p:nvPicPr>
          <p:cNvPr id="7" name="Content Placeholder 6">
            <a:extLst>
              <a:ext uri="{FF2B5EF4-FFF2-40B4-BE49-F238E27FC236}">
                <a16:creationId xmlns:a16="http://schemas.microsoft.com/office/drawing/2014/main"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0274" y="2003817"/>
            <a:ext cx="6488129" cy="2870996"/>
          </a:xfrm>
          <a:prstGeom prst="rect">
            <a:avLst/>
          </a:prstGeom>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88824"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584223C-57E6-4DB1-A4CC-A661A84AF4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0923" y="2158596"/>
            <a:ext cx="6517102" cy="2834938"/>
          </a:xfrm>
          <a:prstGeom prst="rect">
            <a:avLst/>
          </a:prstGeom>
        </p:spPr>
      </p:pic>
      <p:sp>
        <p:nvSpPr>
          <p:cNvPr id="21" name="Rectangle 20">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723899"/>
            <a:ext cx="370235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a:xfrm>
            <a:off x="8294114" y="1419225"/>
            <a:ext cx="3080774" cy="2085869"/>
          </a:xfrm>
        </p:spPr>
        <p:txBody>
          <a:bodyPr vert="horz" lIns="91440" tIns="45720" rIns="91440" bIns="45720" rtlCol="0" anchor="b">
            <a:normAutofit/>
          </a:bodyPr>
          <a:lstStyle/>
          <a:p>
            <a:pPr defTabSz="457200">
              <a:lnSpc>
                <a:spcPct val="90000"/>
              </a:lnSpc>
            </a:pPr>
            <a:r>
              <a:rPr lang="en-US" sz="2300">
                <a:solidFill>
                  <a:srgbClr val="FFFFFF"/>
                </a:solidFill>
              </a:rPr>
              <a:t>Exploratory Data Analysis</a:t>
            </a:r>
            <a:br>
              <a:rPr lang="en-US" sz="2300">
                <a:solidFill>
                  <a:srgbClr val="FFFFFF"/>
                </a:solidFill>
              </a:rPr>
            </a:br>
            <a:r>
              <a:rPr lang="en-US" sz="2300">
                <a:solidFill>
                  <a:srgbClr val="FFFFFF"/>
                </a:solidFill>
              </a:rPr>
              <a:t>Maximum Number of loan taken VS Average payback time in last 30 days</a:t>
            </a:r>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8294114" y="3505095"/>
            <a:ext cx="3080774" cy="1733655"/>
          </a:xfrm>
        </p:spPr>
        <p:txBody>
          <a:bodyPr vert="horz" lIns="91440" tIns="45720" rIns="91440" bIns="45720" rtlCol="0" anchor="t">
            <a:normAutofit/>
          </a:bodyPr>
          <a:lstStyle/>
          <a:p>
            <a:pPr marL="0" indent="0" defTabSz="457200">
              <a:buNone/>
            </a:pPr>
            <a:r>
              <a:rPr lang="en-US" sz="1600" cap="all">
                <a:solidFill>
                  <a:schemeClr val="bg2"/>
                </a:solidFill>
              </a:rPr>
              <a:t>Average payback time over last 30 days is higher for people who had taken loan 2 times. </a:t>
            </a:r>
          </a:p>
        </p:txBody>
      </p:sp>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lnSpc>
                <a:spcPct val="90000"/>
              </a:lnSpc>
            </a:pPr>
            <a:r>
              <a:rPr lang="en-US" sz="1800"/>
              <a:t>Exploratory Data Analysis</a:t>
            </a:r>
            <a:br>
              <a:rPr lang="en-US" sz="1800"/>
            </a:br>
            <a:r>
              <a:rPr lang="en-US" sz="1800"/>
              <a:t>Number of loan taken by customers in 30 days</a:t>
            </a:r>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effectLst/>
              </a:rPr>
              <a:t>Very few defaulters in case of customers who have taken loan in amount of 12.</a:t>
            </a:r>
          </a:p>
          <a:p>
            <a:pPr defTabSz="457200"/>
            <a:endParaRPr lang="en-US">
              <a:solidFill>
                <a:schemeClr val="bg1"/>
              </a:solidFill>
            </a:endParaRPr>
          </a:p>
        </p:txBody>
      </p:sp>
      <p:pic>
        <p:nvPicPr>
          <p:cNvPr id="6" name="Content Placeholder 5">
            <a:extLst>
              <a:ext uri="{FF2B5EF4-FFF2-40B4-BE49-F238E27FC236}">
                <a16:creationId xmlns:a16="http://schemas.microsoft.com/office/drawing/2014/main" id="{1191DAD6-2DC6-4D56-8405-25F1674320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0274" y="1509097"/>
            <a:ext cx="6488129" cy="3860435"/>
          </a:xfrm>
          <a:prstGeom prst="rect">
            <a:avLst/>
          </a:prstGeom>
        </p:spPr>
      </p:pic>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50488E9-6A2C-4FBD-BEC3-ED468863A534}"/>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Feature Engineering</a:t>
            </a:r>
            <a:br>
              <a:rPr lang="en-IN" sz="5300">
                <a:solidFill>
                  <a:srgbClr val="FFFFFF"/>
                </a:solidFill>
              </a:rPr>
            </a:br>
            <a:r>
              <a:rPr lang="en-IN" sz="5300">
                <a:solidFill>
                  <a:srgbClr val="FFFFFF"/>
                </a:solidFill>
              </a:rPr>
              <a:t>Outliers detection &amp; removal</a:t>
            </a:r>
          </a:p>
        </p:txBody>
      </p:sp>
      <p:sp>
        <p:nvSpPr>
          <p:cNvPr id="15" name="Rectangle 14">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695FB668-8D9B-4BD8-B7E0-205BC98E50C1}"/>
              </a:ext>
            </a:extLst>
          </p:cNvPr>
          <p:cNvSpPr>
            <a:spLocks noGrp="1"/>
          </p:cNvSpPr>
          <p:nvPr>
            <p:ph idx="1"/>
          </p:nvPr>
        </p:nvSpPr>
        <p:spPr>
          <a:xfrm>
            <a:off x="6754009" y="1033390"/>
            <a:ext cx="4853773" cy="4825409"/>
          </a:xfrm>
          <a:ln w="57150">
            <a:noFill/>
          </a:ln>
        </p:spPr>
        <p:txBody>
          <a:bodyPr anchor="ctr">
            <a:normAutofit/>
          </a:bodyPr>
          <a:lstStyle/>
          <a:p>
            <a:r>
              <a:rPr lang="en-IN" sz="2000">
                <a:solidFill>
                  <a:schemeClr val="accent2">
                    <a:lumMod val="50000"/>
                  </a:schemeClr>
                </a:solidFill>
                <a:latin typeface="Bahnschrift SemiLight" panose="020B0502040204020203" pitchFamily="34" charset="0"/>
                <a:ea typeface="Calibri" panose="020F0502020204030204" pitchFamily="34" charset="0"/>
                <a:cs typeface="Mangal" panose="02040503050203030202" pitchFamily="18" charset="0"/>
              </a:rPr>
              <a:t>O</a:t>
            </a:r>
            <a:r>
              <a:rPr lang="en-IN" sz="2000">
                <a:solidFill>
                  <a:schemeClr val="accent2">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000">
              <a:solidFill>
                <a:schemeClr val="accent2">
                  <a:lumMod val="50000"/>
                </a:schemeClr>
              </a:solidFill>
            </a:endParaRPr>
          </a:p>
          <a:p>
            <a:r>
              <a:rPr lang="en-US" sz="2000">
                <a:solidFill>
                  <a:schemeClr val="accent2">
                    <a:lumMod val="50000"/>
                  </a:schemeClr>
                </a:solidFill>
              </a:rPr>
              <a:t>Z-score method results in huge data loss of 23.42 %, which we cannot afford.</a:t>
            </a:r>
          </a:p>
          <a:p>
            <a:r>
              <a:rPr lang="en-US" sz="2000" b="1">
                <a:solidFill>
                  <a:schemeClr val="accent2">
                    <a:lumMod val="50000"/>
                  </a:schemeClr>
                </a:solidFill>
              </a:rPr>
              <a:t>Quantile-based Flooring- Capping Method </a:t>
            </a:r>
            <a:r>
              <a:rPr lang="en-US" sz="2000">
                <a:solidFill>
                  <a:schemeClr val="accent2">
                    <a:lumMod val="50000"/>
                  </a:schemeClr>
                </a:solidFill>
              </a:rPr>
              <a:t>employed for outliers removal.</a:t>
            </a:r>
          </a:p>
          <a:p>
            <a:r>
              <a:rPr lang="en-US" sz="2000" u="sng">
                <a:solidFill>
                  <a:schemeClr val="accent2">
                    <a:lumMod val="50000"/>
                  </a:schemeClr>
                </a:solidFill>
              </a:rPr>
              <a:t>Flooring is performed at 0th percentile for lower bound and capping perform at 99th percentile for upper bound.</a:t>
            </a:r>
          </a:p>
          <a:p>
            <a:r>
              <a:rPr lang="en-US" sz="2000" b="1">
                <a:solidFill>
                  <a:schemeClr val="accent2">
                    <a:lumMod val="50000"/>
                  </a:schemeClr>
                </a:solidFill>
              </a:rPr>
              <a:t>Data Loss </a:t>
            </a:r>
            <a:r>
              <a:rPr lang="en-US" sz="2000">
                <a:solidFill>
                  <a:schemeClr val="accent2">
                    <a:lumMod val="50000"/>
                  </a:schemeClr>
                </a:solidFill>
              </a:rPr>
              <a:t>: 5.44 % which is acceptable.</a:t>
            </a:r>
          </a:p>
          <a:p>
            <a:endParaRPr lang="en-IN" sz="2000">
              <a:solidFill>
                <a:schemeClr val="accent2">
                  <a:lumMod val="50000"/>
                </a:schemeClr>
              </a:solidFill>
            </a:endParaRPr>
          </a:p>
        </p:txBody>
      </p:sp>
    </p:spTree>
    <p:extLst>
      <p:ext uri="{BB962C8B-B14F-4D97-AF65-F5344CB8AC3E}">
        <p14:creationId xmlns:p14="http://schemas.microsoft.com/office/powerpoint/2010/main" val="24271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62E326-66E5-48A2-9450-BAD2B0D63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88824"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FB87D5-86FF-4792-8DCD-1A899BA8B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15" y="723899"/>
            <a:ext cx="370235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C54EB2FD-EBBA-4343-9689-91EC71483E9F}"/>
              </a:ext>
            </a:extLst>
          </p:cNvPr>
          <p:cNvSpPr>
            <a:spLocks noGrp="1"/>
          </p:cNvSpPr>
          <p:nvPr>
            <p:ph type="title"/>
          </p:nvPr>
        </p:nvSpPr>
        <p:spPr>
          <a:xfrm>
            <a:off x="802979" y="1209184"/>
            <a:ext cx="3088385" cy="4734416"/>
          </a:xfrm>
        </p:spPr>
        <p:txBody>
          <a:bodyPr vert="horz" lIns="91440" tIns="45720" rIns="91440" bIns="45720" rtlCol="0" anchor="ctr">
            <a:normAutofit/>
          </a:bodyPr>
          <a:lstStyle/>
          <a:p>
            <a:pPr defTabSz="457200"/>
            <a:r>
              <a:rPr lang="en-US" sz="2400"/>
              <a:t>Feature Engineering</a:t>
            </a:r>
            <a:br>
              <a:rPr lang="en-US" sz="2400"/>
            </a:br>
            <a:r>
              <a:rPr lang="en-US" sz="2400"/>
              <a:t>Skewness detection &amp; transformation</a:t>
            </a:r>
          </a:p>
        </p:txBody>
      </p:sp>
      <p:sp>
        <p:nvSpPr>
          <p:cNvPr id="18" name="Rectangle 17">
            <a:extLst>
              <a:ext uri="{FF2B5EF4-FFF2-40B4-BE49-F238E27FC236}">
                <a16:creationId xmlns:a16="http://schemas.microsoft.com/office/drawing/2014/main" id="{B7EF797D-6563-4620-A9F1-ACD5F253A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E17597C-7677-43CD-83E0-1FE7F1C9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C32B5A5-A49D-4D46-82D2-3F091280F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Rounded Corners 8">
            <a:extLst>
              <a:ext uri="{FF2B5EF4-FFF2-40B4-BE49-F238E27FC236}">
                <a16:creationId xmlns:a16="http://schemas.microsoft.com/office/drawing/2014/main" id="{BE9F0336-0728-4122-BDAC-2FC2869674B7}"/>
              </a:ext>
            </a:extLst>
          </p:cNvPr>
          <p:cNvSpPr/>
          <p:nvPr/>
        </p:nvSpPr>
        <p:spPr>
          <a:xfrm>
            <a:off x="4560682" y="723899"/>
            <a:ext cx="7181726" cy="367830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p>
            <a:pPr marL="342900" indent="-342900">
              <a:spcBef>
                <a:spcPct val="20000"/>
              </a:spcBef>
              <a:spcAft>
                <a:spcPts val="600"/>
              </a:spcAft>
              <a:buClr>
                <a:schemeClr val="accent2"/>
              </a:buClr>
              <a:buSzPct val="92000"/>
              <a:buFont typeface="Wingdings 2" panose="05020102010507070707" pitchFamily="18" charset="2"/>
              <a:buChar char=""/>
            </a:pPr>
            <a:r>
              <a:rPr lang="en-US">
                <a:solidFill>
                  <a:schemeClr val="tx2"/>
                </a:solidFill>
              </a:rPr>
              <a:t>Considerable amount of skewness exist in different features.</a:t>
            </a:r>
          </a:p>
          <a:p>
            <a:pPr marL="342900" indent="-342900">
              <a:spcBef>
                <a:spcPct val="20000"/>
              </a:spcBef>
              <a:spcAft>
                <a:spcPts val="600"/>
              </a:spcAft>
              <a:buClr>
                <a:schemeClr val="accent2"/>
              </a:buClr>
              <a:buSzPct val="92000"/>
              <a:buFont typeface="Wingdings 2" panose="05020102010507070707" pitchFamily="18" charset="2"/>
              <a:buChar char=""/>
            </a:pPr>
            <a:r>
              <a:rPr lang="en-US">
                <a:solidFill>
                  <a:schemeClr val="tx2"/>
                </a:solidFill>
              </a:rPr>
              <a:t>Yeo-Johnson Power Transformation used to reduce skewness.</a:t>
            </a:r>
          </a:p>
        </p:txBody>
      </p:sp>
      <p:pic>
        <p:nvPicPr>
          <p:cNvPr id="7" name="Content Placeholder 6">
            <a:extLst>
              <a:ext uri="{FF2B5EF4-FFF2-40B4-BE49-F238E27FC236}">
                <a16:creationId xmlns:a16="http://schemas.microsoft.com/office/drawing/2014/main"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0682" y="4722242"/>
            <a:ext cx="6496732" cy="1624183"/>
          </a:xfrm>
          <a:prstGeom prst="rect">
            <a:avLst/>
          </a:prstGeom>
        </p:spPr>
      </p:pic>
    </p:spTree>
    <p:extLst>
      <p:ext uri="{BB962C8B-B14F-4D97-AF65-F5344CB8AC3E}">
        <p14:creationId xmlns:p14="http://schemas.microsoft.com/office/powerpoint/2010/main" val="818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88824"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0923" y="2117864"/>
            <a:ext cx="6517102" cy="2916403"/>
          </a:xfrm>
          <a:prstGeom prst="rect">
            <a:avLst/>
          </a:prstGeom>
        </p:spPr>
      </p:pic>
      <p:sp>
        <p:nvSpPr>
          <p:cNvPr id="28" name="Rectangle 27">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723899"/>
            <a:ext cx="370235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37959018-C2ED-46F6-B1E4-FCAC4ABCA4A8}"/>
              </a:ext>
            </a:extLst>
          </p:cNvPr>
          <p:cNvSpPr>
            <a:spLocks noGrp="1"/>
          </p:cNvSpPr>
          <p:nvPr>
            <p:ph type="title"/>
          </p:nvPr>
        </p:nvSpPr>
        <p:spPr>
          <a:xfrm>
            <a:off x="8294114" y="1419225"/>
            <a:ext cx="3080774" cy="2085869"/>
          </a:xfrm>
        </p:spPr>
        <p:txBody>
          <a:bodyPr vert="horz" lIns="91440" tIns="45720" rIns="91440" bIns="45720" rtlCol="0" anchor="b">
            <a:normAutofit/>
          </a:bodyPr>
          <a:lstStyle/>
          <a:p>
            <a:pPr defTabSz="457200">
              <a:lnSpc>
                <a:spcPct val="90000"/>
              </a:lnSpc>
            </a:pPr>
            <a:r>
              <a:rPr lang="en-US" sz="2800">
                <a:solidFill>
                  <a:srgbClr val="FFFFFF"/>
                </a:solidFill>
                <a:effectLst/>
              </a:rPr>
              <a:t>Data Inputs- Logic- Output Relationships</a:t>
            </a:r>
            <a:br>
              <a:rPr lang="en-US" sz="2800">
                <a:solidFill>
                  <a:srgbClr val="FFFFFF"/>
                </a:solidFill>
                <a:effectLst/>
              </a:rPr>
            </a:br>
            <a:endParaRPr lang="en-US" sz="2800">
              <a:solidFill>
                <a:srgbClr val="FFFFFF"/>
              </a:solidFill>
            </a:endParaRPr>
          </a:p>
        </p:txBody>
      </p:sp>
      <p:sp>
        <p:nvSpPr>
          <p:cNvPr id="11" name="Content Placeholder 10">
            <a:extLst>
              <a:ext uri="{FF2B5EF4-FFF2-40B4-BE49-F238E27FC236}">
                <a16:creationId xmlns:a16="http://schemas.microsoft.com/office/drawing/2014/main" id="{110180CC-D354-413C-8D97-59C210B05F1B}"/>
              </a:ext>
            </a:extLst>
          </p:cNvPr>
          <p:cNvSpPr>
            <a:spLocks noGrp="1"/>
          </p:cNvSpPr>
          <p:nvPr>
            <p:ph sz="half" idx="2"/>
          </p:nvPr>
        </p:nvSpPr>
        <p:spPr>
          <a:xfrm>
            <a:off x="8294114" y="3505095"/>
            <a:ext cx="3080774" cy="1733655"/>
          </a:xfrm>
        </p:spPr>
        <p:txBody>
          <a:bodyPr vert="horz" lIns="91440" tIns="45720" rIns="91440" bIns="45720" rtlCol="0" anchor="t">
            <a:normAutofit/>
          </a:bodyPr>
          <a:lstStyle/>
          <a:p>
            <a:pPr marL="0" indent="0" defTabSz="457200">
              <a:buNone/>
            </a:pPr>
            <a:r>
              <a:rPr lang="en-US" sz="1600" cap="all">
                <a:solidFill>
                  <a:schemeClr val="bg2"/>
                </a:solidFill>
              </a:rPr>
              <a:t>M</a:t>
            </a:r>
            <a:r>
              <a:rPr lang="en-US" sz="1600" cap="all">
                <a:solidFill>
                  <a:schemeClr val="bg2"/>
                </a:solidFill>
                <a:effectLst/>
              </a:rPr>
              <a:t>ost of independent features are poorly or moderately correlated with target variable label. </a:t>
            </a:r>
            <a:endParaRPr lang="en-US" sz="1600" cap="all">
              <a:solidFill>
                <a:schemeClr val="bg2"/>
              </a:solidFill>
            </a:endParaRPr>
          </a:p>
        </p:txBody>
      </p:sp>
    </p:spTree>
    <p:extLst>
      <p:ext uri="{BB962C8B-B14F-4D97-AF65-F5344CB8AC3E}">
        <p14:creationId xmlns:p14="http://schemas.microsoft.com/office/powerpoint/2010/main" val="18996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31125F-8347-4B84-A7ED-F91AB3CED4FA}"/>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r>
              <a:rPr lang="en-US" sz="2800"/>
              <a:t>Handling IMBALANCED DATA</a:t>
            </a:r>
          </a:p>
        </p:txBody>
      </p:sp>
      <p:sp>
        <p:nvSpPr>
          <p:cNvPr id="4" name="Content Placeholder 3">
            <a:extLst>
              <a:ext uri="{FF2B5EF4-FFF2-40B4-BE49-F238E27FC236}">
                <a16:creationId xmlns:a16="http://schemas.microsoft.com/office/drawing/2014/main" id="{D95960C0-F717-4ABC-9D1C-DD4520D49314}"/>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rPr>
              <a:t>Target Variable label is Imbalanced in nature.</a:t>
            </a:r>
          </a:p>
          <a:p>
            <a:pPr defTabSz="457200"/>
            <a:r>
              <a:rPr lang="en-US">
                <a:solidFill>
                  <a:schemeClr val="bg1"/>
                </a:solidFill>
              </a:rPr>
              <a:t>SMOTE techniques used to oversample minority class.</a:t>
            </a:r>
          </a:p>
        </p:txBody>
      </p:sp>
      <p:pic>
        <p:nvPicPr>
          <p:cNvPr id="6" name="Content Placeholder 5">
            <a:extLst>
              <a:ext uri="{FF2B5EF4-FFF2-40B4-BE49-F238E27FC236}">
                <a16:creationId xmlns:a16="http://schemas.microsoft.com/office/drawing/2014/main"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0274" y="1830913"/>
            <a:ext cx="6488129" cy="3216803"/>
          </a:xfrm>
          <a:prstGeom prst="rect">
            <a:avLst/>
          </a:prstGeom>
        </p:spPr>
      </p:pic>
    </p:spTree>
    <p:extLst>
      <p:ext uri="{BB962C8B-B14F-4D97-AF65-F5344CB8AC3E}">
        <p14:creationId xmlns:p14="http://schemas.microsoft.com/office/powerpoint/2010/main" val="10121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C7802E-C7E8-4961-8F15-522B60BC7775}"/>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r>
              <a:rPr lang="en-US" sz="2600"/>
              <a:t>Multicollinearity and PCA</a:t>
            </a:r>
          </a:p>
        </p:txBody>
      </p:sp>
      <p:sp>
        <p:nvSpPr>
          <p:cNvPr id="4" name="Content Placeholder 3">
            <a:extLst>
              <a:ext uri="{FF2B5EF4-FFF2-40B4-BE49-F238E27FC236}">
                <a16:creationId xmlns:a16="http://schemas.microsoft.com/office/drawing/2014/main" id="{6100ECBA-6646-4B7A-B68D-EBC79A946593}"/>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rPr>
              <a:t>Multicollinearity exist between few features.</a:t>
            </a:r>
          </a:p>
          <a:p>
            <a:pPr defTabSz="457200"/>
            <a:r>
              <a:rPr lang="en-US">
                <a:solidFill>
                  <a:schemeClr val="bg1"/>
                </a:solidFill>
              </a:rPr>
              <a:t>To resolve it PCA is applied.</a:t>
            </a:r>
          </a:p>
          <a:p>
            <a:pPr defTabSz="457200"/>
            <a:r>
              <a:rPr lang="en-US">
                <a:solidFill>
                  <a:schemeClr val="bg1"/>
                </a:solidFill>
              </a:rPr>
              <a:t>Eleven principal components attribute for 90% of variation in the data. </a:t>
            </a:r>
          </a:p>
          <a:p>
            <a:pPr defTabSz="457200"/>
            <a:r>
              <a:rPr lang="en-US">
                <a:solidFill>
                  <a:schemeClr val="bg1"/>
                </a:solidFill>
              </a:rPr>
              <a:t>PCA applied for Eleven components.</a:t>
            </a:r>
          </a:p>
        </p:txBody>
      </p:sp>
      <p:pic>
        <p:nvPicPr>
          <p:cNvPr id="8" name="Content Placeholder 7">
            <a:extLst>
              <a:ext uri="{FF2B5EF4-FFF2-40B4-BE49-F238E27FC236}">
                <a16:creationId xmlns:a16="http://schemas.microsoft.com/office/drawing/2014/main"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22241" y="1111641"/>
            <a:ext cx="4824195" cy="4655348"/>
          </a:xfrm>
          <a:prstGeom prst="rect">
            <a:avLst/>
          </a:prstGeom>
        </p:spPr>
      </p:pic>
    </p:spTree>
    <p:extLst>
      <p:ext uri="{BB962C8B-B14F-4D97-AF65-F5344CB8AC3E}">
        <p14:creationId xmlns:p14="http://schemas.microsoft.com/office/powerpoint/2010/main" val="16998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MACHINE LEARNING MODEL BUILDING</a:t>
            </a:r>
          </a:p>
        </p:txBody>
      </p:sp>
      <p:sp>
        <p:nvSpPr>
          <p:cNvPr id="14" name="Rectangle 13">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6754009" y="1033390"/>
            <a:ext cx="4853773" cy="4825409"/>
          </a:xfrm>
          <a:ln w="57150">
            <a:noFill/>
          </a:ln>
        </p:spPr>
        <p:txBody>
          <a:bodyPr anchor="ctr">
            <a:normAutofit/>
          </a:bodyPr>
          <a:lstStyle/>
          <a:p>
            <a:r>
              <a:rPr lang="en-IN" sz="2000">
                <a:solidFill>
                  <a:schemeClr val="accent2">
                    <a:lumMod val="50000"/>
                  </a:schemeClr>
                </a:solidFill>
              </a:rPr>
              <a:t>Objective is to predict customer is defaulter or not. It can be solve by application of classification ML algorithm.</a:t>
            </a:r>
          </a:p>
          <a:p>
            <a:r>
              <a:rPr lang="en-IN" sz="2000">
                <a:solidFill>
                  <a:schemeClr val="accent2">
                    <a:lumMod val="50000"/>
                  </a:schemeClr>
                </a:solidFill>
              </a:rPr>
              <a:t>Different Classification algorithm used to train model, in order to have maximum accuracy score.</a:t>
            </a:r>
          </a:p>
          <a:p>
            <a:r>
              <a:rPr lang="en-IN" sz="2000">
                <a:solidFill>
                  <a:schemeClr val="accent2">
                    <a:lumMod val="50000"/>
                  </a:schemeClr>
                </a:solidFill>
              </a:rPr>
              <a:t>Machine learning classification algorithms used in this project are –</a:t>
            </a:r>
          </a:p>
          <a:p>
            <a:pPr marL="342900" lvl="0" indent="-342900">
              <a:buFont typeface="+mj-lt"/>
              <a:buAutoNum type="arabicPeriod"/>
            </a:pPr>
            <a:r>
              <a:rPr lang="en-IN" sz="2000">
                <a:solidFill>
                  <a:schemeClr val="accent2">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buFont typeface="+mj-lt"/>
              <a:buAutoNum type="arabicPeriod"/>
            </a:pPr>
            <a:r>
              <a:rPr lang="en-IN" sz="2000">
                <a:solidFill>
                  <a:schemeClr val="accent2">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buFont typeface="+mj-lt"/>
              <a:buAutoNum type="arabicPeriod"/>
            </a:pPr>
            <a:r>
              <a:rPr lang="en-IN" sz="2000">
                <a:solidFill>
                  <a:schemeClr val="accent2">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Aft>
                <a:spcPts val="800"/>
              </a:spcAft>
              <a:buFont typeface="+mj-lt"/>
              <a:buAutoNum type="arabicPeriod"/>
            </a:pPr>
            <a:r>
              <a:rPr lang="en-IN" sz="2000">
                <a:solidFill>
                  <a:schemeClr val="accent2">
                    <a:lumMod val="50000"/>
                  </a:schemeClr>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a:solidFill>
                <a:schemeClr val="accent2">
                  <a:lumMod val="50000"/>
                </a:schemeClr>
              </a:solidFill>
            </a:endParaRP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Overview of Presentation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6754009" y="1033390"/>
            <a:ext cx="4853773" cy="4825409"/>
          </a:xfrm>
          <a:ln w="57150">
            <a:noFill/>
          </a:ln>
        </p:spPr>
        <p:txBody>
          <a:bodyPr anchor="ctr">
            <a:normAutofit/>
          </a:bodyPr>
          <a:lstStyle/>
          <a:p>
            <a:pPr>
              <a:spcBef>
                <a:spcPts val="300"/>
              </a:spcBef>
              <a:spcAft>
                <a:spcPts val="300"/>
              </a:spcAft>
              <a:buFont typeface="Wingdings" panose="05000000000000000000" pitchFamily="2" charset="2"/>
              <a:buChar char="Ø"/>
            </a:pPr>
            <a:r>
              <a:rPr lang="en-US" sz="2000">
                <a:solidFill>
                  <a:schemeClr val="accent2">
                    <a:lumMod val="50000"/>
                  </a:schemeClr>
                </a:solidFill>
              </a:rPr>
              <a:t>What is Micro Credit?</a:t>
            </a:r>
          </a:p>
          <a:p>
            <a:pPr>
              <a:spcBef>
                <a:spcPts val="300"/>
              </a:spcBef>
              <a:spcAft>
                <a:spcPts val="300"/>
              </a:spcAft>
              <a:buFont typeface="Wingdings" panose="05000000000000000000" pitchFamily="2" charset="2"/>
              <a:buChar char="Ø"/>
            </a:pPr>
            <a:r>
              <a:rPr lang="en-US" sz="2000">
                <a:solidFill>
                  <a:schemeClr val="accent2">
                    <a:lumMod val="50000"/>
                  </a:schemeClr>
                </a:solidFill>
              </a:rPr>
              <a:t>Problem Statement.</a:t>
            </a:r>
          </a:p>
          <a:p>
            <a:pPr>
              <a:spcBef>
                <a:spcPts val="300"/>
              </a:spcBef>
              <a:spcAft>
                <a:spcPts val="300"/>
              </a:spcAft>
              <a:buFont typeface="Wingdings" panose="05000000000000000000" pitchFamily="2" charset="2"/>
              <a:buChar char="Ø"/>
            </a:pPr>
            <a:r>
              <a:rPr lang="en-US" sz="2000">
                <a:solidFill>
                  <a:schemeClr val="accent2">
                    <a:lumMod val="50000"/>
                  </a:schemeClr>
                </a:solidFill>
              </a:rPr>
              <a:t>Data Preprocessing</a:t>
            </a:r>
          </a:p>
          <a:p>
            <a:pPr>
              <a:spcBef>
                <a:spcPts val="300"/>
              </a:spcBef>
              <a:spcAft>
                <a:spcPts val="300"/>
              </a:spcAft>
              <a:buFont typeface="Wingdings" panose="05000000000000000000" pitchFamily="2" charset="2"/>
              <a:buChar char="Ø"/>
            </a:pPr>
            <a:r>
              <a:rPr lang="en-US" sz="2000">
                <a:solidFill>
                  <a:schemeClr val="accent2">
                    <a:lumMod val="50000"/>
                  </a:schemeClr>
                </a:solidFill>
              </a:rPr>
              <a:t>Exploratory data analysis.</a:t>
            </a:r>
          </a:p>
          <a:p>
            <a:pPr>
              <a:spcBef>
                <a:spcPts val="300"/>
              </a:spcBef>
              <a:spcAft>
                <a:spcPts val="300"/>
              </a:spcAft>
              <a:buFont typeface="Wingdings" panose="05000000000000000000" pitchFamily="2" charset="2"/>
              <a:buChar char="Ø"/>
            </a:pPr>
            <a:r>
              <a:rPr lang="en-US" sz="2000">
                <a:solidFill>
                  <a:schemeClr val="accent2">
                    <a:lumMod val="50000"/>
                  </a:schemeClr>
                </a:solidFill>
              </a:rPr>
              <a:t>Feature Engineering </a:t>
            </a:r>
          </a:p>
          <a:p>
            <a:pPr>
              <a:spcBef>
                <a:spcPts val="300"/>
              </a:spcBef>
              <a:spcAft>
                <a:spcPts val="300"/>
              </a:spcAft>
              <a:buFont typeface="Wingdings" panose="05000000000000000000" pitchFamily="2" charset="2"/>
              <a:buChar char="Ø"/>
            </a:pPr>
            <a:r>
              <a:rPr lang="en-US" sz="2000">
                <a:solidFill>
                  <a:schemeClr val="accent2">
                    <a:lumMod val="50000"/>
                  </a:schemeClr>
                </a:solidFill>
              </a:rPr>
              <a:t>Machine Learning Building.</a:t>
            </a:r>
          </a:p>
          <a:p>
            <a:pPr>
              <a:spcBef>
                <a:spcPts val="300"/>
              </a:spcBef>
              <a:spcAft>
                <a:spcPts val="300"/>
              </a:spcAft>
              <a:buFont typeface="Wingdings" panose="05000000000000000000" pitchFamily="2" charset="2"/>
              <a:buChar char="Ø"/>
            </a:pPr>
            <a:r>
              <a:rPr lang="en-US" sz="2000">
                <a:solidFill>
                  <a:schemeClr val="accent2">
                    <a:lumMod val="50000"/>
                  </a:schemeClr>
                </a:solidFill>
              </a:rPr>
              <a:t>ROC-AUC Curve of Different Model </a:t>
            </a:r>
          </a:p>
          <a:p>
            <a:pPr>
              <a:spcBef>
                <a:spcPts val="300"/>
              </a:spcBef>
              <a:spcAft>
                <a:spcPts val="300"/>
              </a:spcAft>
              <a:buFont typeface="Wingdings" panose="05000000000000000000" pitchFamily="2" charset="2"/>
              <a:buChar char="Ø"/>
            </a:pPr>
            <a:r>
              <a:rPr lang="en-US" sz="2000">
                <a:solidFill>
                  <a:schemeClr val="accent2">
                    <a:lumMod val="50000"/>
                  </a:schemeClr>
                </a:solidFill>
              </a:rPr>
              <a:t>ROC Curve For Final Model.</a:t>
            </a:r>
          </a:p>
          <a:p>
            <a:pPr>
              <a:spcBef>
                <a:spcPts val="300"/>
              </a:spcBef>
              <a:spcAft>
                <a:spcPts val="300"/>
              </a:spcAft>
              <a:buFont typeface="Wingdings" panose="05000000000000000000" pitchFamily="2" charset="2"/>
              <a:buChar char="Ø"/>
            </a:pPr>
            <a:r>
              <a:rPr lang="en-US" sz="2000">
                <a:solidFill>
                  <a:schemeClr val="accent2">
                    <a:lumMod val="50000"/>
                  </a:schemeClr>
                </a:solidFill>
              </a:rPr>
              <a:t>Limitations and Future Scope of work</a:t>
            </a:r>
          </a:p>
          <a:p>
            <a:pPr>
              <a:spcBef>
                <a:spcPts val="300"/>
              </a:spcBef>
              <a:spcAft>
                <a:spcPts val="300"/>
              </a:spcAft>
              <a:buFont typeface="Wingdings" panose="05000000000000000000" pitchFamily="2" charset="2"/>
              <a:buChar char="Ø"/>
            </a:pPr>
            <a:endParaRPr lang="en-US" sz="2000">
              <a:solidFill>
                <a:schemeClr val="accent2">
                  <a:lumMod val="50000"/>
                </a:schemeClr>
              </a:solidFill>
              <a:latin typeface="Century" panose="02040604050505020304" pitchFamily="18" charset="0"/>
            </a:endParaRPr>
          </a:p>
          <a:p>
            <a:endParaRPr lang="en-IN" sz="2000">
              <a:solidFill>
                <a:schemeClr val="accent2">
                  <a:lumMod val="50000"/>
                </a:schemeClr>
              </a:solidFill>
            </a:endParaRPr>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a:xfrm>
            <a:off x="601098" y="702156"/>
            <a:ext cx="3408895" cy="1013800"/>
          </a:xfrm>
        </p:spPr>
        <p:txBody>
          <a:bodyPr>
            <a:normAutofit/>
          </a:bodyPr>
          <a:lstStyle/>
          <a:p>
            <a:r>
              <a:rPr lang="en-IN" sz="260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601098" y="1964168"/>
            <a:ext cx="3408894" cy="4036582"/>
          </a:xfrm>
        </p:spPr>
        <p:txBody>
          <a:bodyPr>
            <a:normAutofit/>
          </a:bodyPr>
          <a:lstStyle/>
          <a:p>
            <a:r>
              <a:rPr lang="en-IN">
                <a:solidFill>
                  <a:schemeClr val="bg1"/>
                </a:solidFill>
                <a:latin typeface="Harlow Solid Italic" panose="04030604020F02020D02" pitchFamily="82" charset="0"/>
              </a:rPr>
              <a:t>Extra Tree Classifier gives maximum accuracy score and cross validation score.</a:t>
            </a:r>
          </a:p>
          <a:p>
            <a:r>
              <a:rPr lang="en-IN">
                <a:solidFill>
                  <a:schemeClr val="bg1"/>
                </a:solidFill>
                <a:latin typeface="Harlow Solid Italic" panose="04030604020F02020D02" pitchFamily="82" charset="0"/>
              </a:rPr>
              <a:t>Hyper parameter tuning perform on this ETC model to gain more accuracy.</a:t>
            </a:r>
          </a:p>
          <a:p>
            <a:r>
              <a:rPr lang="en-IN">
                <a:solidFill>
                  <a:schemeClr val="bg1"/>
                </a:solidFill>
                <a:latin typeface="Harlow Solid Italic" panose="04030604020F02020D02" pitchFamily="82" charset="0"/>
              </a:rPr>
              <a:t>ETC –tuned model used has final model.</a:t>
            </a:r>
          </a:p>
        </p:txBody>
      </p:sp>
      <p:pic>
        <p:nvPicPr>
          <p:cNvPr id="9" name="Picture 8">
            <a:extLst>
              <a:ext uri="{FF2B5EF4-FFF2-40B4-BE49-F238E27FC236}">
                <a16:creationId xmlns:a16="http://schemas.microsoft.com/office/drawing/2014/main" id="{81EA52AF-DAFF-4689-9444-CEAE2D2B2F90}"/>
              </a:ext>
            </a:extLst>
          </p:cNvPr>
          <p:cNvPicPr>
            <a:picLocks noChangeAspect="1"/>
          </p:cNvPicPr>
          <p:nvPr/>
        </p:nvPicPr>
        <p:blipFill rotWithShape="1">
          <a:blip r:embed="rId2"/>
          <a:srcRect t="-1" b="-320"/>
          <a:stretch/>
        </p:blipFill>
        <p:spPr>
          <a:xfrm>
            <a:off x="4790274" y="1669260"/>
            <a:ext cx="6488129" cy="3540110"/>
          </a:xfrm>
          <a:prstGeom prst="rect">
            <a:avLst/>
          </a:prstGeom>
        </p:spPr>
      </p:pic>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5F4D4F0-3295-486A-8BEF-DC288645B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EB4E2B5E-BDFA-45FB-B388-F7D4AAEB6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446F8842-021D-4754-B531-2E441E97B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470EFBAD-ECC0-4629-BBD0-98A48DDB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9CCE369F-F822-486A-8CC8-D91026FF4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88825"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D236F-ED0D-47DA-A7F3-2CD7C1B0FF0A}"/>
              </a:ext>
            </a:extLst>
          </p:cNvPr>
          <p:cNvSpPr>
            <a:spLocks noGrp="1"/>
          </p:cNvSpPr>
          <p:nvPr>
            <p:ph type="title"/>
          </p:nvPr>
        </p:nvSpPr>
        <p:spPr>
          <a:xfrm>
            <a:off x="581039" y="4610099"/>
            <a:ext cx="10990686" cy="1066801"/>
          </a:xfrm>
        </p:spPr>
        <p:txBody>
          <a:bodyPr vert="horz" lIns="91440" tIns="45720" rIns="91440" bIns="45720" rtlCol="0" anchor="b">
            <a:normAutofit/>
          </a:bodyPr>
          <a:lstStyle/>
          <a:p>
            <a:pPr defTabSz="457200"/>
            <a:r>
              <a:rPr lang="en-US" sz="3600">
                <a:solidFill>
                  <a:schemeClr val="accent1"/>
                </a:solidFill>
              </a:rPr>
              <a:t>AUC-roc CURVE DIFFERENT MODELS</a:t>
            </a:r>
          </a:p>
        </p:txBody>
      </p:sp>
      <p:pic>
        <p:nvPicPr>
          <p:cNvPr id="8" name="Content Placeholder 7">
            <a:extLst>
              <a:ext uri="{FF2B5EF4-FFF2-40B4-BE49-F238E27FC236}">
                <a16:creationId xmlns:a16="http://schemas.microsoft.com/office/drawing/2014/main" id="{C8913673-20E2-412F-B672-308C6A1CC0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7433" y="1314475"/>
            <a:ext cx="3032407" cy="2306981"/>
          </a:xfrm>
          <a:prstGeom prst="rect">
            <a:avLst/>
          </a:prstGeom>
        </p:spPr>
      </p:pic>
      <p:sp>
        <p:nvSpPr>
          <p:cNvPr id="40" name="Rectangle 39">
            <a:extLst>
              <a:ext uri="{FF2B5EF4-FFF2-40B4-BE49-F238E27FC236}">
                <a16:creationId xmlns:a16="http://schemas.microsoft.com/office/drawing/2014/main" id="{A34FDD90-6756-42B8-A737-21D561125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229" y="640875"/>
            <a:ext cx="3701914" cy="364918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E7BF4B7-EF6B-465E-8B80-39A8E7DC6B7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945376" y="974103"/>
            <a:ext cx="4071766" cy="2987725"/>
          </a:xfrm>
          <a:prstGeom prst="rect">
            <a:avLst/>
          </a:prstGeom>
        </p:spPr>
      </p:pic>
      <p:sp>
        <p:nvSpPr>
          <p:cNvPr id="42" name="Rectangle 41">
            <a:extLst>
              <a:ext uri="{FF2B5EF4-FFF2-40B4-BE49-F238E27FC236}">
                <a16:creationId xmlns:a16="http://schemas.microsoft.com/office/drawing/2014/main" id="{DD4E3D57-80DE-4C8B-9125-7FE92D463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281" y="640875"/>
            <a:ext cx="7489054" cy="364918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5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F4D4F0-3295-486A-8BEF-DC288645B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4">
            <a:extLst>
              <a:ext uri="{FF2B5EF4-FFF2-40B4-BE49-F238E27FC236}">
                <a16:creationId xmlns:a16="http://schemas.microsoft.com/office/drawing/2014/main" id="{EB4E2B5E-BDFA-45FB-B388-F7D4AAEB6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6">
            <a:extLst>
              <a:ext uri="{FF2B5EF4-FFF2-40B4-BE49-F238E27FC236}">
                <a16:creationId xmlns:a16="http://schemas.microsoft.com/office/drawing/2014/main" id="{446F8842-021D-4754-B531-2E441E97B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8">
            <a:extLst>
              <a:ext uri="{FF2B5EF4-FFF2-40B4-BE49-F238E27FC236}">
                <a16:creationId xmlns:a16="http://schemas.microsoft.com/office/drawing/2014/main" id="{470EFBAD-ECC0-4629-BBD0-98A48DDB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219363-0675-4D8A-BFD2-8117500A2DC2}"/>
              </a:ext>
            </a:extLst>
          </p:cNvPr>
          <p:cNvSpPr>
            <a:spLocks noGrp="1"/>
          </p:cNvSpPr>
          <p:nvPr>
            <p:ph type="title"/>
          </p:nvPr>
        </p:nvSpPr>
        <p:spPr>
          <a:xfrm>
            <a:off x="581039" y="4610099"/>
            <a:ext cx="10990686" cy="1066801"/>
          </a:xfrm>
        </p:spPr>
        <p:txBody>
          <a:bodyPr vert="horz" lIns="91440" tIns="45720" rIns="91440" bIns="45720" rtlCol="0" anchor="b">
            <a:normAutofit/>
          </a:bodyPr>
          <a:lstStyle/>
          <a:p>
            <a:pPr defTabSz="457200"/>
            <a:r>
              <a:rPr lang="en-US" sz="3600"/>
              <a:t>AUC-roc CURVE DIFFERENT MODELS</a:t>
            </a:r>
          </a:p>
        </p:txBody>
      </p:sp>
      <p:sp useBgFill="1">
        <p:nvSpPr>
          <p:cNvPr id="40" name="Rectangle 20">
            <a:extLst>
              <a:ext uri="{FF2B5EF4-FFF2-40B4-BE49-F238E27FC236}">
                <a16:creationId xmlns:a16="http://schemas.microsoft.com/office/drawing/2014/main" id="{3C628367-65ED-4083-A10E-C5C04B19A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88825"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5159" y="1359773"/>
            <a:ext cx="3013512" cy="2271330"/>
          </a:xfrm>
          <a:prstGeom prst="rect">
            <a:avLst/>
          </a:prstGeom>
        </p:spPr>
      </p:pic>
      <p:sp>
        <p:nvSpPr>
          <p:cNvPr id="41" name="Rectangle 22">
            <a:extLst>
              <a:ext uri="{FF2B5EF4-FFF2-40B4-BE49-F238E27FC236}">
                <a16:creationId xmlns:a16="http://schemas.microsoft.com/office/drawing/2014/main" id="{5B6EF0D6-A6A9-4418-8757-430B2AC24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73" y="641102"/>
            <a:ext cx="3665789"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61786" y="974331"/>
            <a:ext cx="4453361" cy="3042214"/>
          </a:xfrm>
          <a:prstGeom prst="rect">
            <a:avLst/>
          </a:prstGeom>
        </p:spPr>
      </p:pic>
      <p:sp>
        <p:nvSpPr>
          <p:cNvPr id="42" name="Rectangle 24">
            <a:extLst>
              <a:ext uri="{FF2B5EF4-FFF2-40B4-BE49-F238E27FC236}">
                <a16:creationId xmlns:a16="http://schemas.microsoft.com/office/drawing/2014/main" id="{20495515-692D-4A6C-AC6B-5F6F4C6BE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7597" y="642071"/>
            <a:ext cx="7473273"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6">
            <a:extLst>
              <a:ext uri="{FF2B5EF4-FFF2-40B4-BE49-F238E27FC236}">
                <a16:creationId xmlns:a16="http://schemas.microsoft.com/office/drawing/2014/main" id="{0614B284-138A-48FE-8867-DF9A31B32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5626" y="4432079"/>
            <a:ext cx="83709"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8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9162E326-66E5-48A2-9450-BAD2B0D63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88824"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FB87D5-86FF-4792-8DCD-1A899BA8B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15" y="723899"/>
            <a:ext cx="370235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6B9AE3-63C6-4F1F-9808-E8C51BCCE7F6}"/>
              </a:ext>
            </a:extLst>
          </p:cNvPr>
          <p:cNvSpPr>
            <a:spLocks noGrp="1"/>
          </p:cNvSpPr>
          <p:nvPr>
            <p:ph type="title"/>
          </p:nvPr>
        </p:nvSpPr>
        <p:spPr>
          <a:xfrm>
            <a:off x="802979" y="1209184"/>
            <a:ext cx="3088385" cy="4734416"/>
          </a:xfrm>
        </p:spPr>
        <p:txBody>
          <a:bodyPr vert="horz" lIns="91440" tIns="45720" rIns="91440" bIns="45720" rtlCol="0" anchor="ctr">
            <a:normAutofit/>
          </a:bodyPr>
          <a:lstStyle/>
          <a:p>
            <a:pPr defTabSz="457200"/>
            <a:r>
              <a:rPr lang="en-US" sz="2800"/>
              <a:t>AOC – ROC CURVE OF FINAL MODEL</a:t>
            </a:r>
          </a:p>
        </p:txBody>
      </p:sp>
      <p:sp>
        <p:nvSpPr>
          <p:cNvPr id="23" name="Rectangle 22">
            <a:extLst>
              <a:ext uri="{FF2B5EF4-FFF2-40B4-BE49-F238E27FC236}">
                <a16:creationId xmlns:a16="http://schemas.microsoft.com/office/drawing/2014/main" id="{B7EF797D-6563-4620-A9F1-ACD5F253A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CE17597C-7677-43CD-83E0-1FE7F1C9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4C32B5A5-A49D-4D46-82D2-3F091280F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66EBC6C5-7A20-437E-B7C3-4007E26393EA}"/>
              </a:ext>
            </a:extLst>
          </p:cNvPr>
          <p:cNvSpPr>
            <a:spLocks noGrp="1"/>
          </p:cNvSpPr>
          <p:nvPr>
            <p:ph sz="half" idx="2"/>
          </p:nvPr>
        </p:nvSpPr>
        <p:spPr>
          <a:xfrm>
            <a:off x="4560682" y="723899"/>
            <a:ext cx="7181726" cy="3678303"/>
          </a:xfrm>
        </p:spPr>
        <p:txBody>
          <a:bodyPr vert="horz" lIns="91440" tIns="45720" rIns="91440" bIns="45720" rtlCol="0" anchor="ctr">
            <a:normAutofit/>
          </a:bodyPr>
          <a:lstStyle/>
          <a:p>
            <a:pPr defTabSz="457200"/>
            <a:r>
              <a:rPr lang="en-US"/>
              <a:t>Extra Tree Classifier Hyper parameter tuned   </a:t>
            </a:r>
            <a:r>
              <a:rPr lang="en-US">
                <a:effectLst/>
              </a:rPr>
              <a:t>gives maximum accuracy score of 0.9345 with cross validation score of 0.9410. </a:t>
            </a:r>
          </a:p>
          <a:p>
            <a:pPr defTabSz="457200"/>
            <a:r>
              <a:rPr lang="en-US">
                <a:effectLst/>
              </a:rPr>
              <a:t>It also gives us maximum AUC score.</a:t>
            </a:r>
          </a:p>
          <a:p>
            <a:pPr defTabSz="457200"/>
            <a:endParaRPr lang="en-US"/>
          </a:p>
        </p:txBody>
      </p:sp>
      <p:pic>
        <p:nvPicPr>
          <p:cNvPr id="6" name="Content Placeholder 5">
            <a:extLst>
              <a:ext uri="{FF2B5EF4-FFF2-40B4-BE49-F238E27FC236}">
                <a16:creationId xmlns:a16="http://schemas.microsoft.com/office/drawing/2014/main"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60682" y="4722242"/>
            <a:ext cx="2127770" cy="1624183"/>
          </a:xfrm>
          <a:prstGeom prst="rect">
            <a:avLst/>
          </a:prstGeom>
        </p:spPr>
      </p:pic>
    </p:spTree>
    <p:extLst>
      <p:ext uri="{BB962C8B-B14F-4D97-AF65-F5344CB8AC3E}">
        <p14:creationId xmlns:p14="http://schemas.microsoft.com/office/powerpoint/2010/main" val="41984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a:xfrm>
            <a:off x="581040" y="1507414"/>
            <a:ext cx="5118922" cy="3903332"/>
          </a:xfrm>
        </p:spPr>
        <p:txBody>
          <a:bodyPr anchor="t">
            <a:normAutofit/>
          </a:bodyPr>
          <a:lstStyle/>
          <a:p>
            <a:r>
              <a:rPr lang="en-IN" sz="4000">
                <a:solidFill>
                  <a:schemeClr val="accent2"/>
                </a:solidFill>
                <a:effectLst/>
                <a:ea typeface="Calibri" panose="020F0502020204030204" pitchFamily="34" charset="0"/>
                <a:cs typeface="Mangal" panose="02040503050203030202" pitchFamily="18" charset="0"/>
              </a:rPr>
              <a:t>Limitations &amp; Scope for Future OF THIS Work</a:t>
            </a:r>
            <a:endParaRPr lang="en-IN" sz="4000">
              <a:solidFill>
                <a:schemeClr val="accent2"/>
              </a:solidFill>
            </a:endParaRPr>
          </a:p>
        </p:txBody>
      </p:sp>
      <p:sp>
        <p:nvSpPr>
          <p:cNvPr id="13" name="Rectangle 12">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3642"/>
            <a:ext cx="11295991"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a:xfrm>
            <a:off x="6399133" y="1507415"/>
            <a:ext cx="5208650" cy="3903331"/>
          </a:xfrm>
          <a:ln w="57150">
            <a:noFill/>
          </a:ln>
        </p:spPr>
        <p:txBody>
          <a:bodyPr anchor="t">
            <a:normAutofit/>
          </a:bodyPr>
          <a:lstStyle/>
          <a:p>
            <a:pPr marL="400050" lvl="0" indent="-400050">
              <a:buFont typeface="+mj-lt"/>
              <a:buAutoNum type="romanUcPeriod"/>
            </a:pPr>
            <a:r>
              <a:rPr lang="en-IN" sz="200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spcAft>
                <a:spcPts val="800"/>
              </a:spcAft>
              <a:buFont typeface="+mj-lt"/>
              <a:buAutoNum type="romanUcPeriod"/>
            </a:pPr>
            <a:r>
              <a:rPr lang="en-IN" sz="200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sz="2000"/>
          </a:p>
        </p:txBody>
      </p:sp>
      <p:sp>
        <p:nvSpPr>
          <p:cNvPr id="15" name="Rectangle 14">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5878019"/>
            <a:ext cx="11295991"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729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AB9EC6EB-20B4-47D9-B377-8AB3F9EDF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0F45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rotWithShape="1">
          <a:blip r:embed="rId2">
            <a:extLst>
              <a:ext uri="{28A0092B-C50C-407E-A947-70E740481C1C}">
                <a14:useLocalDpi xmlns:a14="http://schemas.microsoft.com/office/drawing/2010/main" val="0"/>
              </a:ext>
            </a:extLst>
          </a:blip>
          <a:srcRect t="16799" r="2" b="16622"/>
          <a:stretch/>
        </p:blipFill>
        <p:spPr>
          <a:xfrm>
            <a:off x="643299" y="643467"/>
            <a:ext cx="10902226" cy="5571066"/>
          </a:xfrm>
          <a:prstGeom prst="rect">
            <a:avLst/>
          </a:prstGeom>
        </p:spPr>
      </p:pic>
      <p:sp>
        <p:nvSpPr>
          <p:cNvPr id="27" name="Rectangle 12">
            <a:extLst>
              <a:ext uri="{FF2B5EF4-FFF2-40B4-BE49-F238E27FC236}">
                <a16:creationId xmlns:a16="http://schemas.microsoft.com/office/drawing/2014/main" id="{A1D6CD10-98FC-4295-B0E3-77908B8EC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6D08039-6C4E-4870-9E3D-6218263DE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FB31D2E-CBC8-4C4A-917F-DCB48EAE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CCF4F09-0D96-42BE-AE16-84AB4E0B5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486DE22-0EC4-474A-8665-766DC5D4C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CA122780-29D7-4796-95BF-DA8AD947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6472" r="9090" b="357"/>
          <a:stretch/>
        </p:blipFill>
        <p:spPr>
          <a:xfrm>
            <a:off x="20" y="10"/>
            <a:ext cx="12188805" cy="6857990"/>
          </a:xfrm>
          <a:prstGeom prst="rect">
            <a:avLst/>
          </a:prstGeom>
        </p:spPr>
      </p:pic>
      <p:grpSp>
        <p:nvGrpSpPr>
          <p:cNvPr id="23" name="Group 22">
            <a:extLst>
              <a:ext uri="{FF2B5EF4-FFF2-40B4-BE49-F238E27FC236}">
                <a16:creationId xmlns:a16="http://schemas.microsoft.com/office/drawing/2014/main" id="{0F589B4C-3CA2-49DE-9E63-145FF5CB7D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953" y="457200"/>
            <a:ext cx="3702356" cy="5935132"/>
            <a:chOff x="438068" y="457200"/>
            <a:chExt cx="3703320" cy="5935132"/>
          </a:xfrm>
        </p:grpSpPr>
        <p:sp>
          <p:nvSpPr>
            <p:cNvPr id="24" name="Rectangle 23">
              <a:extLst>
                <a:ext uri="{FF2B5EF4-FFF2-40B4-BE49-F238E27FC236}">
                  <a16:creationId xmlns:a16="http://schemas.microsoft.com/office/drawing/2014/main" id="{DD7D4F7C-6EAA-4D74-BDD3-6602D41F3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5B11D41-504D-4822-8E12-3AD6AB8B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584047" y="1006956"/>
            <a:ext cx="3411179" cy="1372177"/>
          </a:xfrm>
        </p:spPr>
        <p:txBody>
          <a:bodyPr vert="horz" lIns="91440" tIns="45720" rIns="91440" bIns="45720" rtlCol="0" anchor="ctr">
            <a:normAutofit/>
          </a:bodyPr>
          <a:lstStyle/>
          <a:p>
            <a:pPr defTabSz="457200"/>
            <a:r>
              <a:rPr lang="en-US" sz="280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581041" y="2438399"/>
            <a:ext cx="3414185" cy="3564467"/>
          </a:xfrm>
        </p:spPr>
        <p:txBody>
          <a:bodyPr vert="horz" lIns="91440" tIns="45720" rIns="91440" bIns="45720" rtlCol="0" anchor="ctr">
            <a:normAutofit/>
          </a:bodyPr>
          <a:lstStyle/>
          <a:p>
            <a:pPr defTabSz="457200"/>
            <a:r>
              <a:rPr lang="en-US">
                <a:solidFill>
                  <a:schemeClr val="bg1"/>
                </a:solidFill>
              </a:rPr>
              <a:t> </a:t>
            </a:r>
            <a:r>
              <a:rPr lang="en-US" b="0" i="0">
                <a:solidFill>
                  <a:schemeClr val="bg1"/>
                </a:solidFill>
                <a:effectLst/>
              </a:rPr>
              <a:t>Microcredit is an </a:t>
            </a:r>
            <a:r>
              <a:rPr lang="en-US" b="1" i="0">
                <a:solidFill>
                  <a:schemeClr val="bg1"/>
                </a:solidFill>
                <a:effectLst/>
              </a:rPr>
              <a:t>extremely small loan given to those who lack a steady source of income</a:t>
            </a:r>
            <a:r>
              <a:rPr lang="en-US" b="0" i="0">
                <a:solidFill>
                  <a:schemeClr val="bg1"/>
                </a:solidFill>
                <a:effectLst/>
              </a:rPr>
              <a:t>, collateral. It is used as a way to obtain a loan, acting as a protection against potential loss for the lender should the borrower default in his payments., or any credit history.</a:t>
            </a:r>
            <a:endParaRPr lang="en-US">
              <a:solidFill>
                <a:schemeClr val="bg1"/>
              </a:solidFill>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643300" y="1033389"/>
            <a:ext cx="4824999" cy="4825409"/>
          </a:xfrm>
        </p:spPr>
        <p:txBody>
          <a:bodyPr anchor="ctr">
            <a:normAutofit/>
          </a:bodyPr>
          <a:lstStyle/>
          <a:p>
            <a:r>
              <a:rPr lang="en-IN" sz="5300" b="1">
                <a:solidFill>
                  <a:srgbClr val="FFFFFF"/>
                </a:solidFill>
                <a:latin typeface="Bahnschrift" panose="020B0502040204020203" pitchFamily="34" charset="0"/>
              </a:rPr>
              <a:t>Problem Statement</a:t>
            </a:r>
          </a:p>
        </p:txBody>
      </p:sp>
      <p:sp>
        <p:nvSpPr>
          <p:cNvPr id="15" name="Rectangle 14">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6754009" y="1033390"/>
            <a:ext cx="4853773" cy="4825409"/>
          </a:xfrm>
          <a:ln w="57150">
            <a:noFill/>
          </a:ln>
        </p:spPr>
        <p:txBody>
          <a:bodyPr anchor="ctr">
            <a:normAutofit/>
          </a:bodyPr>
          <a:lstStyle/>
          <a:p>
            <a:pPr>
              <a:buFont typeface="Wingdings" panose="05000000000000000000" pitchFamily="2" charset="2"/>
              <a:buChar char="§"/>
            </a:pPr>
            <a:r>
              <a:rPr lang="en-US" sz="2000">
                <a:solidFill>
                  <a:schemeClr val="accent2">
                    <a:lumMod val="50000"/>
                  </a:schemeClr>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000">
                <a:solidFill>
                  <a:schemeClr val="accent2">
                    <a:lumMod val="50000"/>
                  </a:schemeClr>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000">
                <a:solidFill>
                  <a:schemeClr val="accent2">
                    <a:lumMod val="50000"/>
                  </a:schemeClr>
                </a:solidFill>
              </a:rPr>
              <a:t>Loan amount of 5 - Payback amount 6 (in Indonesian Rupiah)</a:t>
            </a:r>
          </a:p>
          <a:p>
            <a:pPr lvl="1">
              <a:buFont typeface="Wingdings" panose="05000000000000000000" pitchFamily="2" charset="2"/>
              <a:buChar char="§"/>
            </a:pPr>
            <a:r>
              <a:rPr lang="en-US" sz="2000">
                <a:solidFill>
                  <a:schemeClr val="accent2">
                    <a:lumMod val="50000"/>
                  </a:schemeClr>
                </a:solidFill>
              </a:rPr>
              <a:t>Loan amount of 10 - Payback amount 12 (in Indonesian Rupiah)</a:t>
            </a:r>
            <a:endParaRPr lang="en-US" sz="2000">
              <a:solidFill>
                <a:schemeClr val="accent2">
                  <a:lumMod val="50000"/>
                </a:schemeClr>
              </a:solidFill>
              <a:latin typeface="Century" panose="02040604050505020304" pitchFamily="18" charset="0"/>
              <a:cs typeface="Times New Roman" panose="02020603050405020304" pitchFamily="18" charset="0"/>
            </a:endParaRPr>
          </a:p>
          <a:p>
            <a:pPr marL="282575" lvl="1" indent="0">
              <a:buNone/>
            </a:pPr>
            <a:r>
              <a:rPr lang="en-US" sz="2000">
                <a:solidFill>
                  <a:schemeClr val="accent2">
                    <a:lumMod val="50000"/>
                  </a:schemeClr>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1" name="Rectangle 1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DATASET Information</a:t>
            </a:r>
          </a:p>
        </p:txBody>
      </p:sp>
      <p:sp>
        <p:nvSpPr>
          <p:cNvPr id="13" name="Rectangle 1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3">
            <a:extLst>
              <a:ext uri="{FF2B5EF4-FFF2-40B4-BE49-F238E27FC236}">
                <a16:creationId xmlns:a16="http://schemas.microsoft.com/office/drawing/2014/main" id="{6377B5E0-8378-4534-85B0-043462D3F1CC}"/>
              </a:ext>
            </a:extLst>
          </p:cNvPr>
          <p:cNvSpPr>
            <a:spLocks noGrp="1"/>
          </p:cNvSpPr>
          <p:nvPr>
            <p:ph idx="1"/>
          </p:nvPr>
        </p:nvSpPr>
        <p:spPr>
          <a:xfrm>
            <a:off x="6754009" y="1033390"/>
            <a:ext cx="4853773" cy="4825409"/>
          </a:xfrm>
          <a:ln w="57150">
            <a:noFill/>
          </a:ln>
        </p:spPr>
        <p:txBody>
          <a:bodyPr anchor="ctr">
            <a:normAutofit/>
          </a:bodyPr>
          <a:lstStyle/>
          <a:p>
            <a:pPr marL="541338" indent="-360363">
              <a:buClr>
                <a:srgbClr val="7030A0"/>
              </a:buClr>
              <a:buFont typeface="Wingdings" panose="05000000000000000000" pitchFamily="2" charset="2"/>
              <a:buChar char="v"/>
              <a:tabLst>
                <a:tab pos="269875" algn="l"/>
              </a:tabLst>
            </a:pPr>
            <a:r>
              <a:rPr lang="en-IN" sz="2000">
                <a:solidFill>
                  <a:schemeClr val="accent2">
                    <a:lumMod val="50000"/>
                  </a:schemeClr>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000">
                <a:solidFill>
                  <a:schemeClr val="accent2">
                    <a:lumMod val="50000"/>
                  </a:schemeClr>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000">
                <a:solidFill>
                  <a:schemeClr val="accent2">
                    <a:lumMod val="50000"/>
                  </a:schemeClr>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000">
                <a:solidFill>
                  <a:schemeClr val="accent2">
                    <a:lumMod val="50000"/>
                  </a:schemeClr>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000">
                <a:solidFill>
                  <a:schemeClr val="accent2">
                    <a:lumMod val="50000"/>
                  </a:schemeClr>
                </a:solidFill>
              </a:rPr>
              <a:t>No missing values, whitespaces, ‘NA’, ‘-’ are present in dataset.</a:t>
            </a:r>
          </a:p>
          <a:p>
            <a:pPr marL="0" indent="0">
              <a:buClr>
                <a:srgbClr val="7030A0"/>
              </a:buClr>
              <a:buNone/>
            </a:pPr>
            <a:endParaRPr lang="en-IN" sz="2000">
              <a:solidFill>
                <a:schemeClr val="accent2">
                  <a:lumMod val="50000"/>
                </a:schemeClr>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2F612-FF01-4E99-B424-3FC739486200}"/>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Data Pre-processing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BE2D39-F060-481C-B7DF-8377D1BFBC04}"/>
              </a:ext>
            </a:extLst>
          </p:cNvPr>
          <p:cNvSpPr>
            <a:spLocks noGrp="1"/>
          </p:cNvSpPr>
          <p:nvPr>
            <p:ph idx="1"/>
          </p:nvPr>
        </p:nvSpPr>
        <p:spPr>
          <a:xfrm>
            <a:off x="6754009" y="1033390"/>
            <a:ext cx="4853773" cy="4825409"/>
          </a:xfrm>
          <a:ln w="57150">
            <a:noFill/>
          </a:ln>
        </p:spPr>
        <p:txBody>
          <a:bodyPr anchor="ctr">
            <a:normAutofit/>
          </a:bodyPr>
          <a:lstStyle/>
          <a:p>
            <a:pPr>
              <a:lnSpc>
                <a:spcPct val="90000"/>
              </a:lnSpc>
              <a:buClr>
                <a:srgbClr val="7030A0"/>
              </a:buClr>
              <a:buFont typeface="Wingdings" panose="05000000000000000000" pitchFamily="2" charset="2"/>
              <a:buChar char="§"/>
            </a:pPr>
            <a:r>
              <a:rPr lang="en-US" sz="2000" b="1">
                <a:solidFill>
                  <a:schemeClr val="accent2">
                    <a:lumMod val="50000"/>
                  </a:schemeClr>
                </a:solidFill>
              </a:rPr>
              <a:t>Strategy To Handle Data Error In Min And Max Column  </a:t>
            </a:r>
          </a:p>
          <a:p>
            <a:pPr marL="457200" indent="-457200">
              <a:lnSpc>
                <a:spcPct val="90000"/>
              </a:lnSpc>
              <a:buClr>
                <a:srgbClr val="7030A0"/>
              </a:buClr>
              <a:buFont typeface="+mj-lt"/>
              <a:buAutoNum type="arabicPeriod"/>
            </a:pPr>
            <a:r>
              <a:rPr lang="en-US" sz="2000" b="1">
                <a:solidFill>
                  <a:schemeClr val="accent2">
                    <a:lumMod val="50000"/>
                  </a:schemeClr>
                </a:solidFill>
              </a:rPr>
              <a:t>Assumption</a:t>
            </a:r>
            <a:r>
              <a:rPr lang="en-US" sz="2000">
                <a:solidFill>
                  <a:schemeClr val="accent2">
                    <a:lumMod val="50000"/>
                  </a:schemeClr>
                </a:solidFill>
              </a:rPr>
              <a:t> - All negative values are typing error happen accidentally by type - in front of original value (except feature depicting median). </a:t>
            </a:r>
          </a:p>
          <a:p>
            <a:pPr marL="457200" indent="-457200">
              <a:lnSpc>
                <a:spcPct val="90000"/>
              </a:lnSpc>
              <a:buClr>
                <a:srgbClr val="7030A0"/>
              </a:buClr>
              <a:buFont typeface="+mj-lt"/>
              <a:buAutoNum type="arabicPeriod"/>
            </a:pPr>
            <a:r>
              <a:rPr lang="en-US" sz="2000" b="1">
                <a:solidFill>
                  <a:schemeClr val="accent2">
                    <a:lumMod val="50000"/>
                  </a:schemeClr>
                </a:solidFill>
              </a:rPr>
              <a:t>Corrective Approach </a:t>
            </a:r>
            <a:r>
              <a:rPr lang="en-US" sz="2000">
                <a:solidFill>
                  <a:schemeClr val="accent2">
                    <a:lumMod val="50000"/>
                  </a:schemeClr>
                </a:solidFill>
              </a:rPr>
              <a:t>- Negative values are converted into absolute value to correct negative typing error whenever applicable except feature depicting median.</a:t>
            </a:r>
          </a:p>
          <a:p>
            <a:pPr>
              <a:lnSpc>
                <a:spcPct val="90000"/>
              </a:lnSpc>
              <a:buClr>
                <a:srgbClr val="7030A0"/>
              </a:buClr>
              <a:buFont typeface="Wingdings" panose="05000000000000000000" pitchFamily="2" charset="2"/>
              <a:buChar char="§"/>
            </a:pPr>
            <a:r>
              <a:rPr lang="en-US" sz="2000" b="1">
                <a:solidFill>
                  <a:schemeClr val="accent2">
                    <a:lumMod val="50000"/>
                  </a:schemeClr>
                </a:solidFill>
              </a:rPr>
              <a:t>Feature Engineering on 'pdate' column</a:t>
            </a:r>
          </a:p>
          <a:p>
            <a:pPr marL="457200" indent="-457200">
              <a:lnSpc>
                <a:spcPct val="90000"/>
              </a:lnSpc>
              <a:buClr>
                <a:srgbClr val="7030A0"/>
              </a:buClr>
              <a:buFont typeface="+mj-lt"/>
              <a:buAutoNum type="arabicPeriod"/>
            </a:pPr>
            <a:r>
              <a:rPr lang="en-US" sz="2000">
                <a:solidFill>
                  <a:schemeClr val="accent2">
                    <a:lumMod val="50000"/>
                  </a:schemeClr>
                </a:solidFill>
              </a:rPr>
              <a:t>Extracting new columns for day, month and year out of ‘pdate’</a:t>
            </a:r>
            <a:endParaRPr lang="en-IN" sz="2000" b="1">
              <a:solidFill>
                <a:schemeClr val="accent2">
                  <a:lumMod val="50000"/>
                </a:schemeClr>
              </a:solidFill>
            </a:endParaRPr>
          </a:p>
        </p:txBody>
      </p:sp>
    </p:spTree>
    <p:extLst>
      <p:ext uri="{BB962C8B-B14F-4D97-AF65-F5344CB8AC3E}">
        <p14:creationId xmlns:p14="http://schemas.microsoft.com/office/powerpoint/2010/main" val="29296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15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50DC9-B68C-4121-9C6B-83B9FC045BF2}"/>
              </a:ext>
            </a:extLst>
          </p:cNvPr>
          <p:cNvSpPr>
            <a:spLocks noGrp="1"/>
          </p:cNvSpPr>
          <p:nvPr>
            <p:ph type="title"/>
          </p:nvPr>
        </p:nvSpPr>
        <p:spPr>
          <a:xfrm>
            <a:off x="643300" y="1033389"/>
            <a:ext cx="4824999" cy="4825409"/>
          </a:xfrm>
        </p:spPr>
        <p:txBody>
          <a:bodyPr anchor="ctr">
            <a:normAutofit/>
          </a:bodyPr>
          <a:lstStyle/>
          <a:p>
            <a:r>
              <a:rPr lang="en-IN" sz="5300">
                <a:solidFill>
                  <a:srgbClr val="FFFFFF"/>
                </a:solidFill>
              </a:rPr>
              <a:t>Data Pre-processing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411" y="460868"/>
            <a:ext cx="4826775"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007" y="460868"/>
            <a:ext cx="4826775"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D069DD8-4CC3-4AA5-B55F-4BEDD6385E85}"/>
              </a:ext>
            </a:extLst>
          </p:cNvPr>
          <p:cNvSpPr>
            <a:spLocks noGrp="1"/>
          </p:cNvSpPr>
          <p:nvPr>
            <p:ph idx="1"/>
          </p:nvPr>
        </p:nvSpPr>
        <p:spPr>
          <a:xfrm>
            <a:off x="6754009" y="1033390"/>
            <a:ext cx="4853773" cy="4825409"/>
          </a:xfrm>
          <a:ln w="57150">
            <a:noFill/>
          </a:ln>
        </p:spPr>
        <p:txBody>
          <a:bodyPr anchor="ctr">
            <a:normAutofit/>
          </a:bodyPr>
          <a:lstStyle/>
          <a:p>
            <a:pPr>
              <a:buClr>
                <a:srgbClr val="7030A0"/>
              </a:buClr>
              <a:buFont typeface="Wingdings" panose="05000000000000000000" pitchFamily="2" charset="2"/>
              <a:buChar char="§"/>
            </a:pPr>
            <a:r>
              <a:rPr lang="en-US" sz="2000" b="1">
                <a:solidFill>
                  <a:schemeClr val="accent2">
                    <a:lumMod val="50000"/>
                  </a:schemeClr>
                </a:solidFill>
              </a:rPr>
              <a:t>Data error and correction in maxamnt_loans30 column </a:t>
            </a:r>
          </a:p>
          <a:p>
            <a:pPr>
              <a:buClr>
                <a:srgbClr val="7030A0"/>
              </a:buClr>
              <a:buFont typeface="Wingdings" panose="05000000000000000000" pitchFamily="2" charset="2"/>
              <a:buChar char="v"/>
            </a:pPr>
            <a:r>
              <a:rPr lang="en-US" sz="2000">
                <a:solidFill>
                  <a:schemeClr val="accent2">
                    <a:lumMod val="50000"/>
                  </a:schemeClr>
                </a:solidFill>
              </a:rPr>
              <a:t>The maximum value in maxamnt_loans30 is not reliable. </a:t>
            </a:r>
            <a:endParaRPr lang="en-US" sz="2000" b="1">
              <a:solidFill>
                <a:schemeClr val="accent2">
                  <a:lumMod val="50000"/>
                </a:schemeClr>
              </a:solidFill>
            </a:endParaRPr>
          </a:p>
          <a:p>
            <a:pPr>
              <a:buClr>
                <a:srgbClr val="7030A0"/>
              </a:buClr>
              <a:buFont typeface="Wingdings" panose="05000000000000000000" pitchFamily="2" charset="2"/>
              <a:buChar char="v"/>
            </a:pPr>
            <a:r>
              <a:rPr lang="en-US" sz="2000" b="1">
                <a:solidFill>
                  <a:schemeClr val="accent2">
                    <a:lumMod val="50000"/>
                  </a:schemeClr>
                </a:solidFill>
              </a:rPr>
              <a:t>Assumption</a:t>
            </a:r>
            <a:r>
              <a:rPr lang="en-US" sz="2000">
                <a:solidFill>
                  <a:schemeClr val="accent2">
                    <a:lumMod val="50000"/>
                  </a:schemeClr>
                </a:solidFill>
              </a:rPr>
              <a:t> - The maximum value in maxamnt_loans30 is 12.</a:t>
            </a:r>
          </a:p>
          <a:p>
            <a:pPr>
              <a:buClr>
                <a:srgbClr val="7030A0"/>
              </a:buClr>
              <a:buFont typeface="Wingdings" panose="05000000000000000000" pitchFamily="2" charset="2"/>
              <a:buChar char="v"/>
            </a:pPr>
            <a:r>
              <a:rPr lang="en-US" sz="2000" b="1">
                <a:solidFill>
                  <a:schemeClr val="accent2">
                    <a:lumMod val="50000"/>
                  </a:schemeClr>
                </a:solidFill>
              </a:rPr>
              <a:t>Corrective Action </a:t>
            </a:r>
            <a:r>
              <a:rPr lang="en-US" sz="2000">
                <a:solidFill>
                  <a:schemeClr val="accent2">
                    <a:lumMod val="50000"/>
                  </a:schemeClr>
                </a:solidFill>
              </a:rPr>
              <a:t>- Replacing values greater than 12 into category of zero.</a:t>
            </a:r>
          </a:p>
          <a:p>
            <a:pPr>
              <a:buClr>
                <a:srgbClr val="7030A0"/>
              </a:buClr>
              <a:buFont typeface="Wingdings" panose="05000000000000000000" pitchFamily="2" charset="2"/>
              <a:buChar char="§"/>
            </a:pPr>
            <a:r>
              <a:rPr lang="en-US" sz="2000" b="1">
                <a:solidFill>
                  <a:schemeClr val="accent2">
                    <a:lumMod val="50000"/>
                  </a:schemeClr>
                </a:solidFill>
              </a:rPr>
              <a:t>Dropping Unnecessary columns </a:t>
            </a:r>
          </a:p>
          <a:p>
            <a:pPr>
              <a:buClr>
                <a:srgbClr val="7030A0"/>
              </a:buClr>
              <a:buFont typeface="Wingdings" panose="05000000000000000000" pitchFamily="2" charset="2"/>
              <a:buChar char="v"/>
            </a:pPr>
            <a:endParaRPr lang="en-IN" sz="2000" b="1">
              <a:solidFill>
                <a:schemeClr val="accent2">
                  <a:lumMod val="50000"/>
                </a:schemeClr>
              </a:solidFill>
            </a:endParaRPr>
          </a:p>
        </p:txBody>
      </p:sp>
    </p:spTree>
    <p:extLst>
      <p:ext uri="{BB962C8B-B14F-4D97-AF65-F5344CB8AC3E}">
        <p14:creationId xmlns:p14="http://schemas.microsoft.com/office/powerpoint/2010/main" val="73922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88825"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261" y="614407"/>
            <a:ext cx="3706512"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a:xfrm>
            <a:off x="601098" y="702156"/>
            <a:ext cx="3408895" cy="1013800"/>
          </a:xfrm>
        </p:spPr>
        <p:txBody>
          <a:bodyPr vert="horz" lIns="91440" tIns="45720" rIns="91440" bIns="45720" rtlCol="0" anchor="b">
            <a:normAutofit/>
          </a:bodyPr>
          <a:lstStyle/>
          <a:p>
            <a:pPr defTabSz="457200">
              <a:lnSpc>
                <a:spcPct val="90000"/>
              </a:lnSpc>
            </a:pPr>
            <a:r>
              <a:rPr lang="en-US" sz="1800"/>
              <a:t>Exploratory Data Analysis</a:t>
            </a:r>
            <a:br>
              <a:rPr lang="en-US" sz="1800"/>
            </a:br>
            <a:r>
              <a:rPr lang="en-US" sz="1800"/>
              <a:t>Target  Variable Label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601098" y="1964168"/>
            <a:ext cx="3408894" cy="4036582"/>
          </a:xfrm>
        </p:spPr>
        <p:txBody>
          <a:bodyPr vert="horz" lIns="91440" tIns="45720" rIns="91440" bIns="45720" rtlCol="0" anchor="ctr">
            <a:normAutofit/>
          </a:bodyPr>
          <a:lstStyle/>
          <a:p>
            <a:pPr defTabSz="457200"/>
            <a:r>
              <a:rPr lang="en-US">
                <a:solidFill>
                  <a:schemeClr val="bg1"/>
                </a:solidFill>
                <a:effectLst/>
              </a:rPr>
              <a:t>Label </a:t>
            </a:r>
            <a:r>
              <a:rPr lang="en-US" u="sng">
                <a:solidFill>
                  <a:schemeClr val="bg1"/>
                </a:solidFill>
                <a:effectLst/>
              </a:rPr>
              <a:t>class 1 represent non-defaulter</a:t>
            </a:r>
            <a:r>
              <a:rPr lang="en-US">
                <a:solidFill>
                  <a:schemeClr val="bg1"/>
                </a:solidFill>
                <a:effectLst/>
              </a:rPr>
              <a:t> while Label </a:t>
            </a:r>
            <a:r>
              <a:rPr lang="en-US" u="sng">
                <a:solidFill>
                  <a:schemeClr val="bg1"/>
                </a:solidFill>
                <a:effectLst/>
              </a:rPr>
              <a:t>class 0 represent defaulter</a:t>
            </a:r>
            <a:r>
              <a:rPr lang="en-US">
                <a:solidFill>
                  <a:schemeClr val="bg1"/>
                </a:solidFill>
                <a:effectLst/>
              </a:rPr>
              <a:t> </a:t>
            </a:r>
          </a:p>
          <a:p>
            <a:pPr defTabSz="457200"/>
            <a:r>
              <a:rPr lang="en-US">
                <a:solidFill>
                  <a:schemeClr val="bg1"/>
                </a:solidFill>
              </a:rPr>
              <a:t>Only 12.5% customers are defaulters.</a:t>
            </a:r>
          </a:p>
          <a:p>
            <a:pPr defTabSz="457200"/>
            <a:r>
              <a:rPr lang="en-US">
                <a:solidFill>
                  <a:schemeClr val="bg1"/>
                </a:solidFill>
              </a:rPr>
              <a:t>Target Variable Label is imbalanced in nature.</a:t>
            </a:r>
          </a:p>
        </p:txBody>
      </p:sp>
      <p:pic>
        <p:nvPicPr>
          <p:cNvPr id="9" name="Content Placeholder 8">
            <a:extLst>
              <a:ext uri="{FF2B5EF4-FFF2-40B4-BE49-F238E27FC236}">
                <a16:creationId xmlns:a16="http://schemas.microsoft.com/office/drawing/2014/main"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0274" y="1922715"/>
            <a:ext cx="6488129" cy="3033200"/>
          </a:xfrm>
          <a:prstGeom prst="rect">
            <a:avLst/>
          </a:prstGeom>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30">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25" y="457200"/>
            <a:ext cx="370235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2">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417"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3" name="Rectangle 34">
            <a:extLst>
              <a:ext uri="{FF2B5EF4-FFF2-40B4-BE49-F238E27FC236}">
                <a16:creationId xmlns:a16="http://schemas.microsoft.com/office/drawing/2014/main" id="{8D0A8302-05E2-46E9-8702-F5622761B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88824"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0923" y="2349737"/>
            <a:ext cx="5163489" cy="2452657"/>
          </a:xfrm>
          <a:prstGeom prst="rect">
            <a:avLst/>
          </a:prstGeom>
        </p:spPr>
      </p:pic>
      <p:sp>
        <p:nvSpPr>
          <p:cNvPr id="44" name="Rectangle 36">
            <a:extLst>
              <a:ext uri="{FF2B5EF4-FFF2-40B4-BE49-F238E27FC236}">
                <a16:creationId xmlns:a16="http://schemas.microsoft.com/office/drawing/2014/main" id="{395A9DDB-4A31-4005-968F-E5D5CC3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324" y="723899"/>
            <a:ext cx="5008084"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a:xfrm>
            <a:off x="7260042" y="1419225"/>
            <a:ext cx="4114846" cy="2085869"/>
          </a:xfrm>
        </p:spPr>
        <p:txBody>
          <a:bodyPr vert="horz" lIns="91440" tIns="45720" rIns="91440" bIns="45720" rtlCol="0" anchor="b">
            <a:normAutofit/>
          </a:bodyPr>
          <a:lstStyle/>
          <a:p>
            <a:pPr defTabSz="457200">
              <a:lnSpc>
                <a:spcPct val="90000"/>
              </a:lnSpc>
            </a:pPr>
            <a:r>
              <a:rPr lang="en-US" sz="2800">
                <a:solidFill>
                  <a:srgbClr val="FFFFFF"/>
                </a:solidFill>
              </a:rPr>
              <a:t>Exploratory Data Analysis</a:t>
            </a:r>
            <a:br>
              <a:rPr lang="en-US" sz="2800">
                <a:solidFill>
                  <a:srgbClr val="FFFFFF"/>
                </a:solidFill>
              </a:rPr>
            </a:br>
            <a:r>
              <a:rPr lang="en-US" sz="2800">
                <a:solidFill>
                  <a:srgbClr val="FFFFFF"/>
                </a:solidFill>
              </a:rPr>
              <a:t>Month vs defaulter distribution</a:t>
            </a:r>
          </a:p>
        </p:txBody>
      </p:sp>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260042" y="3505095"/>
            <a:ext cx="4114846" cy="1733655"/>
          </a:xfrm>
        </p:spPr>
        <p:txBody>
          <a:bodyPr vert="horz" lIns="91440" tIns="45720" rIns="91440" bIns="45720" rtlCol="0" anchor="t">
            <a:normAutofit/>
          </a:bodyPr>
          <a:lstStyle/>
          <a:p>
            <a:pPr marL="0" indent="0" defTabSz="457200">
              <a:buNone/>
            </a:pPr>
            <a:r>
              <a:rPr lang="en-US" sz="1600" cap="all">
                <a:solidFill>
                  <a:schemeClr val="bg2"/>
                </a:solidFill>
              </a:rPr>
              <a:t>Most of data belong to month 6 and 7, followed by month 8.</a:t>
            </a:r>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629</TotalTime>
  <Words>968</Words>
  <Application>Microsoft Office PowerPoint</Application>
  <PresentationFormat>Custom</PresentationFormat>
  <Paragraphs>93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vt:lpstr>
      <vt:lpstr>Bahnschrift SemiLight</vt:lpstr>
      <vt:lpstr>Calibri</vt:lpstr>
      <vt:lpstr>Cambria</vt:lpstr>
      <vt:lpstr>Century</vt:lpstr>
      <vt:lpstr>Gill Sans MT</vt:lpstr>
      <vt:lpstr>Harlow Solid Italic</vt:lpstr>
      <vt:lpstr>Wingdings</vt:lpstr>
      <vt:lpstr>Wingdings 2</vt:lpstr>
      <vt:lpstr>Dividend</vt:lpstr>
      <vt:lpstr>Presentation On Micro-Credit Defaulter</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Kaushik, Kundan | RSI</cp:lastModifiedBy>
  <cp:revision>24</cp:revision>
  <dcterms:created xsi:type="dcterms:W3CDTF">2021-10-01T13:22:47Z</dcterms:created>
  <dcterms:modified xsi:type="dcterms:W3CDTF">2022-11-30T13:41:00Z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