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C45A-824D-4765-8466-99421F314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8FAAF-54E8-47C2-84DC-61C903A96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8884CC-EDAA-470F-BB92-F593FB1D3C69}"/>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5" name="Footer Placeholder 4">
            <a:extLst>
              <a:ext uri="{FF2B5EF4-FFF2-40B4-BE49-F238E27FC236}">
                <a16:creationId xmlns:a16="http://schemas.microsoft.com/office/drawing/2014/main" id="{5AF3A511-33BA-45D7-A9EA-638FACE1B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3568B-26FC-41D2-B2BD-70E46E723FFD}"/>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95302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B53E-B583-418B-AE6E-1AE859EADB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FD7B6-E8A0-496A-B335-882B00979B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5CF3-26C1-4746-9A38-3B9FB0DF7FB4}"/>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5" name="Footer Placeholder 4">
            <a:extLst>
              <a:ext uri="{FF2B5EF4-FFF2-40B4-BE49-F238E27FC236}">
                <a16:creationId xmlns:a16="http://schemas.microsoft.com/office/drawing/2014/main" id="{633EA491-240D-425D-9618-077FE5350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BC921-0C4A-490F-959F-4BCED30252EF}"/>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57482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2A5D0-F9AD-4FEF-B9D0-84AAB85C1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83B30-98D0-4B12-A7C4-C78797BCEE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583F3-B0FF-4CB9-901A-087826A2C535}"/>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5" name="Footer Placeholder 4">
            <a:extLst>
              <a:ext uri="{FF2B5EF4-FFF2-40B4-BE49-F238E27FC236}">
                <a16:creationId xmlns:a16="http://schemas.microsoft.com/office/drawing/2014/main" id="{413CFA90-669B-4946-8D82-580B6E69C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D56C7-0332-4100-9B4A-8B956B357252}"/>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1412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74C3-B6E5-4311-A3DC-DA225E236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E14C9-155B-428A-A3FE-E8007A66A4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058E0-3F65-4DE2-AD65-A3C26D1FCDD1}"/>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5" name="Footer Placeholder 4">
            <a:extLst>
              <a:ext uri="{FF2B5EF4-FFF2-40B4-BE49-F238E27FC236}">
                <a16:creationId xmlns:a16="http://schemas.microsoft.com/office/drawing/2014/main" id="{6E85AEC7-B344-4400-94F2-E1D756C9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5816E-9FCD-4DCE-85CE-501F9805A161}"/>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339278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8A14-3164-4F42-8EB4-5016E59CE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8C500-C1CF-4E42-B74E-74E12A637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ACF3F8-6D9B-4A4C-8C55-00EDF053FD86}"/>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5" name="Footer Placeholder 4">
            <a:extLst>
              <a:ext uri="{FF2B5EF4-FFF2-40B4-BE49-F238E27FC236}">
                <a16:creationId xmlns:a16="http://schemas.microsoft.com/office/drawing/2014/main" id="{EC4E5C48-EC3D-4A1E-921D-950A6CCF5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DF7B7-223F-4308-A47E-7A28377C37E1}"/>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8215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465B-2C4E-4973-A1B5-D9F1E59F0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69765-5AC7-4D3D-A9DD-43A44D4928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749B92-FA6F-4628-A248-F5833D8A53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95AD2D-DC0B-43B4-8C3E-F03CB19536B1}"/>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6" name="Footer Placeholder 5">
            <a:extLst>
              <a:ext uri="{FF2B5EF4-FFF2-40B4-BE49-F238E27FC236}">
                <a16:creationId xmlns:a16="http://schemas.microsoft.com/office/drawing/2014/main" id="{510AB0BE-8367-4BA8-BE06-A15DBDF26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8C329-512F-4E0C-AE9F-2F1C5F2481E5}"/>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6433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AF09-5839-462C-B112-69AFCEC68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7C458-F53D-4A50-A402-673C669B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CE23EC-825A-4A98-A28B-4025217A8D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63FDA-4951-44F4-93B7-3804A4719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E1E446-1C7A-4BC1-B68B-F70FF38A8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C94D7-59C5-43AC-B4B7-3EE64C9F64F2}"/>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8" name="Footer Placeholder 7">
            <a:extLst>
              <a:ext uri="{FF2B5EF4-FFF2-40B4-BE49-F238E27FC236}">
                <a16:creationId xmlns:a16="http://schemas.microsoft.com/office/drawing/2014/main" id="{3255DE2F-335C-4A47-ADF3-36E53E571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2B052-8739-4851-9F6A-C42D348F6A86}"/>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22493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792A-BDAA-4894-9508-5028D8E66B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D9230-8586-4534-9114-AA47CB6A87D5}"/>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4" name="Footer Placeholder 3">
            <a:extLst>
              <a:ext uri="{FF2B5EF4-FFF2-40B4-BE49-F238E27FC236}">
                <a16:creationId xmlns:a16="http://schemas.microsoft.com/office/drawing/2014/main" id="{2DC4A9A7-8C07-4E9E-A886-10629E2F5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F5CEB5-2BCC-4ED6-B74B-5B85525A4E9D}"/>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9248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8831A-5690-45A8-850A-62AA414D1FEF}"/>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3" name="Footer Placeholder 2">
            <a:extLst>
              <a:ext uri="{FF2B5EF4-FFF2-40B4-BE49-F238E27FC236}">
                <a16:creationId xmlns:a16="http://schemas.microsoft.com/office/drawing/2014/main" id="{599909A4-DDCB-477F-AFF5-3E441A5AC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19E752-78FF-4EC2-8645-C04A0D4B227A}"/>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5243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EEB7-99F8-481D-BD8C-C23A0038E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847AE-81AB-4C2A-864A-36551DD88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5BC9E9-7810-4A9C-86BA-CD70B4D93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0C1925-5ED4-411E-92BE-9C1D46CC461F}"/>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6" name="Footer Placeholder 5">
            <a:extLst>
              <a:ext uri="{FF2B5EF4-FFF2-40B4-BE49-F238E27FC236}">
                <a16:creationId xmlns:a16="http://schemas.microsoft.com/office/drawing/2014/main" id="{E6C8019C-1467-423B-B41E-7DDDF79D2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44AD6-65CC-4063-93BE-801C4D911BE3}"/>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285796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E9C5-B595-44B2-8C55-EC1944025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3B66D3-810D-463F-AD9F-E49E24142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D1BDD-CE96-4D3E-B15F-B3BC6DE77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28DA3E-6CE6-451C-844D-00E2D5F9A954}"/>
              </a:ext>
            </a:extLst>
          </p:cNvPr>
          <p:cNvSpPr>
            <a:spLocks noGrp="1"/>
          </p:cNvSpPr>
          <p:nvPr>
            <p:ph type="dt" sz="half" idx="10"/>
          </p:nvPr>
        </p:nvSpPr>
        <p:spPr/>
        <p:txBody>
          <a:bodyPr/>
          <a:lstStyle/>
          <a:p>
            <a:fld id="{E2F02334-84A0-4370-9C3A-C7EFD7991986}" type="datetimeFigureOut">
              <a:rPr lang="en-US" smtClean="0"/>
              <a:t>4/30/2019</a:t>
            </a:fld>
            <a:endParaRPr lang="en-US"/>
          </a:p>
        </p:txBody>
      </p:sp>
      <p:sp>
        <p:nvSpPr>
          <p:cNvPr id="6" name="Footer Placeholder 5">
            <a:extLst>
              <a:ext uri="{FF2B5EF4-FFF2-40B4-BE49-F238E27FC236}">
                <a16:creationId xmlns:a16="http://schemas.microsoft.com/office/drawing/2014/main" id="{02176145-1AB7-4A1B-BF1A-020609310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D5DEA-02F9-45DF-AA60-2AACC2643BDB}"/>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2825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A3BCA-351C-4F97-81B8-1BFBED037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829D7-6726-4686-86CE-98DC73F32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1AEE3-11FC-4864-9838-CFB2F777C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02334-84A0-4370-9C3A-C7EFD7991986}" type="datetimeFigureOut">
              <a:rPr lang="en-US" smtClean="0"/>
              <a:t>4/30/2019</a:t>
            </a:fld>
            <a:endParaRPr lang="en-US"/>
          </a:p>
        </p:txBody>
      </p:sp>
      <p:sp>
        <p:nvSpPr>
          <p:cNvPr id="5" name="Footer Placeholder 4">
            <a:extLst>
              <a:ext uri="{FF2B5EF4-FFF2-40B4-BE49-F238E27FC236}">
                <a16:creationId xmlns:a16="http://schemas.microsoft.com/office/drawing/2014/main" id="{4EEFEEE2-8B0C-4EF3-A801-66447DCF6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2230CE-A0D3-480A-ACEC-0893D7BD1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5EAE0-621B-4B02-9D9D-C88C08464F5D}" type="slidenum">
              <a:rPr lang="en-US" smtClean="0"/>
              <a:t>‹#›</a:t>
            </a:fld>
            <a:endParaRPr lang="en-US"/>
          </a:p>
        </p:txBody>
      </p:sp>
    </p:spTree>
    <p:extLst>
      <p:ext uri="{BB962C8B-B14F-4D97-AF65-F5344CB8AC3E}">
        <p14:creationId xmlns:p14="http://schemas.microsoft.com/office/powerpoint/2010/main" val="2098629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pring.io/projects/spring-clou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cCEvFDhe3os&amp;t=130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undankumarjha/springclouddem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spring.io/projects/spring-cloud"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spring.io/guides/gs/centralized-configuration/" TargetMode="External"/><Relationship Id="rId4" Type="http://schemas.openxmlformats.org/officeDocument/2006/relationships/hyperlink" Target="https://github.com/ryanjbaxter/beginners-guide-to-spring-clou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aeldung.com/spring-cloud-netflix-eureka"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qwS6H8Fxro"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89EC3-995C-444B-8CE9-2AB6B94E2C34}"/>
              </a:ext>
            </a:extLst>
          </p:cNvPr>
          <p:cNvSpPr/>
          <p:nvPr/>
        </p:nvSpPr>
        <p:spPr>
          <a:xfrm>
            <a:off x="3096557" y="416292"/>
            <a:ext cx="6853716" cy="1569660"/>
          </a:xfrm>
          <a:prstGeom prst="rect">
            <a:avLst/>
          </a:prstGeom>
        </p:spPr>
        <p:txBody>
          <a:bodyPr wrap="square">
            <a:spAutoFit/>
          </a:bodyPr>
          <a:lstStyle/>
          <a:p>
            <a:r>
              <a:rPr lang="en-US" sz="9600" b="1" dirty="0">
                <a:solidFill>
                  <a:srgbClr val="34302D"/>
                </a:solidFill>
                <a:latin typeface="Montserrat"/>
              </a:rPr>
              <a:t>Spring Cloud</a:t>
            </a:r>
            <a:endParaRPr lang="en-US" sz="9600" b="1" dirty="0"/>
          </a:p>
        </p:txBody>
      </p:sp>
      <p:sp>
        <p:nvSpPr>
          <p:cNvPr id="4" name="Rectangle 3">
            <a:extLst>
              <a:ext uri="{FF2B5EF4-FFF2-40B4-BE49-F238E27FC236}">
                <a16:creationId xmlns:a16="http://schemas.microsoft.com/office/drawing/2014/main" id="{B018EB52-E5BD-4806-B9FD-B020DE43FE33}"/>
              </a:ext>
            </a:extLst>
          </p:cNvPr>
          <p:cNvSpPr/>
          <p:nvPr/>
        </p:nvSpPr>
        <p:spPr>
          <a:xfrm>
            <a:off x="4194614" y="2480763"/>
            <a:ext cx="3802772" cy="369332"/>
          </a:xfrm>
          <a:prstGeom prst="rect">
            <a:avLst/>
          </a:prstGeom>
        </p:spPr>
        <p:txBody>
          <a:bodyPr wrap="none">
            <a:spAutoFit/>
          </a:bodyPr>
          <a:lstStyle/>
          <a:p>
            <a:r>
              <a:rPr lang="en-US" dirty="0">
                <a:hlinkClick r:id="rId2"/>
              </a:rPr>
              <a:t>https://spring.io/projects/spring-cloud</a:t>
            </a:r>
            <a:endParaRPr lang="en-US" dirty="0"/>
          </a:p>
        </p:txBody>
      </p:sp>
      <p:pic>
        <p:nvPicPr>
          <p:cNvPr id="5" name="Picture 4">
            <a:extLst>
              <a:ext uri="{FF2B5EF4-FFF2-40B4-BE49-F238E27FC236}">
                <a16:creationId xmlns:a16="http://schemas.microsoft.com/office/drawing/2014/main" id="{E8653E04-7BDA-425D-BA0B-75084B94F4EA}"/>
              </a:ext>
            </a:extLst>
          </p:cNvPr>
          <p:cNvPicPr>
            <a:picLocks noChangeAspect="1"/>
          </p:cNvPicPr>
          <p:nvPr/>
        </p:nvPicPr>
        <p:blipFill>
          <a:blip r:embed="rId3"/>
          <a:stretch>
            <a:fillRect/>
          </a:stretch>
        </p:blipFill>
        <p:spPr>
          <a:xfrm>
            <a:off x="686732" y="458172"/>
            <a:ext cx="2409825" cy="1485900"/>
          </a:xfrm>
          <a:prstGeom prst="rect">
            <a:avLst/>
          </a:prstGeom>
        </p:spPr>
      </p:pic>
      <p:sp>
        <p:nvSpPr>
          <p:cNvPr id="6" name="Rectangle 5">
            <a:extLst>
              <a:ext uri="{FF2B5EF4-FFF2-40B4-BE49-F238E27FC236}">
                <a16:creationId xmlns:a16="http://schemas.microsoft.com/office/drawing/2014/main" id="{F48788F3-A621-477B-ADB3-50D21F9FB11B}"/>
              </a:ext>
            </a:extLst>
          </p:cNvPr>
          <p:cNvSpPr/>
          <p:nvPr/>
        </p:nvSpPr>
        <p:spPr>
          <a:xfrm>
            <a:off x="2693833" y="1912003"/>
            <a:ext cx="5974776" cy="369332"/>
          </a:xfrm>
          <a:prstGeom prst="rect">
            <a:avLst/>
          </a:prstGeom>
        </p:spPr>
        <p:txBody>
          <a:bodyPr wrap="none">
            <a:spAutoFit/>
          </a:bodyPr>
          <a:lstStyle/>
          <a:p>
            <a:pPr algn="ctr"/>
            <a:r>
              <a:rPr lang="en-US" b="1" cap="all" dirty="0">
                <a:solidFill>
                  <a:srgbClr val="34302D"/>
                </a:solidFill>
                <a:latin typeface="Montserrat"/>
              </a:rPr>
              <a:t>COORDINATE ANYTHING: DISTRIBUTED SYSTEMS SIMPLIFIED</a:t>
            </a:r>
            <a:endParaRPr lang="en-US" b="1" i="0" cap="all" dirty="0">
              <a:solidFill>
                <a:srgbClr val="34302D"/>
              </a:solidFill>
              <a:effectLst/>
              <a:latin typeface="Montserrat"/>
            </a:endParaRPr>
          </a:p>
        </p:txBody>
      </p:sp>
    </p:spTree>
    <p:extLst>
      <p:ext uri="{BB962C8B-B14F-4D97-AF65-F5344CB8AC3E}">
        <p14:creationId xmlns:p14="http://schemas.microsoft.com/office/powerpoint/2010/main" val="111343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38A907-5AAD-4F27-95FC-0F413A1FAF52}"/>
              </a:ext>
            </a:extLst>
          </p:cNvPr>
          <p:cNvSpPr/>
          <p:nvPr/>
        </p:nvSpPr>
        <p:spPr>
          <a:xfrm>
            <a:off x="719845" y="1141708"/>
            <a:ext cx="8774884" cy="1200329"/>
          </a:xfrm>
          <a:prstGeom prst="rect">
            <a:avLst/>
          </a:prstGeom>
        </p:spPr>
        <p:txBody>
          <a:bodyPr wrap="square">
            <a:spAutoFit/>
          </a:bodyPr>
          <a:lstStyle/>
          <a:p>
            <a:r>
              <a:rPr lang="en-US" dirty="0"/>
              <a:t>• Failure is inevitable, but your user’s don’t need to know </a:t>
            </a:r>
          </a:p>
          <a:p>
            <a:r>
              <a:rPr lang="en-US" dirty="0"/>
              <a:t>• Circuit breakers can help an application function in the face of failure </a:t>
            </a:r>
          </a:p>
          <a:p>
            <a:endParaRPr lang="en-US" dirty="0"/>
          </a:p>
          <a:p>
            <a:r>
              <a:rPr lang="en-US" dirty="0"/>
              <a:t>• Netflix </a:t>
            </a:r>
            <a:r>
              <a:rPr lang="en-US" dirty="0" err="1"/>
              <a:t>Hystrix</a:t>
            </a:r>
            <a:endParaRPr lang="en-US" dirty="0"/>
          </a:p>
        </p:txBody>
      </p:sp>
      <p:pic>
        <p:nvPicPr>
          <p:cNvPr id="5" name="Picture 4">
            <a:extLst>
              <a:ext uri="{FF2B5EF4-FFF2-40B4-BE49-F238E27FC236}">
                <a16:creationId xmlns:a16="http://schemas.microsoft.com/office/drawing/2014/main" id="{43EF8119-FB03-4E80-BBD6-47492A22DE00}"/>
              </a:ext>
            </a:extLst>
          </p:cNvPr>
          <p:cNvPicPr>
            <a:picLocks noChangeAspect="1"/>
          </p:cNvPicPr>
          <p:nvPr/>
        </p:nvPicPr>
        <p:blipFill>
          <a:blip r:embed="rId2"/>
          <a:stretch>
            <a:fillRect/>
          </a:stretch>
        </p:blipFill>
        <p:spPr>
          <a:xfrm>
            <a:off x="4756558" y="2454828"/>
            <a:ext cx="7124700" cy="4000500"/>
          </a:xfrm>
          <a:prstGeom prst="rect">
            <a:avLst/>
          </a:prstGeom>
        </p:spPr>
      </p:pic>
      <p:sp>
        <p:nvSpPr>
          <p:cNvPr id="6" name="Rectangle 5">
            <a:extLst>
              <a:ext uri="{FF2B5EF4-FFF2-40B4-BE49-F238E27FC236}">
                <a16:creationId xmlns:a16="http://schemas.microsoft.com/office/drawing/2014/main" id="{331C764A-D316-445B-B00D-A5FE42B3D30B}"/>
              </a:ext>
            </a:extLst>
          </p:cNvPr>
          <p:cNvSpPr/>
          <p:nvPr/>
        </p:nvSpPr>
        <p:spPr>
          <a:xfrm>
            <a:off x="510694" y="388400"/>
            <a:ext cx="2457276" cy="523220"/>
          </a:xfrm>
          <a:prstGeom prst="rect">
            <a:avLst/>
          </a:prstGeom>
        </p:spPr>
        <p:txBody>
          <a:bodyPr wrap="none">
            <a:spAutoFit/>
          </a:bodyPr>
          <a:lstStyle/>
          <a:p>
            <a:r>
              <a:rPr lang="en-US" sz="2800" dirty="0"/>
              <a:t>Circuit Breakers</a:t>
            </a:r>
          </a:p>
        </p:txBody>
      </p:sp>
      <p:sp>
        <p:nvSpPr>
          <p:cNvPr id="2" name="Rectangle 1">
            <a:extLst>
              <a:ext uri="{FF2B5EF4-FFF2-40B4-BE49-F238E27FC236}">
                <a16:creationId xmlns:a16="http://schemas.microsoft.com/office/drawing/2014/main" id="{0BFD718D-45F2-4BE5-88EC-340DB6D8FEBF}"/>
              </a:ext>
            </a:extLst>
          </p:cNvPr>
          <p:cNvSpPr/>
          <p:nvPr/>
        </p:nvSpPr>
        <p:spPr>
          <a:xfrm>
            <a:off x="719845" y="5870089"/>
            <a:ext cx="5698227" cy="369332"/>
          </a:xfrm>
          <a:prstGeom prst="rect">
            <a:avLst/>
          </a:prstGeom>
        </p:spPr>
        <p:txBody>
          <a:bodyPr wrap="none">
            <a:spAutoFit/>
          </a:bodyPr>
          <a:lstStyle/>
          <a:p>
            <a:r>
              <a:rPr lang="en-US" dirty="0">
                <a:latin typeface="Calibri" panose="020F0502020204030204" pitchFamily="34" charset="0"/>
                <a:hlinkClick r:id="rId3"/>
              </a:rPr>
              <a:t>https://www.youtube.com/watch?v=cCEvFDhe3os&amp;t=130s</a:t>
            </a:r>
            <a:endParaRPr lang="en-US" dirty="0"/>
          </a:p>
        </p:txBody>
      </p:sp>
    </p:spTree>
    <p:extLst>
      <p:ext uri="{BB962C8B-B14F-4D97-AF65-F5344CB8AC3E}">
        <p14:creationId xmlns:p14="http://schemas.microsoft.com/office/powerpoint/2010/main" val="259713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540943-F758-40DA-B525-D05690D55449}"/>
              </a:ext>
            </a:extLst>
          </p:cNvPr>
          <p:cNvSpPr/>
          <p:nvPr/>
        </p:nvSpPr>
        <p:spPr>
          <a:xfrm>
            <a:off x="688931" y="1095395"/>
            <a:ext cx="10609545" cy="1477328"/>
          </a:xfrm>
          <a:prstGeom prst="rect">
            <a:avLst/>
          </a:prstGeom>
        </p:spPr>
        <p:txBody>
          <a:bodyPr wrap="square">
            <a:spAutoFit/>
          </a:bodyPr>
          <a:lstStyle/>
          <a:p>
            <a:r>
              <a:rPr lang="en-US" dirty="0"/>
              <a:t>• A single request to get data from your application may result in an exponentially larger number of requests to various microservices </a:t>
            </a:r>
          </a:p>
          <a:p>
            <a:r>
              <a:rPr lang="en-US" dirty="0"/>
              <a:t>• Tracing these requests through the application is critical when debugging issues </a:t>
            </a:r>
          </a:p>
          <a:p>
            <a:endParaRPr lang="en-US" dirty="0"/>
          </a:p>
          <a:p>
            <a:r>
              <a:rPr lang="en-US" dirty="0"/>
              <a:t>• Spring Cloud Sleuth and </a:t>
            </a:r>
            <a:r>
              <a:rPr lang="en-US" dirty="0" err="1"/>
              <a:t>Zipkin</a:t>
            </a:r>
            <a:r>
              <a:rPr lang="en-US" dirty="0"/>
              <a:t> </a:t>
            </a:r>
          </a:p>
        </p:txBody>
      </p:sp>
      <p:pic>
        <p:nvPicPr>
          <p:cNvPr id="5" name="Picture 4">
            <a:extLst>
              <a:ext uri="{FF2B5EF4-FFF2-40B4-BE49-F238E27FC236}">
                <a16:creationId xmlns:a16="http://schemas.microsoft.com/office/drawing/2014/main" id="{C107C5BF-7F79-45EF-8CF8-BEE4AD76D12C}"/>
              </a:ext>
            </a:extLst>
          </p:cNvPr>
          <p:cNvPicPr>
            <a:picLocks noChangeAspect="1"/>
          </p:cNvPicPr>
          <p:nvPr/>
        </p:nvPicPr>
        <p:blipFill>
          <a:blip r:embed="rId2"/>
          <a:stretch>
            <a:fillRect/>
          </a:stretch>
        </p:blipFill>
        <p:spPr>
          <a:xfrm>
            <a:off x="5007019" y="2572723"/>
            <a:ext cx="6496050" cy="3810000"/>
          </a:xfrm>
          <a:prstGeom prst="rect">
            <a:avLst/>
          </a:prstGeom>
        </p:spPr>
      </p:pic>
      <p:sp>
        <p:nvSpPr>
          <p:cNvPr id="6" name="Rectangle 5">
            <a:extLst>
              <a:ext uri="{FF2B5EF4-FFF2-40B4-BE49-F238E27FC236}">
                <a16:creationId xmlns:a16="http://schemas.microsoft.com/office/drawing/2014/main" id="{A09FA8FC-3F5B-457F-AD16-F4F5364A77D4}"/>
              </a:ext>
            </a:extLst>
          </p:cNvPr>
          <p:cNvSpPr/>
          <p:nvPr/>
        </p:nvSpPr>
        <p:spPr>
          <a:xfrm>
            <a:off x="510694" y="388400"/>
            <a:ext cx="1217834" cy="523220"/>
          </a:xfrm>
          <a:prstGeom prst="rect">
            <a:avLst/>
          </a:prstGeom>
        </p:spPr>
        <p:txBody>
          <a:bodyPr wrap="none">
            <a:spAutoFit/>
          </a:bodyPr>
          <a:lstStyle/>
          <a:p>
            <a:r>
              <a:rPr lang="en-US" sz="2800" dirty="0"/>
              <a:t>Tracing</a:t>
            </a:r>
          </a:p>
        </p:txBody>
      </p:sp>
    </p:spTree>
    <p:extLst>
      <p:ext uri="{BB962C8B-B14F-4D97-AF65-F5344CB8AC3E}">
        <p14:creationId xmlns:p14="http://schemas.microsoft.com/office/powerpoint/2010/main" val="209735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6922EA-9495-45ED-8EFD-F75C571CF6FB}"/>
              </a:ext>
            </a:extLst>
          </p:cNvPr>
          <p:cNvSpPr/>
          <p:nvPr/>
        </p:nvSpPr>
        <p:spPr>
          <a:xfrm>
            <a:off x="4481456" y="1859340"/>
            <a:ext cx="3229087" cy="1569660"/>
          </a:xfrm>
          <a:prstGeom prst="rect">
            <a:avLst/>
          </a:prstGeom>
        </p:spPr>
        <p:txBody>
          <a:bodyPr wrap="square">
            <a:spAutoFit/>
          </a:bodyPr>
          <a:lstStyle/>
          <a:p>
            <a:r>
              <a:rPr lang="en-US" sz="9600" b="1" dirty="0">
                <a:solidFill>
                  <a:srgbClr val="34302D"/>
                </a:solidFill>
                <a:latin typeface="Montserrat"/>
              </a:rPr>
              <a:t>Demo</a:t>
            </a:r>
            <a:endParaRPr lang="en-US" sz="9600" b="1" dirty="0"/>
          </a:p>
        </p:txBody>
      </p:sp>
      <p:sp>
        <p:nvSpPr>
          <p:cNvPr id="5" name="Rectangle 4">
            <a:extLst>
              <a:ext uri="{FF2B5EF4-FFF2-40B4-BE49-F238E27FC236}">
                <a16:creationId xmlns:a16="http://schemas.microsoft.com/office/drawing/2014/main" id="{33CEEB23-B01E-4499-B392-9A0AA8CB97E2}"/>
              </a:ext>
            </a:extLst>
          </p:cNvPr>
          <p:cNvSpPr/>
          <p:nvPr/>
        </p:nvSpPr>
        <p:spPr>
          <a:xfrm>
            <a:off x="3565964" y="3429000"/>
            <a:ext cx="5360698" cy="369332"/>
          </a:xfrm>
          <a:prstGeom prst="rect">
            <a:avLst/>
          </a:prstGeom>
        </p:spPr>
        <p:txBody>
          <a:bodyPr wrap="none">
            <a:spAutoFit/>
          </a:bodyPr>
          <a:lstStyle/>
          <a:p>
            <a:r>
              <a:rPr lang="en-US" dirty="0">
                <a:hlinkClick r:id="rId2"/>
              </a:rPr>
              <a:t>https://github.com/kundankumarjha/springclouddemo</a:t>
            </a:r>
            <a:endParaRPr lang="en-US" dirty="0"/>
          </a:p>
        </p:txBody>
      </p:sp>
    </p:spTree>
    <p:extLst>
      <p:ext uri="{BB962C8B-B14F-4D97-AF65-F5344CB8AC3E}">
        <p14:creationId xmlns:p14="http://schemas.microsoft.com/office/powerpoint/2010/main" val="344370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273817-2C78-447B-A952-E1B76F8F420A}"/>
              </a:ext>
            </a:extLst>
          </p:cNvPr>
          <p:cNvSpPr/>
          <p:nvPr/>
        </p:nvSpPr>
        <p:spPr>
          <a:xfrm>
            <a:off x="942363" y="1186341"/>
            <a:ext cx="6096000" cy="1200329"/>
          </a:xfrm>
          <a:prstGeom prst="rect">
            <a:avLst/>
          </a:prstGeom>
        </p:spPr>
        <p:txBody>
          <a:bodyPr>
            <a:spAutoFit/>
          </a:bodyPr>
          <a:lstStyle/>
          <a:p>
            <a:r>
              <a:rPr lang="en-US" dirty="0"/>
              <a:t>• Spring Cloud Background </a:t>
            </a:r>
          </a:p>
          <a:p>
            <a:r>
              <a:rPr lang="en-US" dirty="0"/>
              <a:t>• Key Projects </a:t>
            </a:r>
          </a:p>
          <a:p>
            <a:r>
              <a:rPr lang="en-US" dirty="0"/>
              <a:t>• Getting Down and Dirty With Spring Cloud </a:t>
            </a:r>
          </a:p>
          <a:p>
            <a:r>
              <a:rPr lang="en-US" dirty="0"/>
              <a:t>• Questions?</a:t>
            </a:r>
          </a:p>
        </p:txBody>
      </p:sp>
      <p:sp>
        <p:nvSpPr>
          <p:cNvPr id="2" name="Rectangle 1">
            <a:extLst>
              <a:ext uri="{FF2B5EF4-FFF2-40B4-BE49-F238E27FC236}">
                <a16:creationId xmlns:a16="http://schemas.microsoft.com/office/drawing/2014/main" id="{0867B01D-7C2A-4B4B-8A14-9F93CC8A5037}"/>
              </a:ext>
            </a:extLst>
          </p:cNvPr>
          <p:cNvSpPr/>
          <p:nvPr/>
        </p:nvSpPr>
        <p:spPr>
          <a:xfrm>
            <a:off x="942363" y="450529"/>
            <a:ext cx="1286186" cy="523220"/>
          </a:xfrm>
          <a:prstGeom prst="rect">
            <a:avLst/>
          </a:prstGeom>
        </p:spPr>
        <p:txBody>
          <a:bodyPr wrap="none">
            <a:spAutoFit/>
          </a:bodyPr>
          <a:lstStyle/>
          <a:p>
            <a:r>
              <a:rPr lang="en-US" sz="2800" dirty="0"/>
              <a:t>Agenda</a:t>
            </a:r>
          </a:p>
        </p:txBody>
      </p:sp>
    </p:spTree>
    <p:extLst>
      <p:ext uri="{BB962C8B-B14F-4D97-AF65-F5344CB8AC3E}">
        <p14:creationId xmlns:p14="http://schemas.microsoft.com/office/powerpoint/2010/main" val="168072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F3F79D-147F-4845-9ECC-1F82B08F78CA}"/>
              </a:ext>
            </a:extLst>
          </p:cNvPr>
          <p:cNvSpPr/>
          <p:nvPr/>
        </p:nvSpPr>
        <p:spPr>
          <a:xfrm>
            <a:off x="0" y="904974"/>
            <a:ext cx="12192001" cy="1200329"/>
          </a:xfrm>
          <a:prstGeom prst="rect">
            <a:avLst/>
          </a:prstGeom>
        </p:spPr>
        <p:txBody>
          <a:bodyPr wrap="square">
            <a:spAutoFit/>
          </a:bodyPr>
          <a:lstStyle/>
          <a:p>
            <a:r>
              <a:rPr lang="en-US" dirty="0">
                <a:solidFill>
                  <a:srgbClr val="333333"/>
                </a:solidFill>
                <a:latin typeface="varela round"/>
              </a:rPr>
              <a:t>Building distributed systems doesn't need to be complex and error-prone. Spring Cloud offers a simple and accessible programming model to the most common distributed system patterns, helping developers build resilient, reliable, and coordinated applications. Spring Cloud is built on top of Spring Boot, making it easy for developers to get started and become productive quickly.</a:t>
            </a:r>
            <a:endParaRPr lang="en-US" dirty="0"/>
          </a:p>
        </p:txBody>
      </p:sp>
      <p:pic>
        <p:nvPicPr>
          <p:cNvPr id="5" name="Picture 4">
            <a:extLst>
              <a:ext uri="{FF2B5EF4-FFF2-40B4-BE49-F238E27FC236}">
                <a16:creationId xmlns:a16="http://schemas.microsoft.com/office/drawing/2014/main" id="{90514D0C-68B5-4ADB-86D2-2FB36BABBDE4}"/>
              </a:ext>
            </a:extLst>
          </p:cNvPr>
          <p:cNvPicPr>
            <a:picLocks noChangeAspect="1"/>
          </p:cNvPicPr>
          <p:nvPr/>
        </p:nvPicPr>
        <p:blipFill>
          <a:blip r:embed="rId2"/>
          <a:stretch>
            <a:fillRect/>
          </a:stretch>
        </p:blipFill>
        <p:spPr>
          <a:xfrm>
            <a:off x="1159497" y="2209000"/>
            <a:ext cx="10331777" cy="4634862"/>
          </a:xfrm>
          <a:prstGeom prst="rect">
            <a:avLst/>
          </a:prstGeom>
        </p:spPr>
      </p:pic>
      <p:sp>
        <p:nvSpPr>
          <p:cNvPr id="6" name="TextBox 5">
            <a:extLst>
              <a:ext uri="{FF2B5EF4-FFF2-40B4-BE49-F238E27FC236}">
                <a16:creationId xmlns:a16="http://schemas.microsoft.com/office/drawing/2014/main" id="{2F1C5AE4-6B4F-453F-B16A-A99716D97FD0}"/>
              </a:ext>
            </a:extLst>
          </p:cNvPr>
          <p:cNvSpPr txBox="1"/>
          <p:nvPr/>
        </p:nvSpPr>
        <p:spPr>
          <a:xfrm>
            <a:off x="169683" y="301657"/>
            <a:ext cx="9869863" cy="523220"/>
          </a:xfrm>
          <a:prstGeom prst="rect">
            <a:avLst/>
          </a:prstGeom>
          <a:noFill/>
        </p:spPr>
        <p:txBody>
          <a:bodyPr wrap="square" rtlCol="0">
            <a:spAutoFit/>
          </a:bodyPr>
          <a:lstStyle/>
          <a:p>
            <a:r>
              <a:rPr lang="en-US" sz="2800" dirty="0"/>
              <a:t>Introduction</a:t>
            </a:r>
          </a:p>
        </p:txBody>
      </p:sp>
    </p:spTree>
    <p:extLst>
      <p:ext uri="{BB962C8B-B14F-4D97-AF65-F5344CB8AC3E}">
        <p14:creationId xmlns:p14="http://schemas.microsoft.com/office/powerpoint/2010/main" val="418132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87FB3A-3AB9-44ED-BE70-FAF95E5E51BE}"/>
              </a:ext>
            </a:extLst>
          </p:cNvPr>
          <p:cNvSpPr/>
          <p:nvPr/>
        </p:nvSpPr>
        <p:spPr>
          <a:xfrm>
            <a:off x="721453" y="1348997"/>
            <a:ext cx="11470547" cy="1477328"/>
          </a:xfrm>
          <a:prstGeom prst="rect">
            <a:avLst/>
          </a:prstGeom>
        </p:spPr>
        <p:txBody>
          <a:bodyPr wrap="square">
            <a:spAutoFit/>
          </a:bodyPr>
          <a:lstStyle/>
          <a:p>
            <a:r>
              <a:rPr lang="en-US" dirty="0"/>
              <a:t>• In general, cloud native apps are a good thing, just not easy </a:t>
            </a:r>
          </a:p>
          <a:p>
            <a:r>
              <a:rPr lang="en-US" dirty="0"/>
              <a:t>• It is easy for big companies to put forth the resources to succeed with Cloud Native, but what about the little guys? </a:t>
            </a:r>
          </a:p>
          <a:p>
            <a:r>
              <a:rPr lang="en-US" dirty="0"/>
              <a:t>• Why do we have to reinvent the wheel each time someone wants to build a Cloud Native app?</a:t>
            </a:r>
          </a:p>
          <a:p>
            <a:r>
              <a:rPr lang="en-US" dirty="0"/>
              <a:t>• Follow the Spring Boot model of providing useful defaults for Cloud Native apps with the ability to easy configure them </a:t>
            </a:r>
          </a:p>
          <a:p>
            <a:r>
              <a:rPr lang="en-US" dirty="0"/>
              <a:t>• Cloud Agnostic</a:t>
            </a:r>
          </a:p>
        </p:txBody>
      </p:sp>
      <p:sp>
        <p:nvSpPr>
          <p:cNvPr id="2" name="Rectangle 1">
            <a:extLst>
              <a:ext uri="{FF2B5EF4-FFF2-40B4-BE49-F238E27FC236}">
                <a16:creationId xmlns:a16="http://schemas.microsoft.com/office/drawing/2014/main" id="{0F71B64D-0DFD-4F73-BE6C-F1C642242A3A}"/>
              </a:ext>
            </a:extLst>
          </p:cNvPr>
          <p:cNvSpPr/>
          <p:nvPr/>
        </p:nvSpPr>
        <p:spPr>
          <a:xfrm>
            <a:off x="721453" y="613868"/>
            <a:ext cx="2936766" cy="523220"/>
          </a:xfrm>
          <a:prstGeom prst="rect">
            <a:avLst/>
          </a:prstGeom>
        </p:spPr>
        <p:txBody>
          <a:bodyPr wrap="none">
            <a:spAutoFit/>
          </a:bodyPr>
          <a:lstStyle/>
          <a:p>
            <a:r>
              <a:rPr lang="en-US" sz="2800" dirty="0"/>
              <a:t>Why Spring Cloud?</a:t>
            </a:r>
          </a:p>
        </p:txBody>
      </p:sp>
    </p:spTree>
    <p:extLst>
      <p:ext uri="{BB962C8B-B14F-4D97-AF65-F5344CB8AC3E}">
        <p14:creationId xmlns:p14="http://schemas.microsoft.com/office/powerpoint/2010/main" val="212955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E0214C-DA23-4DE0-BE09-E8FE846E089C}"/>
              </a:ext>
            </a:extLst>
          </p:cNvPr>
          <p:cNvSpPr/>
          <p:nvPr/>
        </p:nvSpPr>
        <p:spPr>
          <a:xfrm>
            <a:off x="7192652" y="3737929"/>
            <a:ext cx="4335084" cy="1492150"/>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Routing and Messaging</a:t>
            </a:r>
          </a:p>
          <a:p>
            <a:pPr marL="285750" indent="-285750">
              <a:buFont typeface="Arial" panose="020B0604020202020204" pitchFamily="34" charset="0"/>
              <a:buChar char="•"/>
            </a:pPr>
            <a:r>
              <a:rPr lang="en-US" dirty="0"/>
              <a:t>OAut2</a:t>
            </a:r>
          </a:p>
          <a:p>
            <a:r>
              <a:rPr lang="en-US" dirty="0">
                <a:hlinkClick r:id="rId2"/>
              </a:rPr>
              <a:t>https://spring.io/projects/spring-cloud</a:t>
            </a:r>
            <a:endParaRPr lang="en-US" dirty="0"/>
          </a:p>
          <a:p>
            <a:pPr marL="285750" indent="-285750">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9EA33CE5-32C6-4C03-88C0-4A6D56D30C1A}"/>
              </a:ext>
            </a:extLst>
          </p:cNvPr>
          <p:cNvSpPr/>
          <p:nvPr/>
        </p:nvSpPr>
        <p:spPr>
          <a:xfrm>
            <a:off x="854664" y="435147"/>
            <a:ext cx="4034951" cy="523220"/>
          </a:xfrm>
          <a:prstGeom prst="rect">
            <a:avLst/>
          </a:prstGeom>
        </p:spPr>
        <p:txBody>
          <a:bodyPr wrap="none">
            <a:spAutoFit/>
          </a:bodyPr>
          <a:lstStyle/>
          <a:p>
            <a:r>
              <a:rPr lang="en-US" sz="2800" b="1" dirty="0"/>
              <a:t>Spring Cloud Components</a:t>
            </a:r>
          </a:p>
        </p:txBody>
      </p:sp>
      <p:pic>
        <p:nvPicPr>
          <p:cNvPr id="3" name="Picture 2">
            <a:extLst>
              <a:ext uri="{FF2B5EF4-FFF2-40B4-BE49-F238E27FC236}">
                <a16:creationId xmlns:a16="http://schemas.microsoft.com/office/drawing/2014/main" id="{A482E74E-220C-4F7F-83FE-7E79C97C49CC}"/>
              </a:ext>
            </a:extLst>
          </p:cNvPr>
          <p:cNvPicPr>
            <a:picLocks noChangeAspect="1"/>
          </p:cNvPicPr>
          <p:nvPr/>
        </p:nvPicPr>
        <p:blipFill>
          <a:blip r:embed="rId3"/>
          <a:stretch>
            <a:fillRect/>
          </a:stretch>
        </p:blipFill>
        <p:spPr>
          <a:xfrm>
            <a:off x="776493" y="1328054"/>
            <a:ext cx="2158018" cy="1286416"/>
          </a:xfrm>
          <a:prstGeom prst="rect">
            <a:avLst/>
          </a:prstGeom>
        </p:spPr>
      </p:pic>
      <p:sp>
        <p:nvSpPr>
          <p:cNvPr id="5" name="Rectangle 4">
            <a:extLst>
              <a:ext uri="{FF2B5EF4-FFF2-40B4-BE49-F238E27FC236}">
                <a16:creationId xmlns:a16="http://schemas.microsoft.com/office/drawing/2014/main" id="{19ED9F2A-78AF-44A5-9197-62C98A7EF27A}"/>
              </a:ext>
            </a:extLst>
          </p:cNvPr>
          <p:cNvSpPr/>
          <p:nvPr/>
        </p:nvSpPr>
        <p:spPr>
          <a:xfrm>
            <a:off x="792512" y="2800453"/>
            <a:ext cx="2115964" cy="369332"/>
          </a:xfrm>
          <a:prstGeom prst="rect">
            <a:avLst/>
          </a:prstGeom>
        </p:spPr>
        <p:txBody>
          <a:bodyPr wrap="none">
            <a:spAutoFit/>
          </a:bodyPr>
          <a:lstStyle/>
          <a:p>
            <a:r>
              <a:rPr lang="en-US" dirty="0"/>
              <a:t>Configuration Server</a:t>
            </a:r>
          </a:p>
        </p:txBody>
      </p:sp>
      <p:pic>
        <p:nvPicPr>
          <p:cNvPr id="6" name="Picture 5">
            <a:extLst>
              <a:ext uri="{FF2B5EF4-FFF2-40B4-BE49-F238E27FC236}">
                <a16:creationId xmlns:a16="http://schemas.microsoft.com/office/drawing/2014/main" id="{766DAD8B-71A4-4F2E-8C45-84AFE666F57E}"/>
              </a:ext>
            </a:extLst>
          </p:cNvPr>
          <p:cNvPicPr>
            <a:picLocks noChangeAspect="1"/>
          </p:cNvPicPr>
          <p:nvPr/>
        </p:nvPicPr>
        <p:blipFill>
          <a:blip r:embed="rId4"/>
          <a:stretch>
            <a:fillRect/>
          </a:stretch>
        </p:blipFill>
        <p:spPr>
          <a:xfrm>
            <a:off x="4265552" y="1328054"/>
            <a:ext cx="2266061" cy="1286416"/>
          </a:xfrm>
          <a:prstGeom prst="rect">
            <a:avLst/>
          </a:prstGeom>
        </p:spPr>
      </p:pic>
      <p:sp>
        <p:nvSpPr>
          <p:cNvPr id="7" name="Rectangle 6">
            <a:extLst>
              <a:ext uri="{FF2B5EF4-FFF2-40B4-BE49-F238E27FC236}">
                <a16:creationId xmlns:a16="http://schemas.microsoft.com/office/drawing/2014/main" id="{9D366D79-4F49-4923-9D43-E321F59932B2}"/>
              </a:ext>
            </a:extLst>
          </p:cNvPr>
          <p:cNvSpPr/>
          <p:nvPr/>
        </p:nvSpPr>
        <p:spPr>
          <a:xfrm>
            <a:off x="4490480" y="2800453"/>
            <a:ext cx="1816203" cy="369332"/>
          </a:xfrm>
          <a:prstGeom prst="rect">
            <a:avLst/>
          </a:prstGeom>
        </p:spPr>
        <p:txBody>
          <a:bodyPr wrap="none">
            <a:spAutoFit/>
          </a:bodyPr>
          <a:lstStyle/>
          <a:p>
            <a:r>
              <a:rPr lang="en-US" dirty="0"/>
              <a:t>Service Discovery</a:t>
            </a:r>
          </a:p>
        </p:txBody>
      </p:sp>
      <p:sp>
        <p:nvSpPr>
          <p:cNvPr id="9" name="Rectangle 8">
            <a:extLst>
              <a:ext uri="{FF2B5EF4-FFF2-40B4-BE49-F238E27FC236}">
                <a16:creationId xmlns:a16="http://schemas.microsoft.com/office/drawing/2014/main" id="{4A085E23-23CC-45C4-AB53-92BBE64961B9}"/>
              </a:ext>
            </a:extLst>
          </p:cNvPr>
          <p:cNvSpPr/>
          <p:nvPr/>
        </p:nvSpPr>
        <p:spPr>
          <a:xfrm>
            <a:off x="8898300" y="2800453"/>
            <a:ext cx="1363065" cy="369332"/>
          </a:xfrm>
          <a:prstGeom prst="rect">
            <a:avLst/>
          </a:prstGeom>
        </p:spPr>
        <p:txBody>
          <a:bodyPr wrap="none">
            <a:spAutoFit/>
          </a:bodyPr>
          <a:lstStyle/>
          <a:p>
            <a:r>
              <a:rPr lang="en-US" dirty="0"/>
              <a:t>API Gateway</a:t>
            </a:r>
          </a:p>
        </p:txBody>
      </p:sp>
      <p:pic>
        <p:nvPicPr>
          <p:cNvPr id="10" name="Picture 9">
            <a:extLst>
              <a:ext uri="{FF2B5EF4-FFF2-40B4-BE49-F238E27FC236}">
                <a16:creationId xmlns:a16="http://schemas.microsoft.com/office/drawing/2014/main" id="{0A8D474C-A5E0-49F0-AB12-6BA7DBCF0702}"/>
              </a:ext>
            </a:extLst>
          </p:cNvPr>
          <p:cNvPicPr>
            <a:picLocks noChangeAspect="1"/>
          </p:cNvPicPr>
          <p:nvPr/>
        </p:nvPicPr>
        <p:blipFill>
          <a:blip r:embed="rId5"/>
          <a:stretch>
            <a:fillRect/>
          </a:stretch>
        </p:blipFill>
        <p:spPr>
          <a:xfrm>
            <a:off x="7862654" y="958367"/>
            <a:ext cx="2805420" cy="1754326"/>
          </a:xfrm>
          <a:prstGeom prst="rect">
            <a:avLst/>
          </a:prstGeom>
        </p:spPr>
      </p:pic>
      <p:pic>
        <p:nvPicPr>
          <p:cNvPr id="11" name="Picture 10">
            <a:extLst>
              <a:ext uri="{FF2B5EF4-FFF2-40B4-BE49-F238E27FC236}">
                <a16:creationId xmlns:a16="http://schemas.microsoft.com/office/drawing/2014/main" id="{801B5B03-4370-480A-BD75-97ABD4777A84}"/>
              </a:ext>
            </a:extLst>
          </p:cNvPr>
          <p:cNvPicPr>
            <a:picLocks noChangeAspect="1"/>
          </p:cNvPicPr>
          <p:nvPr/>
        </p:nvPicPr>
        <p:blipFill>
          <a:blip r:embed="rId6"/>
          <a:stretch>
            <a:fillRect/>
          </a:stretch>
        </p:blipFill>
        <p:spPr>
          <a:xfrm>
            <a:off x="854664" y="3758642"/>
            <a:ext cx="2311323" cy="1123440"/>
          </a:xfrm>
          <a:prstGeom prst="rect">
            <a:avLst/>
          </a:prstGeom>
        </p:spPr>
      </p:pic>
      <p:sp>
        <p:nvSpPr>
          <p:cNvPr id="12" name="Rectangle 11">
            <a:extLst>
              <a:ext uri="{FF2B5EF4-FFF2-40B4-BE49-F238E27FC236}">
                <a16:creationId xmlns:a16="http://schemas.microsoft.com/office/drawing/2014/main" id="{A32EA15F-A898-4075-AF0C-BF5AE5CCC29F}"/>
              </a:ext>
            </a:extLst>
          </p:cNvPr>
          <p:cNvSpPr/>
          <p:nvPr/>
        </p:nvSpPr>
        <p:spPr>
          <a:xfrm>
            <a:off x="1425441" y="5348063"/>
            <a:ext cx="850105" cy="369332"/>
          </a:xfrm>
          <a:prstGeom prst="rect">
            <a:avLst/>
          </a:prstGeom>
        </p:spPr>
        <p:txBody>
          <a:bodyPr wrap="none">
            <a:spAutoFit/>
          </a:bodyPr>
          <a:lstStyle/>
          <a:p>
            <a:r>
              <a:rPr lang="en-US" dirty="0"/>
              <a:t>Tracing</a:t>
            </a:r>
          </a:p>
        </p:txBody>
      </p:sp>
      <p:pic>
        <p:nvPicPr>
          <p:cNvPr id="13" name="Picture 12">
            <a:extLst>
              <a:ext uri="{FF2B5EF4-FFF2-40B4-BE49-F238E27FC236}">
                <a16:creationId xmlns:a16="http://schemas.microsoft.com/office/drawing/2014/main" id="{469B687B-59CC-481C-981E-A97D9115D798}"/>
              </a:ext>
            </a:extLst>
          </p:cNvPr>
          <p:cNvPicPr>
            <a:picLocks noChangeAspect="1"/>
          </p:cNvPicPr>
          <p:nvPr/>
        </p:nvPicPr>
        <p:blipFill>
          <a:blip r:embed="rId7"/>
          <a:stretch>
            <a:fillRect/>
          </a:stretch>
        </p:blipFill>
        <p:spPr>
          <a:xfrm>
            <a:off x="4122181" y="3569778"/>
            <a:ext cx="2526682" cy="1660301"/>
          </a:xfrm>
          <a:prstGeom prst="rect">
            <a:avLst/>
          </a:prstGeom>
        </p:spPr>
      </p:pic>
      <p:sp>
        <p:nvSpPr>
          <p:cNvPr id="14" name="Rectangle 13">
            <a:extLst>
              <a:ext uri="{FF2B5EF4-FFF2-40B4-BE49-F238E27FC236}">
                <a16:creationId xmlns:a16="http://schemas.microsoft.com/office/drawing/2014/main" id="{557CF386-BB54-41FA-A067-9C5223E725E5}"/>
              </a:ext>
            </a:extLst>
          </p:cNvPr>
          <p:cNvSpPr/>
          <p:nvPr/>
        </p:nvSpPr>
        <p:spPr>
          <a:xfrm>
            <a:off x="4316942" y="5411864"/>
            <a:ext cx="1646413" cy="369332"/>
          </a:xfrm>
          <a:prstGeom prst="rect">
            <a:avLst/>
          </a:prstGeom>
        </p:spPr>
        <p:txBody>
          <a:bodyPr wrap="none">
            <a:spAutoFit/>
          </a:bodyPr>
          <a:lstStyle/>
          <a:p>
            <a:r>
              <a:rPr lang="en-US" dirty="0"/>
              <a:t>Circuit Breakers</a:t>
            </a:r>
          </a:p>
        </p:txBody>
      </p:sp>
    </p:spTree>
    <p:extLst>
      <p:ext uri="{BB962C8B-B14F-4D97-AF65-F5344CB8AC3E}">
        <p14:creationId xmlns:p14="http://schemas.microsoft.com/office/powerpoint/2010/main" val="185354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1A455-E76B-4FB2-AD2E-94537BB514E5}"/>
              </a:ext>
            </a:extLst>
          </p:cNvPr>
          <p:cNvSpPr/>
          <p:nvPr/>
        </p:nvSpPr>
        <p:spPr>
          <a:xfrm>
            <a:off x="503734" y="1120676"/>
            <a:ext cx="6949251" cy="2031325"/>
          </a:xfrm>
          <a:prstGeom prst="rect">
            <a:avLst/>
          </a:prstGeom>
        </p:spPr>
        <p:txBody>
          <a:bodyPr wrap="square">
            <a:spAutoFit/>
          </a:bodyPr>
          <a:lstStyle/>
          <a:p>
            <a:r>
              <a:rPr lang="en-US" dirty="0"/>
              <a:t>• We want to remove the configuration out of the application to a centralized store across all environments </a:t>
            </a:r>
          </a:p>
          <a:p>
            <a:r>
              <a:rPr lang="en-US" dirty="0"/>
              <a:t>• Spring cloud Config Server can use Git, SVN, filesystem and Vault to store config </a:t>
            </a:r>
          </a:p>
          <a:p>
            <a:r>
              <a:rPr lang="en-US" dirty="0"/>
              <a:t>• Config clients (microservice apps) retrieve the configuration from the server on startup </a:t>
            </a:r>
          </a:p>
          <a:p>
            <a:r>
              <a:rPr lang="en-US" dirty="0"/>
              <a:t>• Can be notified of changes and process changes in a refresh event</a:t>
            </a:r>
          </a:p>
        </p:txBody>
      </p:sp>
      <p:pic>
        <p:nvPicPr>
          <p:cNvPr id="5" name="Picture 4">
            <a:extLst>
              <a:ext uri="{FF2B5EF4-FFF2-40B4-BE49-F238E27FC236}">
                <a16:creationId xmlns:a16="http://schemas.microsoft.com/office/drawing/2014/main" id="{6002192C-11E1-47C5-BBD4-0E69E9D80540}"/>
              </a:ext>
            </a:extLst>
          </p:cNvPr>
          <p:cNvPicPr>
            <a:picLocks noChangeAspect="1"/>
          </p:cNvPicPr>
          <p:nvPr/>
        </p:nvPicPr>
        <p:blipFill>
          <a:blip r:embed="rId2"/>
          <a:stretch>
            <a:fillRect/>
          </a:stretch>
        </p:blipFill>
        <p:spPr>
          <a:xfrm>
            <a:off x="6581775" y="472559"/>
            <a:ext cx="5610225" cy="5543550"/>
          </a:xfrm>
          <a:prstGeom prst="rect">
            <a:avLst/>
          </a:prstGeom>
        </p:spPr>
      </p:pic>
      <p:sp>
        <p:nvSpPr>
          <p:cNvPr id="2" name="Rectangle 1">
            <a:extLst>
              <a:ext uri="{FF2B5EF4-FFF2-40B4-BE49-F238E27FC236}">
                <a16:creationId xmlns:a16="http://schemas.microsoft.com/office/drawing/2014/main" id="{AE91019D-91F2-48CD-AF5A-879A9B0811C6}"/>
              </a:ext>
            </a:extLst>
          </p:cNvPr>
          <p:cNvSpPr/>
          <p:nvPr/>
        </p:nvSpPr>
        <p:spPr>
          <a:xfrm>
            <a:off x="503735" y="287893"/>
            <a:ext cx="3180486" cy="523220"/>
          </a:xfrm>
          <a:prstGeom prst="rect">
            <a:avLst/>
          </a:prstGeom>
        </p:spPr>
        <p:txBody>
          <a:bodyPr wrap="none">
            <a:spAutoFit/>
          </a:bodyPr>
          <a:lstStyle/>
          <a:p>
            <a:r>
              <a:rPr lang="en-US" sz="2800" dirty="0"/>
              <a:t>Configuration Server</a:t>
            </a:r>
          </a:p>
        </p:txBody>
      </p:sp>
      <p:sp>
        <p:nvSpPr>
          <p:cNvPr id="3" name="Rectangle 2">
            <a:extLst>
              <a:ext uri="{FF2B5EF4-FFF2-40B4-BE49-F238E27FC236}">
                <a16:creationId xmlns:a16="http://schemas.microsoft.com/office/drawing/2014/main" id="{EA02A34D-F090-487D-829B-C31797539706}"/>
              </a:ext>
            </a:extLst>
          </p:cNvPr>
          <p:cNvSpPr/>
          <p:nvPr/>
        </p:nvSpPr>
        <p:spPr>
          <a:xfrm>
            <a:off x="503734" y="4389188"/>
            <a:ext cx="6549006" cy="923330"/>
          </a:xfrm>
          <a:prstGeom prst="rect">
            <a:avLst/>
          </a:prstGeom>
        </p:spPr>
        <p:txBody>
          <a:bodyPr wrap="square">
            <a:spAutoFit/>
          </a:bodyPr>
          <a:lstStyle/>
          <a:p>
            <a:r>
              <a:rPr lang="en-US" dirty="0">
                <a:latin typeface="Calibri" panose="020F0502020204030204" pitchFamily="34" charset="0"/>
                <a:hlinkClick r:id="rId3"/>
              </a:rPr>
              <a:t>https://www.youtube.com/watch?v=aO3W-lYnw-o</a:t>
            </a:r>
            <a:endParaRPr lang="en-US" dirty="0">
              <a:latin typeface="Calibri" panose="020F0502020204030204" pitchFamily="34" charset="0"/>
            </a:endParaRPr>
          </a:p>
          <a:p>
            <a:r>
              <a:rPr lang="en-US" dirty="0">
                <a:latin typeface="Calibri" panose="020F0502020204030204" pitchFamily="34" charset="0"/>
                <a:hlinkClick r:id="rId4"/>
              </a:rPr>
              <a:t>https://github.com/ryanjbaxter/beginners-guide-to-spring-cloud/</a:t>
            </a:r>
            <a:endParaRPr lang="en-US" dirty="0">
              <a:latin typeface="Calibri" panose="020F0502020204030204" pitchFamily="34" charset="0"/>
            </a:endParaRPr>
          </a:p>
          <a:p>
            <a:r>
              <a:rPr lang="en-US" dirty="0">
                <a:latin typeface="Calibri" panose="020F0502020204030204" pitchFamily="34" charset="0"/>
                <a:hlinkClick r:id="rId5"/>
              </a:rPr>
              <a:t>https://spring.io/guides/gs/centralized-configuration/</a:t>
            </a:r>
            <a:endParaRPr lang="en-US" dirty="0"/>
          </a:p>
        </p:txBody>
      </p:sp>
    </p:spTree>
    <p:extLst>
      <p:ext uri="{BB962C8B-B14F-4D97-AF65-F5344CB8AC3E}">
        <p14:creationId xmlns:p14="http://schemas.microsoft.com/office/powerpoint/2010/main" val="113323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44730-9F31-4B5D-B944-9367FA8AADB0}"/>
              </a:ext>
            </a:extLst>
          </p:cNvPr>
          <p:cNvSpPr/>
          <p:nvPr/>
        </p:nvSpPr>
        <p:spPr>
          <a:xfrm>
            <a:off x="503735" y="1074159"/>
            <a:ext cx="10939245" cy="1754326"/>
          </a:xfrm>
          <a:prstGeom prst="rect">
            <a:avLst/>
          </a:prstGeom>
        </p:spPr>
        <p:txBody>
          <a:bodyPr wrap="square">
            <a:spAutoFit/>
          </a:bodyPr>
          <a:lstStyle/>
          <a:p>
            <a:r>
              <a:rPr lang="en-US" dirty="0"/>
              <a:t>• With the dynamic nature of any cloud native application, depending on things like URLs can be problematic </a:t>
            </a:r>
          </a:p>
          <a:p>
            <a:r>
              <a:rPr lang="en-US" dirty="0"/>
              <a:t>• Service Discovery allows micro services to easily discover the routes to the services it needs to use </a:t>
            </a:r>
          </a:p>
          <a:p>
            <a:endParaRPr lang="en-US" dirty="0"/>
          </a:p>
          <a:p>
            <a:r>
              <a:rPr lang="en-US" dirty="0"/>
              <a:t>• Netflix Eureka </a:t>
            </a:r>
          </a:p>
          <a:p>
            <a:r>
              <a:rPr lang="en-US" dirty="0"/>
              <a:t>• Zookeeper </a:t>
            </a:r>
          </a:p>
          <a:p>
            <a:r>
              <a:rPr lang="en-US" dirty="0"/>
              <a:t>• Consul</a:t>
            </a:r>
          </a:p>
        </p:txBody>
      </p:sp>
      <p:pic>
        <p:nvPicPr>
          <p:cNvPr id="5" name="Picture 4">
            <a:extLst>
              <a:ext uri="{FF2B5EF4-FFF2-40B4-BE49-F238E27FC236}">
                <a16:creationId xmlns:a16="http://schemas.microsoft.com/office/drawing/2014/main" id="{42B13E89-32EF-42EF-91AC-1E3B1F9E3046}"/>
              </a:ext>
            </a:extLst>
          </p:cNvPr>
          <p:cNvPicPr>
            <a:picLocks noChangeAspect="1"/>
          </p:cNvPicPr>
          <p:nvPr/>
        </p:nvPicPr>
        <p:blipFill>
          <a:blip r:embed="rId2"/>
          <a:stretch>
            <a:fillRect/>
          </a:stretch>
        </p:blipFill>
        <p:spPr>
          <a:xfrm>
            <a:off x="5354681" y="2407672"/>
            <a:ext cx="5591175" cy="3495675"/>
          </a:xfrm>
          <a:prstGeom prst="rect">
            <a:avLst/>
          </a:prstGeom>
        </p:spPr>
      </p:pic>
      <p:sp>
        <p:nvSpPr>
          <p:cNvPr id="6" name="Rectangle 5">
            <a:extLst>
              <a:ext uri="{FF2B5EF4-FFF2-40B4-BE49-F238E27FC236}">
                <a16:creationId xmlns:a16="http://schemas.microsoft.com/office/drawing/2014/main" id="{7431186B-BC51-449C-866D-0E4768018D9B}"/>
              </a:ext>
            </a:extLst>
          </p:cNvPr>
          <p:cNvSpPr/>
          <p:nvPr/>
        </p:nvSpPr>
        <p:spPr>
          <a:xfrm>
            <a:off x="503735" y="287893"/>
            <a:ext cx="2717603" cy="523220"/>
          </a:xfrm>
          <a:prstGeom prst="rect">
            <a:avLst/>
          </a:prstGeom>
        </p:spPr>
        <p:txBody>
          <a:bodyPr wrap="none">
            <a:spAutoFit/>
          </a:bodyPr>
          <a:lstStyle/>
          <a:p>
            <a:r>
              <a:rPr lang="en-US" sz="2800" dirty="0"/>
              <a:t>Service Discovery</a:t>
            </a:r>
          </a:p>
        </p:txBody>
      </p:sp>
      <p:sp>
        <p:nvSpPr>
          <p:cNvPr id="3" name="Rectangle 2">
            <a:extLst>
              <a:ext uri="{FF2B5EF4-FFF2-40B4-BE49-F238E27FC236}">
                <a16:creationId xmlns:a16="http://schemas.microsoft.com/office/drawing/2014/main" id="{3596AD16-3C02-4020-BB46-882AA90CD6FF}"/>
              </a:ext>
            </a:extLst>
          </p:cNvPr>
          <p:cNvSpPr/>
          <p:nvPr/>
        </p:nvSpPr>
        <p:spPr>
          <a:xfrm>
            <a:off x="409959" y="6012702"/>
            <a:ext cx="5400453" cy="369332"/>
          </a:xfrm>
          <a:prstGeom prst="rect">
            <a:avLst/>
          </a:prstGeom>
        </p:spPr>
        <p:txBody>
          <a:bodyPr wrap="none">
            <a:spAutoFit/>
          </a:bodyPr>
          <a:lstStyle/>
          <a:p>
            <a:r>
              <a:rPr lang="en-US" dirty="0">
                <a:latin typeface="Calibri" panose="020F0502020204030204" pitchFamily="34" charset="0"/>
                <a:hlinkClick r:id="rId3"/>
              </a:rPr>
              <a:t>https://www.baeldung.com/spring-cloud-netflix-eureka</a:t>
            </a:r>
            <a:endParaRPr lang="en-US" dirty="0"/>
          </a:p>
        </p:txBody>
      </p:sp>
    </p:spTree>
    <p:extLst>
      <p:ext uri="{BB962C8B-B14F-4D97-AF65-F5344CB8AC3E}">
        <p14:creationId xmlns:p14="http://schemas.microsoft.com/office/powerpoint/2010/main" val="157050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7B06E-E0D2-45A5-8E08-96F4B85ACE90}"/>
              </a:ext>
            </a:extLst>
          </p:cNvPr>
          <p:cNvSpPr/>
          <p:nvPr/>
        </p:nvSpPr>
        <p:spPr>
          <a:xfrm>
            <a:off x="510694" y="1053221"/>
            <a:ext cx="9815119" cy="2308324"/>
          </a:xfrm>
          <a:prstGeom prst="rect">
            <a:avLst/>
          </a:prstGeom>
        </p:spPr>
        <p:txBody>
          <a:bodyPr wrap="square">
            <a:spAutoFit/>
          </a:bodyPr>
          <a:lstStyle/>
          <a:p>
            <a:r>
              <a:rPr lang="en-US" dirty="0"/>
              <a:t>• Your cloud native app will be composed of many microservices so communication will be critical </a:t>
            </a:r>
          </a:p>
          <a:p>
            <a:r>
              <a:rPr lang="en-US" dirty="0"/>
              <a:t>• Spring Cloud supports communication via HTTP requests or via messaging </a:t>
            </a:r>
          </a:p>
          <a:p>
            <a:endParaRPr lang="en-US" dirty="0"/>
          </a:p>
          <a:p>
            <a:r>
              <a:rPr lang="en-US" dirty="0"/>
              <a:t>Routing and Load Balancing: </a:t>
            </a:r>
          </a:p>
          <a:p>
            <a:r>
              <a:rPr lang="en-US" dirty="0"/>
              <a:t>• Netflix Ribbon and Open Feign</a:t>
            </a:r>
          </a:p>
          <a:p>
            <a:endParaRPr lang="en-US" dirty="0"/>
          </a:p>
          <a:p>
            <a:r>
              <a:rPr lang="en-US" dirty="0"/>
              <a:t>Messaging: </a:t>
            </a:r>
          </a:p>
          <a:p>
            <a:r>
              <a:rPr lang="en-US" dirty="0"/>
              <a:t>• RabbitMQ or Kafka</a:t>
            </a:r>
          </a:p>
        </p:txBody>
      </p:sp>
      <p:pic>
        <p:nvPicPr>
          <p:cNvPr id="5" name="Picture 4">
            <a:extLst>
              <a:ext uri="{FF2B5EF4-FFF2-40B4-BE49-F238E27FC236}">
                <a16:creationId xmlns:a16="http://schemas.microsoft.com/office/drawing/2014/main" id="{E2336001-095A-4E1C-A12F-98BDD8072546}"/>
              </a:ext>
            </a:extLst>
          </p:cNvPr>
          <p:cNvPicPr>
            <a:picLocks noChangeAspect="1"/>
          </p:cNvPicPr>
          <p:nvPr/>
        </p:nvPicPr>
        <p:blipFill>
          <a:blip r:embed="rId2"/>
          <a:stretch>
            <a:fillRect/>
          </a:stretch>
        </p:blipFill>
        <p:spPr>
          <a:xfrm>
            <a:off x="4854354" y="2401781"/>
            <a:ext cx="6305550" cy="3648075"/>
          </a:xfrm>
          <a:prstGeom prst="rect">
            <a:avLst/>
          </a:prstGeom>
        </p:spPr>
      </p:pic>
      <p:sp>
        <p:nvSpPr>
          <p:cNvPr id="2" name="Rectangle 1">
            <a:extLst>
              <a:ext uri="{FF2B5EF4-FFF2-40B4-BE49-F238E27FC236}">
                <a16:creationId xmlns:a16="http://schemas.microsoft.com/office/drawing/2014/main" id="{1079706F-1167-4577-8B35-ADA34255DB16}"/>
              </a:ext>
            </a:extLst>
          </p:cNvPr>
          <p:cNvSpPr/>
          <p:nvPr/>
        </p:nvSpPr>
        <p:spPr>
          <a:xfrm>
            <a:off x="510694" y="388400"/>
            <a:ext cx="3541995" cy="523220"/>
          </a:xfrm>
          <a:prstGeom prst="rect">
            <a:avLst/>
          </a:prstGeom>
        </p:spPr>
        <p:txBody>
          <a:bodyPr wrap="none">
            <a:spAutoFit/>
          </a:bodyPr>
          <a:lstStyle/>
          <a:p>
            <a:r>
              <a:rPr lang="en-US" sz="2800" dirty="0"/>
              <a:t>Routing</a:t>
            </a:r>
            <a:r>
              <a:rPr lang="en-US" dirty="0"/>
              <a:t> </a:t>
            </a:r>
            <a:r>
              <a:rPr lang="en-US" sz="2800" dirty="0"/>
              <a:t>and Messaging</a:t>
            </a:r>
          </a:p>
        </p:txBody>
      </p:sp>
      <p:sp>
        <p:nvSpPr>
          <p:cNvPr id="3" name="Rectangle 2">
            <a:extLst>
              <a:ext uri="{FF2B5EF4-FFF2-40B4-BE49-F238E27FC236}">
                <a16:creationId xmlns:a16="http://schemas.microsoft.com/office/drawing/2014/main" id="{028BC12E-1580-4ED8-8091-DB232D8F1EB0}"/>
              </a:ext>
            </a:extLst>
          </p:cNvPr>
          <p:cNvSpPr/>
          <p:nvPr/>
        </p:nvSpPr>
        <p:spPr>
          <a:xfrm>
            <a:off x="510694" y="5865190"/>
            <a:ext cx="4952381" cy="369332"/>
          </a:xfrm>
          <a:prstGeom prst="rect">
            <a:avLst/>
          </a:prstGeom>
        </p:spPr>
        <p:txBody>
          <a:bodyPr wrap="none">
            <a:spAutoFit/>
          </a:bodyPr>
          <a:lstStyle/>
          <a:p>
            <a:r>
              <a:rPr lang="en-US" dirty="0">
                <a:latin typeface="Calibri" panose="020F0502020204030204" pitchFamily="34" charset="0"/>
                <a:hlinkClick r:id="rId3"/>
              </a:rPr>
              <a:t>https://www.youtube.com/watch?v=KqwS6H8Fxro</a:t>
            </a:r>
            <a:endParaRPr lang="en-US" dirty="0"/>
          </a:p>
        </p:txBody>
      </p:sp>
    </p:spTree>
    <p:extLst>
      <p:ext uri="{BB962C8B-B14F-4D97-AF65-F5344CB8AC3E}">
        <p14:creationId xmlns:p14="http://schemas.microsoft.com/office/powerpoint/2010/main" val="46295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E86A91-0C1D-4AAA-942F-85C77CB2AF00}"/>
              </a:ext>
            </a:extLst>
          </p:cNvPr>
          <p:cNvSpPr/>
          <p:nvPr/>
        </p:nvSpPr>
        <p:spPr>
          <a:xfrm>
            <a:off x="591136" y="969280"/>
            <a:ext cx="8615494" cy="1200329"/>
          </a:xfrm>
          <a:prstGeom prst="rect">
            <a:avLst/>
          </a:prstGeom>
        </p:spPr>
        <p:txBody>
          <a:bodyPr wrap="square">
            <a:spAutoFit/>
          </a:bodyPr>
          <a:lstStyle/>
          <a:p>
            <a:r>
              <a:rPr lang="en-US" dirty="0"/>
              <a:t> API Gateways allow you to route API requests (internal or external) to the correct service • Netflix </a:t>
            </a:r>
            <a:r>
              <a:rPr lang="en-US" dirty="0" err="1"/>
              <a:t>Zuul</a:t>
            </a:r>
            <a:r>
              <a:rPr lang="en-US" dirty="0"/>
              <a:t> </a:t>
            </a:r>
          </a:p>
          <a:p>
            <a:r>
              <a:rPr lang="en-US" dirty="0"/>
              <a:t>• Leverages service discovery and load balancer </a:t>
            </a:r>
          </a:p>
          <a:p>
            <a:r>
              <a:rPr lang="en-US" dirty="0"/>
              <a:t>• Spring Cloud Gateway</a:t>
            </a:r>
          </a:p>
        </p:txBody>
      </p:sp>
      <p:pic>
        <p:nvPicPr>
          <p:cNvPr id="5" name="Picture 4">
            <a:extLst>
              <a:ext uri="{FF2B5EF4-FFF2-40B4-BE49-F238E27FC236}">
                <a16:creationId xmlns:a16="http://schemas.microsoft.com/office/drawing/2014/main" id="{5CE81141-7AA7-401F-B02D-809D99488AD3}"/>
              </a:ext>
            </a:extLst>
          </p:cNvPr>
          <p:cNvPicPr>
            <a:picLocks noChangeAspect="1"/>
          </p:cNvPicPr>
          <p:nvPr/>
        </p:nvPicPr>
        <p:blipFill>
          <a:blip r:embed="rId2"/>
          <a:stretch>
            <a:fillRect/>
          </a:stretch>
        </p:blipFill>
        <p:spPr>
          <a:xfrm>
            <a:off x="3697372" y="2227269"/>
            <a:ext cx="7219950" cy="4010025"/>
          </a:xfrm>
          <a:prstGeom prst="rect">
            <a:avLst/>
          </a:prstGeom>
        </p:spPr>
      </p:pic>
      <p:sp>
        <p:nvSpPr>
          <p:cNvPr id="6" name="Rectangle 5">
            <a:extLst>
              <a:ext uri="{FF2B5EF4-FFF2-40B4-BE49-F238E27FC236}">
                <a16:creationId xmlns:a16="http://schemas.microsoft.com/office/drawing/2014/main" id="{7819E5D6-132F-4D66-88C3-F35D2DD5060D}"/>
              </a:ext>
            </a:extLst>
          </p:cNvPr>
          <p:cNvSpPr/>
          <p:nvPr/>
        </p:nvSpPr>
        <p:spPr>
          <a:xfrm>
            <a:off x="510694" y="388400"/>
            <a:ext cx="2016514" cy="523220"/>
          </a:xfrm>
          <a:prstGeom prst="rect">
            <a:avLst/>
          </a:prstGeom>
        </p:spPr>
        <p:txBody>
          <a:bodyPr wrap="none">
            <a:spAutoFit/>
          </a:bodyPr>
          <a:lstStyle/>
          <a:p>
            <a:r>
              <a:rPr lang="en-US" sz="2800" dirty="0"/>
              <a:t>API Gateway</a:t>
            </a:r>
          </a:p>
        </p:txBody>
      </p:sp>
    </p:spTree>
    <p:extLst>
      <p:ext uri="{BB962C8B-B14F-4D97-AF65-F5344CB8AC3E}">
        <p14:creationId xmlns:p14="http://schemas.microsoft.com/office/powerpoint/2010/main" val="126270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559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Montserrat</vt:lpstr>
      <vt:lpstr>varela round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 Jha</dc:creator>
  <cp:lastModifiedBy>Kundan Jha</cp:lastModifiedBy>
  <cp:revision>11</cp:revision>
  <dcterms:created xsi:type="dcterms:W3CDTF">2019-04-30T05:37:53Z</dcterms:created>
  <dcterms:modified xsi:type="dcterms:W3CDTF">2019-05-01T06:51:06Z</dcterms:modified>
</cp:coreProperties>
</file>