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270" r:id="rId3"/>
    <p:sldId id="293" r:id="rId4"/>
    <p:sldId id="272" r:id="rId5"/>
    <p:sldId id="274" r:id="rId6"/>
    <p:sldId id="275" r:id="rId7"/>
    <p:sldId id="276" r:id="rId8"/>
    <p:sldId id="277" r:id="rId9"/>
    <p:sldId id="278" r:id="rId10"/>
    <p:sldId id="279" r:id="rId11"/>
    <p:sldId id="303" r:id="rId12"/>
    <p:sldId id="263" r:id="rId13"/>
    <p:sldId id="262" r:id="rId14"/>
    <p:sldId id="302" r:id="rId15"/>
    <p:sldId id="261" r:id="rId16"/>
    <p:sldId id="264" r:id="rId17"/>
    <p:sldId id="258" r:id="rId18"/>
    <p:sldId id="265" r:id="rId19"/>
    <p:sldId id="256" r:id="rId20"/>
    <p:sldId id="266" r:id="rId21"/>
    <p:sldId id="267" r:id="rId22"/>
    <p:sldId id="294" r:id="rId23"/>
    <p:sldId id="280" r:id="rId24"/>
    <p:sldId id="295" r:id="rId25"/>
    <p:sldId id="296" r:id="rId26"/>
    <p:sldId id="298" r:id="rId27"/>
    <p:sldId id="299" r:id="rId28"/>
    <p:sldId id="286" r:id="rId29"/>
    <p:sldId id="287" r:id="rId30"/>
    <p:sldId id="288" r:id="rId31"/>
    <p:sldId id="290" r:id="rId32"/>
    <p:sldId id="291" r:id="rId33"/>
    <p:sldId id="292"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6C71A5-5A10-4F2F-BA73-F57E2E2E5C0A}" type="datetimeFigureOut">
              <a:rPr lang="en-US" smtClean="0"/>
              <a:pPr/>
              <a:t>5/22/2022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ED69E-D0C3-47C9-921A-F4178AB394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18D7C8-75A3-4487-89DF-4E2CE8BDD4F3}"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36251688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8D7C8-75A3-4487-89DF-4E2CE8BDD4F3}"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21819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8D7C8-75A3-4487-89DF-4E2CE8BDD4F3}"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203408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2867800"/>
            <a:ext cx="11360800" cy="1122400"/>
          </a:xfrm>
          <a:prstGeom prst="rect">
            <a:avLst/>
          </a:prstGeom>
          <a:noFill/>
          <a:ln>
            <a:noFill/>
          </a:ln>
        </p:spPr>
        <p:txBody>
          <a:bodyPr spcFirstLastPara="1" wrap="square" lIns="121897" tIns="121897" rIns="121897" bIns="121897"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0" name="Google Shape;20;p4"/>
          <p:cNvSpPr txBox="1">
            <a:spLocks noGrp="1"/>
          </p:cNvSpPr>
          <p:nvPr>
            <p:ph type="sldNum" idx="12"/>
          </p:nvPr>
        </p:nvSpPr>
        <p:spPr>
          <a:xfrm>
            <a:off x="11296611" y="6217623"/>
            <a:ext cx="731600" cy="524800"/>
          </a:xfrm>
          <a:prstGeom prst="rect">
            <a:avLst/>
          </a:prstGeom>
          <a:noFill/>
          <a:ln>
            <a:noFill/>
          </a:ln>
        </p:spPr>
        <p:txBody>
          <a:bodyPr spcFirstLastPara="1" wrap="square" lIns="121897" tIns="121897" rIns="121897" bIns="121897" anchor="ctr"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67"/>
            <a:ext cx="6096000" cy="6858000"/>
          </a:xfrm>
          <a:prstGeom prst="rect">
            <a:avLst/>
          </a:prstGeom>
          <a:solidFill>
            <a:schemeClr val="lt2"/>
          </a:solidFill>
          <a:ln>
            <a:noFill/>
          </a:ln>
        </p:spPr>
        <p:txBody>
          <a:bodyPr spcFirstLastPara="1" wrap="square" lIns="121897" tIns="121897" rIns="121897" bIns="12189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354000" y="1644233"/>
            <a:ext cx="5393600" cy="1976400"/>
          </a:xfrm>
          <a:prstGeom prst="rect">
            <a:avLst/>
          </a:prstGeom>
          <a:noFill/>
          <a:ln>
            <a:noFill/>
          </a:ln>
        </p:spPr>
        <p:txBody>
          <a:bodyPr spcFirstLastPara="1" wrap="square" lIns="121897" tIns="121897" rIns="121897" bIns="121897"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9" name="Google Shape;39;p9"/>
          <p:cNvSpPr txBox="1">
            <a:spLocks noGrp="1"/>
          </p:cNvSpPr>
          <p:nvPr>
            <p:ph type="subTitle" idx="1"/>
          </p:nvPr>
        </p:nvSpPr>
        <p:spPr>
          <a:xfrm>
            <a:off x="354000" y="3737433"/>
            <a:ext cx="5393600" cy="1646800"/>
          </a:xfrm>
          <a:prstGeom prst="rect">
            <a:avLst/>
          </a:prstGeom>
          <a:noFill/>
          <a:ln>
            <a:noFill/>
          </a:ln>
        </p:spPr>
        <p:txBody>
          <a:bodyPr spcFirstLastPara="1" wrap="square" lIns="121897" tIns="121897" rIns="121897" bIns="121897"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0" name="Google Shape;40;p9"/>
          <p:cNvSpPr txBox="1">
            <a:spLocks noGrp="1"/>
          </p:cNvSpPr>
          <p:nvPr>
            <p:ph type="body" idx="2"/>
          </p:nvPr>
        </p:nvSpPr>
        <p:spPr>
          <a:xfrm>
            <a:off x="6586000" y="965433"/>
            <a:ext cx="5116000" cy="4926800"/>
          </a:xfrm>
          <a:prstGeom prst="rect">
            <a:avLst/>
          </a:prstGeom>
          <a:noFill/>
          <a:ln>
            <a:noFill/>
          </a:ln>
        </p:spPr>
        <p:txBody>
          <a:bodyPr spcFirstLastPara="1" wrap="square" lIns="121897" tIns="121897" rIns="121897" bIns="121897"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1" name="Google Shape;41;p9"/>
          <p:cNvSpPr txBox="1">
            <a:spLocks noGrp="1"/>
          </p:cNvSpPr>
          <p:nvPr>
            <p:ph type="sldNum" idx="12"/>
          </p:nvPr>
        </p:nvSpPr>
        <p:spPr>
          <a:xfrm>
            <a:off x="11296611" y="6217623"/>
            <a:ext cx="731600" cy="524800"/>
          </a:xfrm>
          <a:prstGeom prst="rect">
            <a:avLst/>
          </a:prstGeom>
          <a:noFill/>
          <a:ln>
            <a:noFill/>
          </a:ln>
        </p:spPr>
        <p:txBody>
          <a:bodyPr spcFirstLastPara="1" wrap="square" lIns="121897" tIns="121897" rIns="121897" bIns="121897" anchor="ctr"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593367"/>
            <a:ext cx="11360800" cy="763600"/>
          </a:xfrm>
          <a:prstGeom prst="rect">
            <a:avLst/>
          </a:prstGeom>
          <a:noFill/>
          <a:ln>
            <a:noFill/>
          </a:ln>
        </p:spPr>
        <p:txBody>
          <a:bodyPr spcFirstLastPara="1" wrap="square" lIns="121897" tIns="121897" rIns="121897" bIns="121897"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415600" y="1536633"/>
            <a:ext cx="11360800" cy="4555200"/>
          </a:xfrm>
          <a:prstGeom prst="rect">
            <a:avLst/>
          </a:prstGeom>
          <a:noFill/>
          <a:ln>
            <a:noFill/>
          </a:ln>
        </p:spPr>
        <p:txBody>
          <a:bodyPr spcFirstLastPara="1" wrap="square" lIns="121897" tIns="121897" rIns="121897" bIns="121897"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121897" tIns="121897" rIns="121897" bIns="121897" anchor="ctr"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a:noFill/>
          <a:ln>
            <a:noFill/>
          </a:ln>
        </p:spPr>
        <p:txBody>
          <a:bodyPr spcFirstLastPara="1" wrap="square" lIns="121897" tIns="121897" rIns="121897" bIns="121897"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a:noFill/>
          <a:ln>
            <a:noFill/>
          </a:ln>
        </p:spPr>
        <p:txBody>
          <a:bodyPr spcFirstLastPara="1" wrap="square" lIns="121897" tIns="121897" rIns="121897" bIns="121897" anchor="t" anchorCtr="0">
            <a:noAutofit/>
          </a:bodyPr>
          <a:lstStyle>
            <a:lvl1pPr marL="609585" lvl="0" indent="-423323" algn="l">
              <a:lnSpc>
                <a:spcPct val="115000"/>
              </a:lnSpc>
              <a:spcBef>
                <a:spcPts val="0"/>
              </a:spcBef>
              <a:spcAft>
                <a:spcPts val="0"/>
              </a:spcAft>
              <a:buSzPts val="1400"/>
              <a:buChar char="●"/>
              <a:defRPr sz="19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a:noFill/>
          <a:ln>
            <a:noFill/>
          </a:ln>
        </p:spPr>
        <p:txBody>
          <a:bodyPr spcFirstLastPara="1" wrap="square" lIns="121897" tIns="121897" rIns="121897" bIns="121897" anchor="t" anchorCtr="0">
            <a:noAutofit/>
          </a:bodyPr>
          <a:lstStyle>
            <a:lvl1pPr marL="609585" lvl="0" indent="-423323" algn="l">
              <a:lnSpc>
                <a:spcPct val="115000"/>
              </a:lnSpc>
              <a:spcBef>
                <a:spcPts val="0"/>
              </a:spcBef>
              <a:spcAft>
                <a:spcPts val="0"/>
              </a:spcAft>
              <a:buSzPts val="1400"/>
              <a:buChar char="●"/>
              <a:defRPr sz="19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a:noFill/>
          <a:ln>
            <a:noFill/>
          </a:ln>
        </p:spPr>
        <p:txBody>
          <a:bodyPr spcFirstLastPara="1" wrap="square" lIns="121897" tIns="121897" rIns="121897" bIns="121897" anchor="ctr"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8D7C8-75A3-4487-89DF-4E2CE8BDD4F3}"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59364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8D7C8-75A3-4487-89DF-4E2CE8BDD4F3}"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170776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18D7C8-75A3-4487-89DF-4E2CE8BDD4F3}"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23432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18D7C8-75A3-4487-89DF-4E2CE8BDD4F3}"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119189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18D7C8-75A3-4487-89DF-4E2CE8BDD4F3}"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274965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8D7C8-75A3-4487-89DF-4E2CE8BDD4F3}"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191175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8D7C8-75A3-4487-89DF-4E2CE8BDD4F3}"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190320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8D7C8-75A3-4487-89DF-4E2CE8BDD4F3}"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43AEE-2442-40C2-B784-B1945B833F71}" type="slidenum">
              <a:rPr lang="en-US" smtClean="0"/>
              <a:pPr/>
              <a:t>‹#›</a:t>
            </a:fld>
            <a:endParaRPr lang="en-US"/>
          </a:p>
        </p:txBody>
      </p:sp>
    </p:spTree>
    <p:extLst>
      <p:ext uri="{BB962C8B-B14F-4D97-AF65-F5344CB8AC3E}">
        <p14:creationId xmlns:p14="http://schemas.microsoft.com/office/powerpoint/2010/main" val="116173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8D7C8-75A3-4487-89DF-4E2CE8BDD4F3}" type="datetimeFigureOut">
              <a:rPr lang="en-US" smtClean="0"/>
              <a:pPr/>
              <a:t>5/22/2022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43AEE-2442-40C2-B784-B1945B833F71}" type="slidenum">
              <a:rPr lang="en-US" smtClean="0"/>
              <a:pPr/>
              <a:t>‹#›</a:t>
            </a:fld>
            <a:endParaRPr lang="en-US"/>
          </a:p>
        </p:txBody>
      </p:sp>
    </p:spTree>
    <p:extLst>
      <p:ext uri="{BB962C8B-B14F-4D97-AF65-F5344CB8AC3E}">
        <p14:creationId xmlns:p14="http://schemas.microsoft.com/office/powerpoint/2010/main" val="45799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21000" y="679333"/>
            <a:ext cx="11350000" cy="5046400"/>
          </a:xfrm>
          <a:prstGeom prst="rect">
            <a:avLst/>
          </a:prstGeom>
          <a:noFill/>
          <a:ln>
            <a:noFill/>
          </a:ln>
        </p:spPr>
        <p:txBody>
          <a:bodyPr spcFirstLastPara="1" wrap="square" lIns="121897" tIns="121897" rIns="121897" bIns="121897" anchor="b" anchorCtr="0">
            <a:noAutofit/>
          </a:bodyPr>
          <a:lstStyle/>
          <a:p>
            <a:pPr algn="l">
              <a:lnSpc>
                <a:spcPct val="100000"/>
              </a:lnSpc>
              <a:spcBef>
                <a:spcPts val="0"/>
              </a:spcBef>
              <a:buSzPts val="5200"/>
            </a:pPr>
            <a:r>
              <a:rPr lang="en-GB" sz="5600" b="1" dirty="0">
                <a:solidFill>
                  <a:srgbClr val="CC0000"/>
                </a:solidFill>
                <a:latin typeface="Roboto"/>
                <a:ea typeface="Montserrat"/>
                <a:cs typeface="Montserrat"/>
                <a:sym typeface="Montserrat"/>
              </a:rPr>
              <a:t>           Capstone </a:t>
            </a:r>
            <a:r>
              <a:rPr lang="en-GB" sz="5600" b="1" dirty="0" smtClean="0">
                <a:solidFill>
                  <a:srgbClr val="CC0000"/>
                </a:solidFill>
                <a:latin typeface="Roboto"/>
                <a:ea typeface="Montserrat"/>
                <a:cs typeface="Montserrat"/>
                <a:sym typeface="Montserrat"/>
              </a:rPr>
              <a:t>Project 3</a:t>
            </a:r>
            <a:endParaRPr sz="5600" b="1" dirty="0">
              <a:solidFill>
                <a:srgbClr val="CC0000"/>
              </a:solidFill>
              <a:latin typeface="Roboto"/>
              <a:ea typeface="Montserrat"/>
              <a:cs typeface="Montserrat"/>
              <a:sym typeface="Montserrat"/>
            </a:endParaRPr>
          </a:p>
          <a:p>
            <a:r>
              <a:rPr lang="en-US" sz="1500" b="1" u="sng" dirty="0">
                <a:solidFill>
                  <a:srgbClr val="212121"/>
                </a:solidFill>
                <a:latin typeface="Roboto"/>
              </a:rPr>
              <a:t> </a:t>
            </a:r>
            <a:r>
              <a:rPr lang="en-US" sz="1500" dirty="0">
                <a:solidFill>
                  <a:srgbClr val="212121"/>
                </a:solidFill>
                <a:latin typeface="Roboto"/>
              </a:rPr>
              <a:t/>
            </a:r>
            <a:br>
              <a:rPr lang="en-US" sz="1500" dirty="0">
                <a:solidFill>
                  <a:srgbClr val="212121"/>
                </a:solidFill>
                <a:latin typeface="Roboto"/>
              </a:rPr>
            </a:br>
            <a:r>
              <a:rPr lang="en-US" sz="3200" dirty="0" smtClean="0">
                <a:solidFill>
                  <a:srgbClr val="0070C0"/>
                </a:solidFill>
                <a:latin typeface="Roboto"/>
              </a:rPr>
              <a:t>Credit Card Default </a:t>
            </a:r>
            <a:r>
              <a:rPr lang="en-US" sz="3200" dirty="0" smtClean="0">
                <a:solidFill>
                  <a:srgbClr val="0070C0"/>
                </a:solidFill>
                <a:latin typeface="Roboto"/>
              </a:rPr>
              <a:t>Prediction </a:t>
            </a:r>
            <a:r>
              <a:rPr lang="en-US" sz="1500" dirty="0">
                <a:solidFill>
                  <a:srgbClr val="0070C0"/>
                </a:solidFill>
                <a:latin typeface="Roboto"/>
              </a:rPr>
              <a:t/>
            </a:r>
            <a:br>
              <a:rPr lang="en-US" sz="1500" dirty="0">
                <a:solidFill>
                  <a:srgbClr val="0070C0"/>
                </a:solidFill>
                <a:latin typeface="Roboto"/>
              </a:rPr>
            </a:br>
            <a:r>
              <a:rPr lang="en-US" sz="2400" b="1" dirty="0" smtClean="0">
                <a:solidFill>
                  <a:schemeClr val="accent2">
                    <a:lumMod val="75000"/>
                  </a:schemeClr>
                </a:solidFill>
                <a:latin typeface="Roboto"/>
              </a:rPr>
              <a:t>Team Details</a:t>
            </a:r>
            <a:r>
              <a:rPr lang="en-US" sz="2400" b="1" dirty="0">
                <a:solidFill>
                  <a:schemeClr val="accent2">
                    <a:lumMod val="75000"/>
                  </a:schemeClr>
                </a:solidFill>
                <a:latin typeface="Roboto"/>
              </a:rPr>
              <a:t/>
            </a:r>
            <a:br>
              <a:rPr lang="en-US" sz="2400" b="1" dirty="0">
                <a:solidFill>
                  <a:schemeClr val="accent2">
                    <a:lumMod val="75000"/>
                  </a:schemeClr>
                </a:solidFill>
                <a:latin typeface="Roboto"/>
              </a:rPr>
            </a:br>
            <a:r>
              <a:rPr lang="en-US" sz="2400" b="1" dirty="0" smtClean="0">
                <a:solidFill>
                  <a:schemeClr val="accent2">
                    <a:lumMod val="90000"/>
                    <a:lumOff val="10000"/>
                  </a:schemeClr>
                </a:solidFill>
                <a:latin typeface="Roboto"/>
              </a:rPr>
              <a:t/>
            </a:r>
            <a:br>
              <a:rPr lang="en-US" sz="2400" b="1" dirty="0" smtClean="0">
                <a:solidFill>
                  <a:schemeClr val="accent2">
                    <a:lumMod val="90000"/>
                    <a:lumOff val="10000"/>
                  </a:schemeClr>
                </a:solidFill>
                <a:latin typeface="Roboto"/>
              </a:rPr>
            </a:br>
            <a:r>
              <a:rPr lang="en-US" sz="2400" b="1" dirty="0" smtClean="0">
                <a:solidFill>
                  <a:schemeClr val="accent2">
                    <a:lumMod val="90000"/>
                    <a:lumOff val="10000"/>
                  </a:schemeClr>
                </a:solidFill>
                <a:latin typeface="Roboto"/>
              </a:rPr>
              <a:t>  </a:t>
            </a:r>
            <a:r>
              <a:rPr lang="en-US" sz="2400" b="1" dirty="0" err="1" smtClean="0">
                <a:solidFill>
                  <a:schemeClr val="accent2">
                    <a:lumMod val="75000"/>
                  </a:schemeClr>
                </a:solidFill>
                <a:latin typeface="Roboto"/>
              </a:rPr>
              <a:t>Kundan</a:t>
            </a:r>
            <a:r>
              <a:rPr lang="en-US" sz="2400" b="1" dirty="0" smtClean="0">
                <a:solidFill>
                  <a:schemeClr val="accent2">
                    <a:lumMod val="75000"/>
                  </a:schemeClr>
                </a:solidFill>
                <a:latin typeface="Roboto"/>
              </a:rPr>
              <a:t> Lal(</a:t>
            </a:r>
            <a:r>
              <a:rPr lang="en-US" sz="2400" b="1" dirty="0" err="1" smtClean="0">
                <a:solidFill>
                  <a:schemeClr val="accent2">
                    <a:lumMod val="75000"/>
                  </a:schemeClr>
                </a:solidFill>
                <a:latin typeface="Roboto"/>
              </a:rPr>
              <a:t>Coh</a:t>
            </a:r>
            <a:r>
              <a:rPr lang="en-US" sz="2400" b="1" dirty="0" smtClean="0">
                <a:solidFill>
                  <a:schemeClr val="accent2">
                    <a:lumMod val="75000"/>
                  </a:schemeClr>
                </a:solidFill>
                <a:latin typeface="Roboto"/>
              </a:rPr>
              <a:t> </a:t>
            </a:r>
            <a:r>
              <a:rPr lang="en-US" sz="2400" b="1" dirty="0" err="1" smtClean="0">
                <a:solidFill>
                  <a:schemeClr val="accent2">
                    <a:lumMod val="75000"/>
                  </a:schemeClr>
                </a:solidFill>
                <a:latin typeface="Roboto"/>
              </a:rPr>
              <a:t>Hardeol</a:t>
            </a:r>
            <a:r>
              <a:rPr lang="en-US" sz="2400" b="1" dirty="0" smtClean="0">
                <a:solidFill>
                  <a:schemeClr val="accent2">
                    <a:lumMod val="75000"/>
                  </a:schemeClr>
                </a:solidFill>
                <a:latin typeface="Roboto"/>
              </a:rPr>
              <a:t>) </a:t>
            </a:r>
            <a:r>
              <a:rPr lang="en-US" sz="2400" b="1" dirty="0">
                <a:solidFill>
                  <a:schemeClr val="accent2">
                    <a:lumMod val="75000"/>
                  </a:schemeClr>
                </a:solidFill>
                <a:latin typeface="Roboto"/>
              </a:rPr>
              <a:t>, </a:t>
            </a:r>
            <a:r>
              <a:rPr lang="en-US" sz="2400" b="1" dirty="0" err="1">
                <a:solidFill>
                  <a:schemeClr val="accent2">
                    <a:lumMod val="75000"/>
                  </a:schemeClr>
                </a:solidFill>
                <a:latin typeface="Roboto"/>
              </a:rPr>
              <a:t>Abhijeet</a:t>
            </a:r>
            <a:r>
              <a:rPr lang="en-US" sz="2400" b="1" dirty="0">
                <a:solidFill>
                  <a:schemeClr val="accent2">
                    <a:lumMod val="75000"/>
                  </a:schemeClr>
                </a:solidFill>
                <a:latin typeface="Roboto"/>
              </a:rPr>
              <a:t> Kulkarni </a:t>
            </a:r>
            <a:br>
              <a:rPr lang="en-US" sz="2400" b="1" dirty="0">
                <a:solidFill>
                  <a:schemeClr val="accent2">
                    <a:lumMod val="75000"/>
                  </a:schemeClr>
                </a:solidFill>
                <a:latin typeface="Roboto"/>
              </a:rPr>
            </a:br>
            <a:r>
              <a:rPr lang="en-US" sz="2400" b="1" dirty="0">
                <a:solidFill>
                  <a:schemeClr val="accent2">
                    <a:lumMod val="75000"/>
                  </a:schemeClr>
                </a:solidFill>
                <a:latin typeface="Roboto"/>
              </a:rPr>
              <a:t>P</a:t>
            </a:r>
            <a:r>
              <a:rPr lang="en-US" sz="2400" b="1" dirty="0" smtClean="0">
                <a:solidFill>
                  <a:schemeClr val="accent2">
                    <a:lumMod val="75000"/>
                  </a:schemeClr>
                </a:solidFill>
                <a:latin typeface="Roboto"/>
              </a:rPr>
              <a:t>ankaj </a:t>
            </a:r>
            <a:r>
              <a:rPr lang="en-US" sz="2400" b="1" dirty="0" err="1">
                <a:solidFill>
                  <a:schemeClr val="accent2">
                    <a:lumMod val="75000"/>
                  </a:schemeClr>
                </a:solidFill>
                <a:latin typeface="Roboto"/>
              </a:rPr>
              <a:t>Ganjare</a:t>
            </a:r>
            <a:r>
              <a:rPr lang="en-US" sz="2400" b="1" dirty="0">
                <a:solidFill>
                  <a:schemeClr val="accent2">
                    <a:lumMod val="75000"/>
                  </a:schemeClr>
                </a:solidFill>
                <a:latin typeface="Roboto"/>
              </a:rPr>
              <a:t> , </a:t>
            </a:r>
            <a:r>
              <a:rPr lang="en-US" sz="2400" b="1" dirty="0" err="1">
                <a:solidFill>
                  <a:schemeClr val="accent2">
                    <a:lumMod val="75000"/>
                  </a:schemeClr>
                </a:solidFill>
                <a:latin typeface="Roboto"/>
              </a:rPr>
              <a:t>Akshay</a:t>
            </a:r>
            <a:r>
              <a:rPr lang="en-US" sz="2400" b="1" dirty="0">
                <a:solidFill>
                  <a:schemeClr val="accent2">
                    <a:lumMod val="75000"/>
                  </a:schemeClr>
                </a:solidFill>
                <a:latin typeface="Roboto"/>
              </a:rPr>
              <a:t> </a:t>
            </a:r>
            <a:r>
              <a:rPr lang="en-US" sz="2400" b="1" dirty="0" err="1">
                <a:solidFill>
                  <a:schemeClr val="accent2">
                    <a:lumMod val="75000"/>
                  </a:schemeClr>
                </a:solidFill>
                <a:latin typeface="Roboto"/>
              </a:rPr>
              <a:t>Auti</a:t>
            </a:r>
            <a:endParaRPr sz="2400" b="1" dirty="0">
              <a:solidFill>
                <a:schemeClr val="accent2">
                  <a:lumMod val="75000"/>
                </a:schemeClr>
              </a:solidFill>
              <a:latin typeface="Roboto"/>
              <a:ea typeface="Montserrat"/>
              <a:cs typeface="Montserrat"/>
              <a:sym typeface="Montserrat"/>
            </a:endParaRPr>
          </a:p>
          <a:p>
            <a:pPr>
              <a:lnSpc>
                <a:spcPct val="100000"/>
              </a:lnSpc>
              <a:spcBef>
                <a:spcPts val="0"/>
              </a:spcBef>
              <a:buSzPts val="5200"/>
            </a:pPr>
            <a:endParaRPr sz="2400" b="1" dirty="0">
              <a:solidFill>
                <a:schemeClr val="accent2">
                  <a:lumMod val="75000"/>
                </a:schemeClr>
              </a:solidFill>
              <a:latin typeface="Roboto"/>
              <a:ea typeface="Montserrat"/>
              <a:cs typeface="Montserrat"/>
              <a:sym typeface="Montserrat"/>
            </a:endParaRPr>
          </a:p>
          <a:p>
            <a:pPr>
              <a:spcBef>
                <a:spcPts val="0"/>
              </a:spcBef>
              <a:buSzPts val="5200"/>
            </a:pPr>
            <a:endParaRPr sz="2100" b="1" dirty="0">
              <a:solidFill>
                <a:schemeClr val="lt1"/>
              </a:solidFill>
              <a:latin typeface="Roboto"/>
              <a:ea typeface="Montserrat"/>
              <a:cs typeface="Montserrat"/>
              <a:sym typeface="Montserrat"/>
            </a:endParaRPr>
          </a:p>
          <a:p>
            <a:pPr>
              <a:spcBef>
                <a:spcPts val="0"/>
              </a:spcBef>
              <a:buSzPts val="5200"/>
            </a:pPr>
            <a:endParaRPr sz="2100" b="1" dirty="0">
              <a:solidFill>
                <a:schemeClr val="lt1"/>
              </a:solidFill>
              <a:latin typeface="Roboto"/>
              <a:ea typeface="Montserrat"/>
              <a:cs typeface="Montserrat"/>
              <a:sym typeface="Montserrat"/>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922"/>
    </mc:Choice>
    <mc:Fallback xmlns="">
      <p:transition spd="slow" advTm="89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0775-3D52-EF2C-D236-F8041396B731}"/>
              </a:ext>
            </a:extLst>
          </p:cNvPr>
          <p:cNvSpPr>
            <a:spLocks noGrp="1"/>
          </p:cNvSpPr>
          <p:nvPr>
            <p:ph type="title"/>
          </p:nvPr>
        </p:nvSpPr>
        <p:spPr>
          <a:xfrm>
            <a:off x="591893" y="693853"/>
            <a:ext cx="5393600" cy="2961972"/>
          </a:xfrm>
        </p:spPr>
        <p:txBody>
          <a:bodyPr/>
          <a:lstStyle/>
          <a:p>
            <a:pPr algn="l"/>
            <a:r>
              <a:rPr lang="en-US" sz="2700" dirty="0">
                <a:solidFill>
                  <a:srgbClr val="FF0000"/>
                </a:solidFill>
                <a:latin typeface="Roboto" panose="02000000000000000000" pitchFamily="2" charset="0"/>
                <a:ea typeface="Roboto" panose="02000000000000000000" pitchFamily="2" charset="0"/>
              </a:rPr>
              <a:t/>
            </a:r>
            <a:br>
              <a:rPr lang="en-US" sz="2700" dirty="0">
                <a:solidFill>
                  <a:srgbClr val="FF0000"/>
                </a:solidFill>
                <a:latin typeface="Roboto" panose="02000000000000000000" pitchFamily="2" charset="0"/>
                <a:ea typeface="Roboto" panose="02000000000000000000" pitchFamily="2" charset="0"/>
              </a:rPr>
            </a:br>
            <a:r>
              <a:rPr lang="en-US" sz="2700" dirty="0">
                <a:solidFill>
                  <a:srgbClr val="FF0000"/>
                </a:solidFill>
                <a:latin typeface="Roboto" panose="02000000000000000000" pitchFamily="2" charset="0"/>
                <a:ea typeface="Roboto" panose="02000000000000000000" pitchFamily="2" charset="0"/>
              </a:rPr>
              <a:t/>
            </a:r>
            <a:br>
              <a:rPr lang="en-US" sz="2700" dirty="0">
                <a:solidFill>
                  <a:srgbClr val="FF0000"/>
                </a:solidFill>
                <a:latin typeface="Roboto" panose="02000000000000000000" pitchFamily="2" charset="0"/>
                <a:ea typeface="Roboto" panose="02000000000000000000" pitchFamily="2" charset="0"/>
              </a:rPr>
            </a:br>
            <a:r>
              <a:rPr lang="en-US" sz="2700" dirty="0">
                <a:solidFill>
                  <a:srgbClr val="FF0000"/>
                </a:solidFill>
                <a:latin typeface="Roboto" panose="02000000000000000000" pitchFamily="2" charset="0"/>
                <a:ea typeface="Roboto" panose="02000000000000000000" pitchFamily="2" charset="0"/>
              </a:rPr>
              <a:t/>
            </a:r>
            <a:br>
              <a:rPr lang="en-US" sz="2700" dirty="0">
                <a:solidFill>
                  <a:srgbClr val="FF0000"/>
                </a:solidFill>
                <a:latin typeface="Roboto" panose="02000000000000000000" pitchFamily="2" charset="0"/>
                <a:ea typeface="Roboto" panose="02000000000000000000" pitchFamily="2" charset="0"/>
              </a:rPr>
            </a:br>
            <a:r>
              <a:rPr lang="en-US" sz="2700" dirty="0">
                <a:solidFill>
                  <a:srgbClr val="FF0000"/>
                </a:solidFill>
                <a:latin typeface="Roboto" panose="02000000000000000000" pitchFamily="2" charset="0"/>
                <a:ea typeface="Roboto" panose="02000000000000000000" pitchFamily="2" charset="0"/>
              </a:rPr>
              <a:t/>
            </a:r>
            <a:br>
              <a:rPr lang="en-US" sz="2700" dirty="0">
                <a:solidFill>
                  <a:srgbClr val="FF0000"/>
                </a:solidFill>
                <a:latin typeface="Roboto" panose="02000000000000000000" pitchFamily="2" charset="0"/>
                <a:ea typeface="Roboto" panose="02000000000000000000" pitchFamily="2" charset="0"/>
              </a:rPr>
            </a:br>
            <a:r>
              <a:rPr lang="en-US" sz="2700" dirty="0">
                <a:solidFill>
                  <a:srgbClr val="FF0000"/>
                </a:solidFill>
                <a:latin typeface="Roboto" panose="02000000000000000000" pitchFamily="2" charset="0"/>
                <a:ea typeface="Roboto" panose="02000000000000000000" pitchFamily="2" charset="0"/>
              </a:rPr>
              <a:t/>
            </a:r>
            <a:br>
              <a:rPr lang="en-US" sz="2700" dirty="0">
                <a:solidFill>
                  <a:srgbClr val="FF0000"/>
                </a:solidFill>
                <a:latin typeface="Roboto" panose="02000000000000000000" pitchFamily="2" charset="0"/>
                <a:ea typeface="Roboto" panose="02000000000000000000" pitchFamily="2" charset="0"/>
              </a:rPr>
            </a:br>
            <a:r>
              <a:rPr lang="en-US" sz="2700" dirty="0">
                <a:solidFill>
                  <a:srgbClr val="FF0000"/>
                </a:solidFill>
                <a:latin typeface="Roboto" panose="02000000000000000000" pitchFamily="2" charset="0"/>
                <a:ea typeface="Roboto" panose="02000000000000000000" pitchFamily="2" charset="0"/>
              </a:rPr>
              <a:t/>
            </a:r>
            <a:br>
              <a:rPr lang="en-US" sz="2700" dirty="0">
                <a:solidFill>
                  <a:srgbClr val="FF0000"/>
                </a:solidFill>
                <a:latin typeface="Roboto" panose="02000000000000000000" pitchFamily="2" charset="0"/>
                <a:ea typeface="Roboto" panose="02000000000000000000" pitchFamily="2" charset="0"/>
              </a:rPr>
            </a:br>
            <a:r>
              <a:rPr lang="en-US" sz="2700" dirty="0" err="1">
                <a:solidFill>
                  <a:srgbClr val="FF0000"/>
                </a:solidFill>
                <a:latin typeface="Roboto" panose="02000000000000000000" pitchFamily="2" charset="0"/>
                <a:ea typeface="Roboto" panose="02000000000000000000" pitchFamily="2" charset="0"/>
              </a:rPr>
              <a:t>sns.countplot</a:t>
            </a:r>
            <a:r>
              <a:rPr lang="en-US" sz="2700" dirty="0">
                <a:solidFill>
                  <a:srgbClr val="FF0000"/>
                </a:solidFill>
                <a:latin typeface="Roboto" panose="02000000000000000000" pitchFamily="2" charset="0"/>
                <a:ea typeface="Roboto" panose="02000000000000000000" pitchFamily="2" charset="0"/>
              </a:rPr>
              <a:t> </a:t>
            </a:r>
            <a:r>
              <a:rPr lang="en-US" sz="2700" dirty="0" err="1">
                <a:solidFill>
                  <a:srgbClr val="FF0000"/>
                </a:solidFill>
                <a:latin typeface="Roboto" panose="02000000000000000000" pitchFamily="2" charset="0"/>
                <a:ea typeface="Roboto" panose="02000000000000000000" pitchFamily="2" charset="0"/>
              </a:rPr>
              <a:t>marriagre</a:t>
            </a:r>
            <a:r>
              <a:rPr lang="en-US" sz="2700" dirty="0">
                <a:solidFill>
                  <a:srgbClr val="FF0000"/>
                </a:solidFill>
                <a:latin typeface="Roboto" panose="02000000000000000000" pitchFamily="2" charset="0"/>
                <a:ea typeface="Roboto" panose="02000000000000000000" pitchFamily="2" charset="0"/>
              </a:rPr>
              <a:t> vs </a:t>
            </a:r>
            <a:r>
              <a:rPr lang="en-US" sz="2700" dirty="0" err="1">
                <a:solidFill>
                  <a:srgbClr val="FF0000"/>
                </a:solidFill>
                <a:latin typeface="Roboto" panose="02000000000000000000" pitchFamily="2" charset="0"/>
                <a:ea typeface="Roboto" panose="02000000000000000000" pitchFamily="2" charset="0"/>
              </a:rPr>
              <a:t>default_payment_next_month</a:t>
            </a:r>
            <a:r>
              <a:rPr lang="en-US" sz="2700" dirty="0">
                <a:solidFill>
                  <a:srgbClr val="A31515"/>
                </a:solidFill>
                <a:latin typeface="Roboto" panose="02000000000000000000" pitchFamily="2" charset="0"/>
                <a:ea typeface="Roboto" panose="02000000000000000000" pitchFamily="2" charset="0"/>
              </a:rPr>
              <a:t/>
            </a:r>
            <a:br>
              <a:rPr lang="en-US" sz="2700" dirty="0">
                <a:solidFill>
                  <a:srgbClr val="A31515"/>
                </a:solidFill>
                <a:latin typeface="Roboto" panose="02000000000000000000" pitchFamily="2" charset="0"/>
                <a:ea typeface="Roboto" panose="02000000000000000000" pitchFamily="2" charset="0"/>
              </a:rPr>
            </a:br>
            <a:r>
              <a:rPr lang="en-US" sz="2700" dirty="0" smtClean="0">
                <a:solidFill>
                  <a:srgbClr val="212121"/>
                </a:solidFill>
                <a:latin typeface="Roboto" panose="02000000000000000000" pitchFamily="2" charset="0"/>
              </a:rPr>
              <a:t>From </a:t>
            </a:r>
            <a:r>
              <a:rPr lang="en-US" sz="2700" dirty="0">
                <a:solidFill>
                  <a:srgbClr val="212121"/>
                </a:solidFill>
                <a:latin typeface="Roboto" panose="02000000000000000000" pitchFamily="2" charset="0"/>
              </a:rPr>
              <a:t>plot it is clear that </a:t>
            </a:r>
            <a:r>
              <a:rPr lang="en-US" sz="2700" dirty="0" smtClean="0">
                <a:solidFill>
                  <a:srgbClr val="212121"/>
                </a:solidFill>
                <a:latin typeface="Roboto" panose="02000000000000000000" pitchFamily="2" charset="0"/>
              </a:rPr>
              <a:t>Unmarried people </a:t>
            </a:r>
            <a:r>
              <a:rPr lang="en-US" sz="2700" dirty="0">
                <a:solidFill>
                  <a:srgbClr val="212121"/>
                </a:solidFill>
                <a:latin typeface="Roboto" panose="02000000000000000000" pitchFamily="2" charset="0"/>
              </a:rPr>
              <a:t>have </a:t>
            </a:r>
            <a:r>
              <a:rPr lang="en-US" sz="2700" dirty="0" smtClean="0">
                <a:solidFill>
                  <a:srgbClr val="212121"/>
                </a:solidFill>
                <a:latin typeface="Roboto" panose="02000000000000000000" pitchFamily="2" charset="0"/>
              </a:rPr>
              <a:t>more defaulted on  </a:t>
            </a:r>
            <a:r>
              <a:rPr lang="en-US" sz="2700" dirty="0">
                <a:solidFill>
                  <a:srgbClr val="212121"/>
                </a:solidFill>
                <a:latin typeface="Roboto" panose="02000000000000000000" pitchFamily="2" charset="0"/>
              </a:rPr>
              <a:t>payment </a:t>
            </a:r>
            <a:r>
              <a:rPr lang="en-US" sz="2700" dirty="0" smtClean="0">
                <a:solidFill>
                  <a:srgbClr val="212121"/>
                </a:solidFill>
                <a:latin typeface="Roboto" panose="02000000000000000000" pitchFamily="2" charset="0"/>
              </a:rPr>
              <a:t>as compared to Married People.</a:t>
            </a:r>
            <a:r>
              <a:rPr lang="en-US" b="0" dirty="0" smtClean="0">
                <a:solidFill>
                  <a:srgbClr val="000000"/>
                </a:solidFill>
                <a:effectLst/>
                <a:latin typeface="Courier New" panose="02070309020205020404" pitchFamily="49" charset="0"/>
              </a:rPr>
              <a:t/>
            </a:r>
            <a:br>
              <a:rPr lang="en-US" b="0" dirty="0" smtClean="0">
                <a:solidFill>
                  <a:srgbClr val="000000"/>
                </a:solidFill>
                <a:effectLst/>
                <a:latin typeface="Courier New" panose="02070309020205020404" pitchFamily="49" charset="0"/>
              </a:rPr>
            </a:br>
            <a:endParaRPr lang="en-IN" dirty="0"/>
          </a:p>
        </p:txBody>
      </p:sp>
      <p:sp>
        <p:nvSpPr>
          <p:cNvPr id="3" name="Subtitle 2">
            <a:extLst>
              <a:ext uri="{FF2B5EF4-FFF2-40B4-BE49-F238E27FC236}">
                <a16:creationId xmlns:a16="http://schemas.microsoft.com/office/drawing/2014/main" id="{A7535827-CF81-DB83-CEED-57367677BAEC}"/>
              </a:ext>
            </a:extLst>
          </p:cNvPr>
          <p:cNvSpPr>
            <a:spLocks noGrp="1"/>
          </p:cNvSpPr>
          <p:nvPr>
            <p:ph type="subTitle" idx="1"/>
          </p:nvPr>
        </p:nvSpPr>
        <p:spPr>
          <a:xfrm>
            <a:off x="490000" y="3122341"/>
            <a:ext cx="5393600" cy="3596888"/>
          </a:xfrm>
        </p:spPr>
        <p:txBody>
          <a:bodyPr/>
          <a:lstStyle/>
          <a:p>
            <a:pPr algn="l"/>
            <a:r>
              <a:rPr lang="en-US" sz="2700" dirty="0" err="1">
                <a:solidFill>
                  <a:srgbClr val="FF0000"/>
                </a:solidFill>
                <a:latin typeface="Roboto" panose="02000000000000000000" pitchFamily="2" charset="0"/>
                <a:ea typeface="Roboto" panose="02000000000000000000" pitchFamily="2" charset="0"/>
              </a:rPr>
              <a:t>countplot</a:t>
            </a:r>
            <a:r>
              <a:rPr lang="en-US" sz="2700" dirty="0">
                <a:solidFill>
                  <a:srgbClr val="FF0000"/>
                </a:solidFill>
                <a:latin typeface="Roboto" panose="02000000000000000000" pitchFamily="2" charset="0"/>
                <a:ea typeface="Roboto" panose="02000000000000000000" pitchFamily="2" charset="0"/>
              </a:rPr>
              <a:t> education vs </a:t>
            </a:r>
            <a:r>
              <a:rPr lang="en-US" sz="2700" dirty="0" err="1">
                <a:solidFill>
                  <a:srgbClr val="FF0000"/>
                </a:solidFill>
                <a:latin typeface="Roboto" panose="02000000000000000000" pitchFamily="2" charset="0"/>
                <a:ea typeface="Roboto" panose="02000000000000000000" pitchFamily="2" charset="0"/>
              </a:rPr>
              <a:t>default_payment_next_month</a:t>
            </a:r>
            <a:endParaRPr lang="en-US" sz="2700" dirty="0">
              <a:solidFill>
                <a:srgbClr val="FF0000"/>
              </a:solidFill>
              <a:latin typeface="Roboto" panose="02000000000000000000" pitchFamily="2" charset="0"/>
              <a:ea typeface="Roboto" panose="02000000000000000000" pitchFamily="2" charset="0"/>
            </a:endParaRPr>
          </a:p>
          <a:p>
            <a:pPr algn="l"/>
            <a:endParaRPr lang="en-US" sz="2700" dirty="0" smtClean="0">
              <a:solidFill>
                <a:srgbClr val="FF0000"/>
              </a:solidFill>
              <a:latin typeface="Roboto" panose="02000000000000000000" pitchFamily="2" charset="0"/>
              <a:ea typeface="Roboto" panose="02000000000000000000" pitchFamily="2" charset="0"/>
            </a:endParaRPr>
          </a:p>
          <a:p>
            <a:pPr algn="l"/>
            <a:endParaRPr lang="en-US" sz="2700" dirty="0">
              <a:solidFill>
                <a:srgbClr val="FF0000"/>
              </a:solidFill>
              <a:latin typeface="Roboto" panose="02000000000000000000" pitchFamily="2" charset="0"/>
              <a:ea typeface="Roboto" panose="02000000000000000000" pitchFamily="2" charset="0"/>
            </a:endParaRPr>
          </a:p>
          <a:p>
            <a:pPr algn="l"/>
            <a:endParaRPr lang="en-US" sz="2700" dirty="0">
              <a:solidFill>
                <a:srgbClr val="FF0000"/>
              </a:solidFill>
              <a:latin typeface="Roboto" panose="02000000000000000000" pitchFamily="2" charset="0"/>
              <a:ea typeface="Roboto" panose="02000000000000000000" pitchFamily="2" charset="0"/>
            </a:endParaRPr>
          </a:p>
        </p:txBody>
      </p:sp>
      <p:sp>
        <p:nvSpPr>
          <p:cNvPr id="8" name="Rectangle 4">
            <a:extLst>
              <a:ext uri="{FF2B5EF4-FFF2-40B4-BE49-F238E27FC236}">
                <a16:creationId xmlns:a16="http://schemas.microsoft.com/office/drawing/2014/main" id="{8526B9FA-4588-3125-8873-6B888CDB1FCB}"/>
              </a:ext>
            </a:extLst>
          </p:cNvPr>
          <p:cNvSpPr>
            <a:spLocks noChangeArrowheads="1"/>
          </p:cNvSpPr>
          <p:nvPr/>
        </p:nvSpPr>
        <p:spPr bwMode="auto">
          <a:xfrm rot="10800000" flipV="1">
            <a:off x="589056" y="3616583"/>
            <a:ext cx="5039601" cy="220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7" tIns="60958" rIns="121917" bIns="60958" numCol="1" anchor="ctr" anchorCtr="0" compatLnSpc="1">
            <a:prstTxWarp prst="textNoShape">
              <a:avLst/>
            </a:prstTxWarp>
            <a:spAutoFit/>
          </a:bodyPr>
          <a:lstStyle/>
          <a:p>
            <a:pPr defTabSz="1219170" eaLnBrk="0" fontAlgn="base" hangingPunct="0">
              <a:spcBef>
                <a:spcPct val="0"/>
              </a:spcBef>
              <a:spcAft>
                <a:spcPct val="0"/>
              </a:spcAft>
            </a:pPr>
            <a:endParaRPr lang="en-US" altLang="en-US" sz="2700" dirty="0" smtClean="0">
              <a:solidFill>
                <a:srgbClr val="212121"/>
              </a:solidFill>
              <a:latin typeface="Roboto" panose="02000000000000000000" pitchFamily="2" charset="0"/>
            </a:endParaRPr>
          </a:p>
          <a:p>
            <a:pPr defTabSz="1219170" eaLnBrk="0" fontAlgn="base" hangingPunct="0">
              <a:spcBef>
                <a:spcPct val="0"/>
              </a:spcBef>
              <a:spcAft>
                <a:spcPct val="0"/>
              </a:spcAft>
            </a:pPr>
            <a:r>
              <a:rPr lang="en-US" altLang="en-US" sz="2700" dirty="0" smtClean="0">
                <a:solidFill>
                  <a:srgbClr val="212121"/>
                </a:solidFill>
                <a:latin typeface="Roboto" panose="02000000000000000000" pitchFamily="2" charset="0"/>
              </a:rPr>
              <a:t>From </a:t>
            </a:r>
            <a:r>
              <a:rPr lang="en-US" altLang="en-US" sz="2700" dirty="0">
                <a:solidFill>
                  <a:srgbClr val="212121"/>
                </a:solidFill>
                <a:latin typeface="Roboto" panose="02000000000000000000" pitchFamily="2" charset="0"/>
              </a:rPr>
              <a:t>plot it is clear that people </a:t>
            </a:r>
            <a:r>
              <a:rPr lang="en-US" altLang="en-US" sz="2700" dirty="0" smtClean="0">
                <a:solidFill>
                  <a:srgbClr val="212121"/>
                </a:solidFill>
                <a:latin typeface="Roboto" panose="02000000000000000000" pitchFamily="2" charset="0"/>
              </a:rPr>
              <a:t>Graduates Default Much more as compared to University and High Schools.</a:t>
            </a:r>
            <a:endParaRPr lang="en-US" altLang="en-US" sz="2700" dirty="0">
              <a:latin typeface="Arial" panose="020B0604020202020204" pitchFamily="34" charset="0"/>
            </a:endParaRPr>
          </a:p>
        </p:txBody>
      </p:sp>
      <p:pic>
        <p:nvPicPr>
          <p:cNvPr id="8198" name="Picture 6">
            <a:extLst>
              <a:ext uri="{FF2B5EF4-FFF2-40B4-BE49-F238E27FC236}">
                <a16:creationId xmlns:a16="http://schemas.microsoft.com/office/drawing/2014/main" id="{CA305DE8-2FC6-F332-BAB8-E7D8256DB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407" y="315953"/>
            <a:ext cx="4623988" cy="302115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A44631FE-CA5F-64D0-07B6-2E91FB369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408" y="3601153"/>
            <a:ext cx="4623987" cy="3021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364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latin typeface="Roboto" panose="02000000000000000000"/>
              </a:rPr>
              <a:t>Analyzing Multi </a:t>
            </a:r>
            <a:r>
              <a:rPr lang="en-US" sz="4000" b="1" dirty="0" smtClean="0">
                <a:solidFill>
                  <a:srgbClr val="FF0000"/>
                </a:solidFill>
                <a:latin typeface="Roboto" panose="02000000000000000000"/>
              </a:rPr>
              <a:t>Collinearity </a:t>
            </a:r>
            <a:r>
              <a:rPr lang="en-US" sz="4000" b="1" dirty="0">
                <a:solidFill>
                  <a:srgbClr val="FF0000"/>
                </a:solidFill>
                <a:latin typeface="Roboto" panose="02000000000000000000"/>
              </a:rPr>
              <a:t>via Heat Map</a:t>
            </a:r>
            <a:endParaRPr lang="en-IN" sz="4000" b="1" dirty="0">
              <a:solidFill>
                <a:srgbClr val="FF0000"/>
              </a:solidFill>
              <a:latin typeface="Roboto" panose="02000000000000000000"/>
            </a:endParaRPr>
          </a:p>
        </p:txBody>
      </p:sp>
      <p:pic>
        <p:nvPicPr>
          <p:cNvPr id="4" name="Content Placeholder 3"/>
          <p:cNvPicPr>
            <a:picLocks noGrp="1" noChangeAspect="1"/>
          </p:cNvPicPr>
          <p:nvPr>
            <p:ph idx="1"/>
          </p:nvPr>
        </p:nvPicPr>
        <p:blipFill>
          <a:blip r:embed="rId2"/>
          <a:stretch>
            <a:fillRect/>
          </a:stretch>
        </p:blipFill>
        <p:spPr>
          <a:xfrm>
            <a:off x="1222007" y="1799120"/>
            <a:ext cx="9220705" cy="6012216"/>
          </a:xfrm>
          <a:prstGeom prst="rect">
            <a:avLst/>
          </a:prstGeom>
        </p:spPr>
      </p:pic>
    </p:spTree>
    <p:extLst>
      <p:ext uri="{BB962C8B-B14F-4D97-AF65-F5344CB8AC3E}">
        <p14:creationId xmlns:p14="http://schemas.microsoft.com/office/powerpoint/2010/main" val="34988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Roboto" panose="02000000000000000000"/>
              </a:rPr>
              <a:t>Process of Normalization</a:t>
            </a:r>
            <a:endParaRPr lang="en-US" sz="4000" b="1" dirty="0">
              <a:solidFill>
                <a:srgbClr val="FF0000"/>
              </a:solidFill>
              <a:latin typeface="Roboto" panose="02000000000000000000"/>
            </a:endParaRPr>
          </a:p>
        </p:txBody>
      </p:sp>
      <p:sp>
        <p:nvSpPr>
          <p:cNvPr id="4" name="Content Placeholder 3"/>
          <p:cNvSpPr>
            <a:spLocks noGrp="1"/>
          </p:cNvSpPr>
          <p:nvPr>
            <p:ph sz="half" idx="2"/>
          </p:nvPr>
        </p:nvSpPr>
        <p:spPr/>
        <p:txBody>
          <a:bodyPr>
            <a:noAutofit/>
          </a:bodyPr>
          <a:lstStyle/>
          <a:p>
            <a:r>
              <a:rPr lang="en-US" b="1" dirty="0">
                <a:latin typeface="Roboto"/>
              </a:rPr>
              <a:t>Normalization is a scaling technique in Machine Learning </a:t>
            </a:r>
            <a:r>
              <a:rPr lang="en-US" dirty="0">
                <a:latin typeface="Roboto"/>
              </a:rPr>
              <a:t>applied during data preparation to change the values of numeric columns in the dataset to use a common scale. It is not necessary for all datasets in </a:t>
            </a:r>
            <a:r>
              <a:rPr lang="en-US" dirty="0" smtClean="0">
                <a:latin typeface="Roboto"/>
              </a:rPr>
              <a:t>any </a:t>
            </a:r>
            <a:r>
              <a:rPr lang="en-US" dirty="0">
                <a:latin typeface="Roboto"/>
              </a:rPr>
              <a:t>model. It is required only when features of machine learning models have different </a:t>
            </a:r>
            <a:r>
              <a:rPr lang="en-US" dirty="0" smtClean="0">
                <a:latin typeface="Roboto"/>
              </a:rPr>
              <a:t>ranges (Scales).</a:t>
            </a:r>
            <a:endParaRPr lang="en-US" dirty="0">
              <a:latin typeface="Roboto"/>
            </a:endParaRPr>
          </a:p>
        </p:txBody>
      </p:sp>
      <p:pic>
        <p:nvPicPr>
          <p:cNvPr id="7" name="Content Placeholder 6"/>
          <p:cNvPicPr>
            <a:picLocks noGrp="1" noChangeAspect="1"/>
          </p:cNvPicPr>
          <p:nvPr>
            <p:ph sz="half" idx="1"/>
          </p:nvPr>
        </p:nvPicPr>
        <p:blipFill>
          <a:blip r:embed="rId2"/>
          <a:stretch>
            <a:fillRect/>
          </a:stretch>
        </p:blipFill>
        <p:spPr>
          <a:xfrm>
            <a:off x="838200" y="1410494"/>
            <a:ext cx="5137597" cy="5137597"/>
          </a:xfrm>
          <a:prstGeom prst="rect">
            <a:avLst/>
          </a:prstGeom>
        </p:spPr>
      </p:pic>
    </p:spTree>
    <p:extLst>
      <p:ext uri="{BB962C8B-B14F-4D97-AF65-F5344CB8AC3E}">
        <p14:creationId xmlns:p14="http://schemas.microsoft.com/office/powerpoint/2010/main" val="73912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Roboto" panose="02000000000000000000"/>
              </a:rPr>
              <a:t>Train / Test Splitting of Data </a:t>
            </a:r>
            <a:endParaRPr lang="en-US" sz="4000" b="1" dirty="0">
              <a:solidFill>
                <a:srgbClr val="FF0000"/>
              </a:solidFill>
              <a:latin typeface="Roboto" panose="02000000000000000000"/>
            </a:endParaRPr>
          </a:p>
        </p:txBody>
      </p:sp>
      <p:pic>
        <p:nvPicPr>
          <p:cNvPr id="6" name="Content Placeholder 5"/>
          <p:cNvPicPr>
            <a:picLocks noGrp="1" noChangeAspect="1"/>
          </p:cNvPicPr>
          <p:nvPr>
            <p:ph sz="half" idx="1"/>
          </p:nvPr>
        </p:nvPicPr>
        <p:blipFill>
          <a:blip r:embed="rId2"/>
          <a:stretch>
            <a:fillRect/>
          </a:stretch>
        </p:blipFill>
        <p:spPr>
          <a:xfrm>
            <a:off x="2840736" y="2057445"/>
            <a:ext cx="6144768" cy="3622138"/>
          </a:xfrm>
          <a:prstGeom prst="rect">
            <a:avLst/>
          </a:prstGeom>
        </p:spPr>
      </p:pic>
    </p:spTree>
    <p:extLst>
      <p:ext uri="{BB962C8B-B14F-4D97-AF65-F5344CB8AC3E}">
        <p14:creationId xmlns:p14="http://schemas.microsoft.com/office/powerpoint/2010/main" val="3983169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42" y="392421"/>
            <a:ext cx="10515600" cy="1325563"/>
          </a:xfrm>
        </p:spPr>
        <p:txBody>
          <a:bodyPr>
            <a:normAutofit/>
          </a:bodyPr>
          <a:lstStyle/>
          <a:p>
            <a:r>
              <a:rPr lang="en-US" sz="4000" b="1" dirty="0">
                <a:solidFill>
                  <a:srgbClr val="FF0000"/>
                </a:solidFill>
                <a:latin typeface="Roboto" panose="02000000000000000000"/>
              </a:rPr>
              <a:t>Hyper Parameter Tuning &amp; its </a:t>
            </a:r>
            <a:r>
              <a:rPr lang="en-US" sz="4000" b="1" dirty="0" smtClean="0">
                <a:solidFill>
                  <a:srgbClr val="FF0000"/>
                </a:solidFill>
                <a:latin typeface="Roboto" panose="02000000000000000000"/>
              </a:rPr>
              <a:t>Importance</a:t>
            </a:r>
            <a:br>
              <a:rPr lang="en-US" sz="4000" b="1" dirty="0" smtClean="0">
                <a:solidFill>
                  <a:srgbClr val="FF0000"/>
                </a:solidFill>
                <a:latin typeface="Roboto" panose="02000000000000000000"/>
              </a:rPr>
            </a:br>
            <a:r>
              <a:rPr lang="en-US" sz="4000" b="1" dirty="0" smtClean="0">
                <a:solidFill>
                  <a:srgbClr val="FF0000"/>
                </a:solidFill>
                <a:latin typeface="Roboto" panose="02000000000000000000"/>
              </a:rPr>
              <a:t>(Manual Tuning)</a:t>
            </a:r>
            <a:endParaRPr lang="en-US" sz="4000" b="1" dirty="0">
              <a:solidFill>
                <a:srgbClr val="FF0000"/>
              </a:solidFill>
              <a:latin typeface="Roboto" panose="02000000000000000000"/>
            </a:endParaRPr>
          </a:p>
        </p:txBody>
      </p:sp>
      <p:pic>
        <p:nvPicPr>
          <p:cNvPr id="5" name="Content Placeholder 4"/>
          <p:cNvPicPr>
            <a:picLocks noGrp="1" noChangeAspect="1"/>
          </p:cNvPicPr>
          <p:nvPr>
            <p:ph sz="half" idx="1"/>
          </p:nvPr>
        </p:nvPicPr>
        <p:blipFill>
          <a:blip r:embed="rId2"/>
          <a:stretch>
            <a:fillRect/>
          </a:stretch>
        </p:blipFill>
        <p:spPr>
          <a:xfrm>
            <a:off x="838199" y="2470692"/>
            <a:ext cx="5334001" cy="2707737"/>
          </a:xfrm>
          <a:prstGeom prst="rect">
            <a:avLst/>
          </a:prstGeom>
        </p:spPr>
      </p:pic>
      <p:sp>
        <p:nvSpPr>
          <p:cNvPr id="4" name="Content Placeholder 3"/>
          <p:cNvSpPr>
            <a:spLocks noGrp="1"/>
          </p:cNvSpPr>
          <p:nvPr>
            <p:ph sz="half" idx="2"/>
          </p:nvPr>
        </p:nvSpPr>
        <p:spPr/>
        <p:txBody>
          <a:bodyPr>
            <a:normAutofit fontScale="92500"/>
          </a:bodyPr>
          <a:lstStyle/>
          <a:p>
            <a:endParaRPr lang="en-US" sz="2400" b="1" dirty="0" smtClean="0">
              <a:latin typeface="Roboto" panose="02000000000000000000"/>
            </a:endParaRPr>
          </a:p>
          <a:p>
            <a:r>
              <a:rPr lang="en-US" sz="2400" b="1" dirty="0" smtClean="0">
                <a:latin typeface="Roboto" panose="02000000000000000000"/>
              </a:rPr>
              <a:t>Hyper parameter </a:t>
            </a:r>
            <a:r>
              <a:rPr lang="en-US" sz="2400" b="1" dirty="0">
                <a:latin typeface="Roboto" panose="02000000000000000000"/>
              </a:rPr>
              <a:t>tuning </a:t>
            </a:r>
            <a:r>
              <a:rPr lang="en-US" sz="2400" dirty="0">
                <a:latin typeface="Roboto" panose="02000000000000000000"/>
              </a:rPr>
              <a:t>is an essential part of controlling the behavior of a machine learning model. If we don't correctly tune our </a:t>
            </a:r>
            <a:r>
              <a:rPr lang="en-US" sz="2400" dirty="0" smtClean="0">
                <a:latin typeface="Roboto" panose="02000000000000000000"/>
              </a:rPr>
              <a:t>hyper parameters</a:t>
            </a:r>
            <a:r>
              <a:rPr lang="en-US" sz="2400" dirty="0">
                <a:latin typeface="Roboto" panose="02000000000000000000"/>
              </a:rPr>
              <a:t>, our estimated model parameters produce suboptimal results, as they don't minimize the loss function. This means our model </a:t>
            </a:r>
            <a:r>
              <a:rPr lang="en-US" sz="2400" dirty="0" smtClean="0">
                <a:latin typeface="Roboto" panose="02000000000000000000"/>
              </a:rPr>
              <a:t>will makes </a:t>
            </a:r>
            <a:r>
              <a:rPr lang="en-US" sz="2400" dirty="0">
                <a:latin typeface="Roboto" panose="02000000000000000000"/>
              </a:rPr>
              <a:t>more </a:t>
            </a:r>
            <a:r>
              <a:rPr lang="en-US" sz="2400" dirty="0" smtClean="0">
                <a:latin typeface="Roboto" panose="02000000000000000000"/>
              </a:rPr>
              <a:t>errors if not tuned properly.</a:t>
            </a:r>
          </a:p>
          <a:p>
            <a:r>
              <a:rPr lang="en-IN" sz="2400" dirty="0" smtClean="0">
                <a:solidFill>
                  <a:srgbClr val="212121"/>
                </a:solidFill>
                <a:latin typeface="Roboto" panose="02000000000000000000" pitchFamily="2" charset="0"/>
              </a:rPr>
              <a:t>   Alfa , Gamma, Max </a:t>
            </a:r>
            <a:r>
              <a:rPr lang="en-US" sz="2400" dirty="0" smtClean="0">
                <a:solidFill>
                  <a:srgbClr val="212121"/>
                </a:solidFill>
                <a:latin typeface="Roboto" panose="02000000000000000000" pitchFamily="2" charset="0"/>
              </a:rPr>
              <a:t>Depth </a:t>
            </a:r>
            <a:r>
              <a:rPr lang="en-US" sz="2400" dirty="0">
                <a:solidFill>
                  <a:srgbClr val="212121"/>
                </a:solidFill>
                <a:latin typeface="Roboto" panose="02000000000000000000" pitchFamily="2" charset="0"/>
              </a:rPr>
              <a:t>, Kernel </a:t>
            </a:r>
            <a:r>
              <a:rPr lang="en-US" sz="2400" dirty="0" smtClean="0">
                <a:solidFill>
                  <a:srgbClr val="212121"/>
                </a:solidFill>
                <a:latin typeface="Roboto" panose="02000000000000000000" pitchFamily="2" charset="0"/>
              </a:rPr>
              <a:t>, K- values etc</a:t>
            </a:r>
            <a:r>
              <a:rPr lang="en-US" sz="2400" dirty="0">
                <a:solidFill>
                  <a:srgbClr val="212121"/>
                </a:solidFill>
                <a:latin typeface="Roboto" panose="02000000000000000000" pitchFamily="2" charset="0"/>
              </a:rPr>
              <a:t>.)</a:t>
            </a:r>
            <a:endParaRPr lang="en-IN" sz="2400" dirty="0">
              <a:solidFill>
                <a:srgbClr val="212121"/>
              </a:solidFill>
              <a:latin typeface="Roboto" panose="02000000000000000000" pitchFamily="2" charset="0"/>
            </a:endParaRPr>
          </a:p>
          <a:p>
            <a:endParaRPr lang="en-US" sz="2400" dirty="0">
              <a:latin typeface="Roboto" panose="02000000000000000000"/>
            </a:endParaRPr>
          </a:p>
        </p:txBody>
      </p:sp>
    </p:spTree>
    <p:extLst>
      <p:ext uri="{BB962C8B-B14F-4D97-AF65-F5344CB8AC3E}">
        <p14:creationId xmlns:p14="http://schemas.microsoft.com/office/powerpoint/2010/main" val="362515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1"/>
            <a:ext cx="10515600" cy="1325563"/>
          </a:xfrm>
        </p:spPr>
        <p:txBody>
          <a:bodyPr>
            <a:normAutofit/>
          </a:bodyPr>
          <a:lstStyle/>
          <a:p>
            <a:r>
              <a:rPr lang="en-US" b="1" dirty="0" smtClean="0">
                <a:solidFill>
                  <a:srgbClr val="FF0000"/>
                </a:solidFill>
                <a:latin typeface="Roboto" panose="02000000000000000000"/>
              </a:rPr>
              <a:t>Introduction to Logistics Regression</a:t>
            </a:r>
            <a:br>
              <a:rPr lang="en-US" b="1" dirty="0" smtClean="0">
                <a:solidFill>
                  <a:srgbClr val="FF0000"/>
                </a:solidFill>
                <a:latin typeface="Roboto" panose="02000000000000000000"/>
              </a:rPr>
            </a:br>
            <a:endParaRPr lang="en-US" b="1" dirty="0">
              <a:solidFill>
                <a:srgbClr val="FF0000"/>
              </a:solidFill>
              <a:latin typeface="Roboto" panose="02000000000000000000"/>
            </a:endParaRPr>
          </a:p>
        </p:txBody>
      </p:sp>
      <p:pic>
        <p:nvPicPr>
          <p:cNvPr id="5" name="Content Placeholder 4"/>
          <p:cNvPicPr>
            <a:picLocks noGrp="1" noChangeAspect="1"/>
          </p:cNvPicPr>
          <p:nvPr>
            <p:ph sz="half" idx="1"/>
          </p:nvPr>
        </p:nvPicPr>
        <p:blipFill>
          <a:blip r:embed="rId2"/>
          <a:stretch>
            <a:fillRect/>
          </a:stretch>
        </p:blipFill>
        <p:spPr>
          <a:xfrm>
            <a:off x="1034871" y="1271833"/>
            <a:ext cx="5100708" cy="4394871"/>
          </a:xfrm>
          <a:prstGeom prst="rect">
            <a:avLst/>
          </a:prstGeom>
        </p:spPr>
      </p:pic>
      <p:sp>
        <p:nvSpPr>
          <p:cNvPr id="4" name="Content Placeholder 3"/>
          <p:cNvSpPr>
            <a:spLocks noGrp="1"/>
          </p:cNvSpPr>
          <p:nvPr>
            <p:ph sz="half" idx="2"/>
          </p:nvPr>
        </p:nvSpPr>
        <p:spPr>
          <a:xfrm>
            <a:off x="6306311" y="1947545"/>
            <a:ext cx="5006663" cy="3750927"/>
          </a:xfrm>
        </p:spPr>
        <p:txBody>
          <a:bodyPr>
            <a:normAutofit/>
          </a:bodyPr>
          <a:lstStyle/>
          <a:p>
            <a:endParaRPr lang="en-US" sz="3200" dirty="0" smtClean="0">
              <a:latin typeface="Roboto"/>
            </a:endParaRPr>
          </a:p>
          <a:p>
            <a:r>
              <a:rPr lang="en-US" sz="3200" dirty="0" smtClean="0">
                <a:latin typeface="Roboto"/>
              </a:rPr>
              <a:t>Logistic </a:t>
            </a:r>
            <a:r>
              <a:rPr lang="en-US" sz="3200" dirty="0">
                <a:latin typeface="Roboto"/>
              </a:rPr>
              <a:t>regression is an example of supervised learning. It is used to calculate or predict the probability of a binary (yes/no) event </a:t>
            </a:r>
            <a:r>
              <a:rPr lang="en-US" sz="3200" dirty="0" smtClean="0">
                <a:latin typeface="Roboto"/>
              </a:rPr>
              <a:t>occurring.</a:t>
            </a:r>
          </a:p>
          <a:p>
            <a:endParaRPr lang="en-US" sz="3200" dirty="0">
              <a:latin typeface="Roboto" panose="02000000000000000000"/>
            </a:endParaRPr>
          </a:p>
          <a:p>
            <a:endParaRPr lang="en-US" sz="3200" dirty="0">
              <a:latin typeface="Roboto" panose="02000000000000000000"/>
            </a:endParaRPr>
          </a:p>
          <a:p>
            <a:endParaRPr lang="en-US" sz="3200" dirty="0">
              <a:latin typeface="Roboto" panose="02000000000000000000"/>
            </a:endParaRPr>
          </a:p>
        </p:txBody>
      </p:sp>
    </p:spTree>
    <p:extLst>
      <p:ext uri="{BB962C8B-B14F-4D97-AF65-F5344CB8AC3E}">
        <p14:creationId xmlns:p14="http://schemas.microsoft.com/office/powerpoint/2010/main" val="707918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Roboto" panose="02000000000000000000"/>
              </a:rPr>
              <a:t>Logistic Regression Metric Values </a:t>
            </a:r>
            <a:endParaRPr lang="en-US" b="1" dirty="0">
              <a:solidFill>
                <a:srgbClr val="FF0000"/>
              </a:solidFill>
              <a:latin typeface="Roboto" panose="02000000000000000000"/>
            </a:endParaRPr>
          </a:p>
        </p:txBody>
      </p:sp>
      <p:sp>
        <p:nvSpPr>
          <p:cNvPr id="3" name="Content Placeholder 2"/>
          <p:cNvSpPr>
            <a:spLocks noGrp="1"/>
          </p:cNvSpPr>
          <p:nvPr>
            <p:ph idx="1"/>
          </p:nvPr>
        </p:nvSpPr>
        <p:spPr>
          <a:xfrm>
            <a:off x="838200" y="1825625"/>
            <a:ext cx="10515600" cy="4523660"/>
          </a:xfrm>
        </p:spPr>
        <p:txBody>
          <a:bodyPr>
            <a:normAutofit/>
          </a:bodyPr>
          <a:lstStyle/>
          <a:p>
            <a:r>
              <a:rPr lang="en-US" dirty="0" smtClean="0">
                <a:latin typeface="Roboto" panose="02000000000000000000"/>
              </a:rPr>
              <a:t>Y Train Values</a:t>
            </a:r>
          </a:p>
          <a:p>
            <a:endParaRPr lang="en-US" dirty="0">
              <a:latin typeface="Roboto" panose="02000000000000000000"/>
            </a:endParaRPr>
          </a:p>
          <a:p>
            <a:endParaRPr lang="en-US" dirty="0" smtClean="0">
              <a:latin typeface="Roboto" panose="02000000000000000000"/>
            </a:endParaRPr>
          </a:p>
          <a:p>
            <a:pPr marL="0" indent="0">
              <a:buNone/>
            </a:pPr>
            <a:endParaRPr lang="en-US" dirty="0" smtClean="0">
              <a:latin typeface="Roboto" panose="02000000000000000000"/>
            </a:endParaRPr>
          </a:p>
          <a:p>
            <a:r>
              <a:rPr lang="en-US" dirty="0" smtClean="0">
                <a:latin typeface="Roboto" panose="02000000000000000000"/>
              </a:rPr>
              <a:t>Y Test Values</a:t>
            </a:r>
            <a:endParaRPr lang="en-US" dirty="0">
              <a:latin typeface="Roboto" panose="02000000000000000000"/>
            </a:endParaRPr>
          </a:p>
        </p:txBody>
      </p:sp>
      <p:graphicFrame>
        <p:nvGraphicFramePr>
          <p:cNvPr id="8" name="Table 7"/>
          <p:cNvGraphicFramePr>
            <a:graphicFrameLocks noGrp="1"/>
          </p:cNvGraphicFramePr>
          <p:nvPr/>
        </p:nvGraphicFramePr>
        <p:xfrm>
          <a:off x="853438" y="2572512"/>
          <a:ext cx="10765536" cy="1143000"/>
        </p:xfrm>
        <a:graphic>
          <a:graphicData uri="http://schemas.openxmlformats.org/drawingml/2006/table">
            <a:tbl>
              <a:tblPr firstRow="1" bandRow="1">
                <a:tableStyleId>{5C22544A-7EE6-4342-B048-85BDC9FD1C3A}</a:tableStyleId>
              </a:tblPr>
              <a:tblGrid>
                <a:gridCol w="1794256">
                  <a:extLst>
                    <a:ext uri="{9D8B030D-6E8A-4147-A177-3AD203B41FA5}">
                      <a16:colId xmlns:a16="http://schemas.microsoft.com/office/drawing/2014/main" val="20000"/>
                    </a:ext>
                  </a:extLst>
                </a:gridCol>
                <a:gridCol w="1794256">
                  <a:extLst>
                    <a:ext uri="{9D8B030D-6E8A-4147-A177-3AD203B41FA5}">
                      <a16:colId xmlns:a16="http://schemas.microsoft.com/office/drawing/2014/main" val="20001"/>
                    </a:ext>
                  </a:extLst>
                </a:gridCol>
                <a:gridCol w="1794256">
                  <a:extLst>
                    <a:ext uri="{9D8B030D-6E8A-4147-A177-3AD203B41FA5}">
                      <a16:colId xmlns:a16="http://schemas.microsoft.com/office/drawing/2014/main" val="20002"/>
                    </a:ext>
                  </a:extLst>
                </a:gridCol>
                <a:gridCol w="1794256">
                  <a:extLst>
                    <a:ext uri="{9D8B030D-6E8A-4147-A177-3AD203B41FA5}">
                      <a16:colId xmlns:a16="http://schemas.microsoft.com/office/drawing/2014/main" val="20003"/>
                    </a:ext>
                  </a:extLst>
                </a:gridCol>
                <a:gridCol w="1794256">
                  <a:extLst>
                    <a:ext uri="{9D8B030D-6E8A-4147-A177-3AD203B41FA5}">
                      <a16:colId xmlns:a16="http://schemas.microsoft.com/office/drawing/2014/main" val="20004"/>
                    </a:ext>
                  </a:extLst>
                </a:gridCol>
                <a:gridCol w="1794256">
                  <a:extLst>
                    <a:ext uri="{9D8B030D-6E8A-4147-A177-3AD203B41FA5}">
                      <a16:colId xmlns:a16="http://schemas.microsoft.com/office/drawing/2014/main" val="20005"/>
                    </a:ext>
                  </a:extLst>
                </a:gridCol>
              </a:tblGrid>
              <a:tr h="320687">
                <a:tc>
                  <a:txBody>
                    <a:bodyPr/>
                    <a:lstStyle/>
                    <a:p>
                      <a:pPr algn="r"/>
                      <a:r>
                        <a:rPr lang="en-US" sz="2100" b="1" dirty="0">
                          <a:solidFill>
                            <a:schemeClr val="tx1"/>
                          </a:solidFill>
                          <a:effectLst/>
                        </a:rPr>
                        <a:t>Model</a:t>
                      </a:r>
                    </a:p>
                  </a:txBody>
                  <a:tcPr anchor="ctr"/>
                </a:tc>
                <a:tc>
                  <a:txBody>
                    <a:bodyPr/>
                    <a:lstStyle/>
                    <a:p>
                      <a:pPr algn="r"/>
                      <a:r>
                        <a:rPr lang="en-US" sz="2100" b="1" dirty="0">
                          <a:solidFill>
                            <a:schemeClr val="tx1"/>
                          </a:solidFill>
                          <a:effectLst/>
                        </a:rPr>
                        <a:t>Accuracy</a:t>
                      </a:r>
                    </a:p>
                  </a:txBody>
                  <a:tcPr anchor="ctr"/>
                </a:tc>
                <a:tc>
                  <a:txBody>
                    <a:bodyPr/>
                    <a:lstStyle/>
                    <a:p>
                      <a:pPr algn="r"/>
                      <a:r>
                        <a:rPr lang="en-US" sz="2100" b="1" dirty="0">
                          <a:solidFill>
                            <a:schemeClr val="tx1"/>
                          </a:solidFill>
                          <a:effectLst/>
                        </a:rPr>
                        <a:t>Precision</a:t>
                      </a:r>
                    </a:p>
                  </a:txBody>
                  <a:tcPr anchor="ctr"/>
                </a:tc>
                <a:tc>
                  <a:txBody>
                    <a:bodyPr/>
                    <a:lstStyle/>
                    <a:p>
                      <a:pPr algn="r"/>
                      <a:r>
                        <a:rPr lang="en-US" sz="2100" b="1" dirty="0">
                          <a:solidFill>
                            <a:schemeClr val="tx1"/>
                          </a:solidFill>
                          <a:effectLst/>
                        </a:rPr>
                        <a:t>Recall</a:t>
                      </a:r>
                    </a:p>
                  </a:txBody>
                  <a:tcPr anchor="ctr"/>
                </a:tc>
                <a:tc>
                  <a:txBody>
                    <a:bodyPr/>
                    <a:lstStyle/>
                    <a:p>
                      <a:pPr algn="r"/>
                      <a:r>
                        <a:rPr lang="en-US" sz="2100" b="1" dirty="0">
                          <a:solidFill>
                            <a:schemeClr val="tx1"/>
                          </a:solidFill>
                          <a:effectLst/>
                        </a:rPr>
                        <a:t>F1 Score</a:t>
                      </a:r>
                    </a:p>
                  </a:txBody>
                  <a:tcPr anchor="ctr"/>
                </a:tc>
                <a:tc>
                  <a:txBody>
                    <a:bodyPr/>
                    <a:lstStyle/>
                    <a:p>
                      <a:pPr algn="r"/>
                      <a:r>
                        <a:rPr lang="en-US" sz="2100" b="1" dirty="0">
                          <a:solidFill>
                            <a:schemeClr val="tx1"/>
                          </a:solidFill>
                          <a:effectLst/>
                        </a:rPr>
                        <a:t>ROC</a:t>
                      </a:r>
                    </a:p>
                  </a:txBody>
                  <a:tcPr anchor="ctr"/>
                </a:tc>
                <a:extLst>
                  <a:ext uri="{0D108BD9-81ED-4DB2-BD59-A6C34878D82A}">
                    <a16:rowId xmlns:a16="http://schemas.microsoft.com/office/drawing/2014/main" val="10000"/>
                  </a:ext>
                </a:extLst>
              </a:tr>
              <a:tr h="561201">
                <a:tc>
                  <a:txBody>
                    <a:bodyPr/>
                    <a:lstStyle/>
                    <a:p>
                      <a:pPr algn="r"/>
                      <a:r>
                        <a:rPr lang="en-US" sz="2100" dirty="0">
                          <a:solidFill>
                            <a:schemeClr val="tx1"/>
                          </a:solidFill>
                          <a:effectLst/>
                        </a:rPr>
                        <a:t>Logistic</a:t>
                      </a:r>
                      <a:r>
                        <a:rPr lang="en-US" sz="2100" dirty="0">
                          <a:effectLst/>
                        </a:rPr>
                        <a:t> Regression</a:t>
                      </a:r>
                    </a:p>
                  </a:txBody>
                  <a:tcPr anchor="ctr"/>
                </a:tc>
                <a:tc>
                  <a:txBody>
                    <a:bodyPr/>
                    <a:lstStyle/>
                    <a:p>
                      <a:pPr algn="r"/>
                      <a:r>
                        <a:rPr lang="en-US" sz="2100">
                          <a:effectLst/>
                        </a:rPr>
                        <a:t>0.807429</a:t>
                      </a:r>
                    </a:p>
                  </a:txBody>
                  <a:tcPr anchor="ctr"/>
                </a:tc>
                <a:tc>
                  <a:txBody>
                    <a:bodyPr/>
                    <a:lstStyle/>
                    <a:p>
                      <a:pPr algn="r"/>
                      <a:r>
                        <a:rPr lang="en-US" sz="2100" dirty="0">
                          <a:effectLst/>
                        </a:rPr>
                        <a:t>0.70529</a:t>
                      </a:r>
                    </a:p>
                  </a:txBody>
                  <a:tcPr anchor="ctr"/>
                </a:tc>
                <a:tc>
                  <a:txBody>
                    <a:bodyPr/>
                    <a:lstStyle/>
                    <a:p>
                      <a:pPr algn="r"/>
                      <a:r>
                        <a:rPr lang="en-US" sz="2100" dirty="0">
                          <a:effectLst/>
                        </a:rPr>
                        <a:t>0.238501</a:t>
                      </a:r>
                    </a:p>
                  </a:txBody>
                  <a:tcPr anchor="ctr"/>
                </a:tc>
                <a:tc>
                  <a:txBody>
                    <a:bodyPr/>
                    <a:lstStyle/>
                    <a:p>
                      <a:pPr algn="r"/>
                      <a:r>
                        <a:rPr lang="en-US" sz="2100" dirty="0">
                          <a:effectLst/>
                        </a:rPr>
                        <a:t>0.356461</a:t>
                      </a:r>
                    </a:p>
                  </a:txBody>
                  <a:tcPr anchor="ctr"/>
                </a:tc>
                <a:tc>
                  <a:txBody>
                    <a:bodyPr/>
                    <a:lstStyle/>
                    <a:p>
                      <a:pPr algn="r"/>
                      <a:r>
                        <a:rPr lang="en-US" sz="2100" dirty="0">
                          <a:effectLst/>
                        </a:rPr>
                        <a:t>0.604898</a:t>
                      </a:r>
                    </a:p>
                  </a:txBody>
                  <a:tcPr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877822" y="4622800"/>
          <a:ext cx="10666476" cy="1143000"/>
        </p:xfrm>
        <a:graphic>
          <a:graphicData uri="http://schemas.openxmlformats.org/drawingml/2006/table">
            <a:tbl>
              <a:tblPr firstRow="1" bandRow="1">
                <a:tableStyleId>{5C22544A-7EE6-4342-B048-85BDC9FD1C3A}</a:tableStyleId>
              </a:tblPr>
              <a:tblGrid>
                <a:gridCol w="1777746">
                  <a:extLst>
                    <a:ext uri="{9D8B030D-6E8A-4147-A177-3AD203B41FA5}">
                      <a16:colId xmlns:a16="http://schemas.microsoft.com/office/drawing/2014/main" val="20000"/>
                    </a:ext>
                  </a:extLst>
                </a:gridCol>
                <a:gridCol w="1777746">
                  <a:extLst>
                    <a:ext uri="{9D8B030D-6E8A-4147-A177-3AD203B41FA5}">
                      <a16:colId xmlns:a16="http://schemas.microsoft.com/office/drawing/2014/main" val="20001"/>
                    </a:ext>
                  </a:extLst>
                </a:gridCol>
                <a:gridCol w="1777746">
                  <a:extLst>
                    <a:ext uri="{9D8B030D-6E8A-4147-A177-3AD203B41FA5}">
                      <a16:colId xmlns:a16="http://schemas.microsoft.com/office/drawing/2014/main" val="20002"/>
                    </a:ext>
                  </a:extLst>
                </a:gridCol>
                <a:gridCol w="1777746">
                  <a:extLst>
                    <a:ext uri="{9D8B030D-6E8A-4147-A177-3AD203B41FA5}">
                      <a16:colId xmlns:a16="http://schemas.microsoft.com/office/drawing/2014/main" val="20003"/>
                    </a:ext>
                  </a:extLst>
                </a:gridCol>
                <a:gridCol w="1777746">
                  <a:extLst>
                    <a:ext uri="{9D8B030D-6E8A-4147-A177-3AD203B41FA5}">
                      <a16:colId xmlns:a16="http://schemas.microsoft.com/office/drawing/2014/main" val="20004"/>
                    </a:ext>
                  </a:extLst>
                </a:gridCol>
                <a:gridCol w="1777746">
                  <a:extLst>
                    <a:ext uri="{9D8B030D-6E8A-4147-A177-3AD203B41FA5}">
                      <a16:colId xmlns:a16="http://schemas.microsoft.com/office/drawing/2014/main" val="20005"/>
                    </a:ext>
                  </a:extLst>
                </a:gridCol>
              </a:tblGrid>
              <a:tr h="359176">
                <a:tc>
                  <a:txBody>
                    <a:bodyPr/>
                    <a:lstStyle/>
                    <a:p>
                      <a:pPr algn="r"/>
                      <a:r>
                        <a:rPr lang="en-US" sz="2100" b="1" dirty="0">
                          <a:solidFill>
                            <a:schemeClr val="tx1"/>
                          </a:solidFill>
                          <a:effectLst/>
                        </a:rPr>
                        <a:t>Model</a:t>
                      </a:r>
                    </a:p>
                  </a:txBody>
                  <a:tcPr anchor="ctr"/>
                </a:tc>
                <a:tc>
                  <a:txBody>
                    <a:bodyPr/>
                    <a:lstStyle/>
                    <a:p>
                      <a:pPr algn="r"/>
                      <a:r>
                        <a:rPr lang="en-US" sz="2100" b="1" dirty="0">
                          <a:solidFill>
                            <a:schemeClr val="tx1"/>
                          </a:solidFill>
                          <a:effectLst/>
                        </a:rPr>
                        <a:t>Accuracy</a:t>
                      </a:r>
                    </a:p>
                  </a:txBody>
                  <a:tcPr anchor="ctr"/>
                </a:tc>
                <a:tc>
                  <a:txBody>
                    <a:bodyPr/>
                    <a:lstStyle/>
                    <a:p>
                      <a:pPr algn="r"/>
                      <a:r>
                        <a:rPr lang="en-US" sz="2100" b="1" dirty="0">
                          <a:solidFill>
                            <a:schemeClr val="tx1"/>
                          </a:solidFill>
                          <a:effectLst/>
                        </a:rPr>
                        <a:t>Precision</a:t>
                      </a:r>
                    </a:p>
                  </a:txBody>
                  <a:tcPr anchor="ctr"/>
                </a:tc>
                <a:tc>
                  <a:txBody>
                    <a:bodyPr/>
                    <a:lstStyle/>
                    <a:p>
                      <a:pPr algn="r"/>
                      <a:r>
                        <a:rPr lang="en-US" sz="2100" b="1" dirty="0">
                          <a:solidFill>
                            <a:schemeClr val="tx1"/>
                          </a:solidFill>
                          <a:effectLst/>
                        </a:rPr>
                        <a:t>Recall</a:t>
                      </a:r>
                    </a:p>
                  </a:txBody>
                  <a:tcPr anchor="ctr"/>
                </a:tc>
                <a:tc>
                  <a:txBody>
                    <a:bodyPr/>
                    <a:lstStyle/>
                    <a:p>
                      <a:pPr algn="r"/>
                      <a:r>
                        <a:rPr lang="en-US" sz="2100" b="1" dirty="0">
                          <a:solidFill>
                            <a:schemeClr val="tx1"/>
                          </a:solidFill>
                          <a:effectLst/>
                        </a:rPr>
                        <a:t>F1 Score</a:t>
                      </a:r>
                    </a:p>
                  </a:txBody>
                  <a:tcPr anchor="ctr"/>
                </a:tc>
                <a:tc>
                  <a:txBody>
                    <a:bodyPr/>
                    <a:lstStyle/>
                    <a:p>
                      <a:pPr algn="r"/>
                      <a:r>
                        <a:rPr lang="en-US" sz="2100" b="1" dirty="0">
                          <a:solidFill>
                            <a:schemeClr val="tx1"/>
                          </a:solidFill>
                          <a:effectLst/>
                        </a:rPr>
                        <a:t>ROC</a:t>
                      </a:r>
                    </a:p>
                  </a:txBody>
                  <a:tcPr anchor="ctr"/>
                </a:tc>
                <a:extLst>
                  <a:ext uri="{0D108BD9-81ED-4DB2-BD59-A6C34878D82A}">
                    <a16:rowId xmlns:a16="http://schemas.microsoft.com/office/drawing/2014/main" val="10000"/>
                  </a:ext>
                </a:extLst>
              </a:tr>
              <a:tr h="638536">
                <a:tc>
                  <a:txBody>
                    <a:bodyPr/>
                    <a:lstStyle/>
                    <a:p>
                      <a:pPr algn="r"/>
                      <a:r>
                        <a:rPr lang="en-US" sz="2100" dirty="0">
                          <a:solidFill>
                            <a:schemeClr val="tx1"/>
                          </a:solidFill>
                        </a:rPr>
                        <a:t>Logistic Regression</a:t>
                      </a:r>
                    </a:p>
                  </a:txBody>
                  <a:tcPr anchor="ctr"/>
                </a:tc>
                <a:tc>
                  <a:txBody>
                    <a:bodyPr/>
                    <a:lstStyle/>
                    <a:p>
                      <a:pPr algn="r"/>
                      <a:r>
                        <a:rPr lang="en-US" sz="2100">
                          <a:solidFill>
                            <a:schemeClr val="tx1"/>
                          </a:solidFill>
                        </a:rPr>
                        <a:t>0.816556</a:t>
                      </a:r>
                    </a:p>
                  </a:txBody>
                  <a:tcPr anchor="ctr"/>
                </a:tc>
                <a:tc>
                  <a:txBody>
                    <a:bodyPr/>
                    <a:lstStyle/>
                    <a:p>
                      <a:pPr algn="r"/>
                      <a:r>
                        <a:rPr lang="en-US" sz="2100" dirty="0">
                          <a:solidFill>
                            <a:schemeClr val="tx1"/>
                          </a:solidFill>
                        </a:rPr>
                        <a:t>0.738056</a:t>
                      </a:r>
                    </a:p>
                  </a:txBody>
                  <a:tcPr anchor="ctr"/>
                </a:tc>
                <a:tc>
                  <a:txBody>
                    <a:bodyPr/>
                    <a:lstStyle/>
                    <a:p>
                      <a:pPr algn="r"/>
                      <a:r>
                        <a:rPr lang="en-US" sz="2100" dirty="0">
                          <a:solidFill>
                            <a:schemeClr val="tx1"/>
                          </a:solidFill>
                        </a:rPr>
                        <a:t>0.230928</a:t>
                      </a:r>
                    </a:p>
                  </a:txBody>
                  <a:tcPr anchor="ctr"/>
                </a:tc>
                <a:tc>
                  <a:txBody>
                    <a:bodyPr/>
                    <a:lstStyle/>
                    <a:p>
                      <a:pPr algn="r"/>
                      <a:r>
                        <a:rPr lang="en-US" sz="2100">
                          <a:solidFill>
                            <a:schemeClr val="tx1"/>
                          </a:solidFill>
                        </a:rPr>
                        <a:t>0.351786</a:t>
                      </a:r>
                    </a:p>
                  </a:txBody>
                  <a:tcPr anchor="ctr"/>
                </a:tc>
                <a:tc>
                  <a:txBody>
                    <a:bodyPr/>
                    <a:lstStyle/>
                    <a:p>
                      <a:pPr algn="r"/>
                      <a:r>
                        <a:rPr lang="en-US" sz="2100" dirty="0">
                          <a:solidFill>
                            <a:schemeClr val="tx1"/>
                          </a:solidFill>
                        </a:rPr>
                        <a:t>0.604203</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82520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Roboto" panose="02000000000000000000"/>
              </a:rPr>
              <a:t> Confusion Matrix</a:t>
            </a:r>
            <a:endParaRPr lang="en-US" sz="4000" b="1" dirty="0">
              <a:solidFill>
                <a:srgbClr val="FF0000"/>
              </a:solidFill>
              <a:latin typeface="Roboto" panose="02000000000000000000"/>
            </a:endParaRPr>
          </a:p>
        </p:txBody>
      </p:sp>
      <p:pic>
        <p:nvPicPr>
          <p:cNvPr id="5" name="Content Placeholder 4"/>
          <p:cNvPicPr>
            <a:picLocks noGrp="1" noChangeAspect="1"/>
          </p:cNvPicPr>
          <p:nvPr>
            <p:ph sz="half" idx="1"/>
          </p:nvPr>
        </p:nvPicPr>
        <p:blipFill>
          <a:blip r:embed="rId2"/>
          <a:stretch>
            <a:fillRect/>
          </a:stretch>
        </p:blipFill>
        <p:spPr>
          <a:xfrm>
            <a:off x="865093" y="1825625"/>
            <a:ext cx="5127813" cy="4351338"/>
          </a:xfrm>
          <a:prstGeom prst="rect">
            <a:avLst/>
          </a:prstGeom>
        </p:spPr>
      </p:pic>
      <p:sp>
        <p:nvSpPr>
          <p:cNvPr id="4" name="Content Placeholder 3"/>
          <p:cNvSpPr>
            <a:spLocks noGrp="1"/>
          </p:cNvSpPr>
          <p:nvPr>
            <p:ph sz="half" idx="2"/>
          </p:nvPr>
        </p:nvSpPr>
        <p:spPr>
          <a:xfrm>
            <a:off x="6172200" y="365125"/>
            <a:ext cx="5181600" cy="6087190"/>
          </a:xfrm>
        </p:spPr>
        <p:txBody>
          <a:bodyPr>
            <a:normAutofit/>
          </a:bodyPr>
          <a:lstStyle/>
          <a:p>
            <a:r>
              <a:rPr lang="en-US" sz="1800" b="1" dirty="0">
                <a:latin typeface="Roboto" panose="02000000000000000000"/>
              </a:rPr>
              <a:t>F1-score is the harmonic mean of precision and recall</a:t>
            </a:r>
            <a:r>
              <a:rPr lang="en-US" sz="1800" dirty="0">
                <a:latin typeface="Roboto"/>
              </a:rPr>
              <a:t>. </a:t>
            </a:r>
            <a:r>
              <a:rPr lang="en-US" sz="1800" dirty="0" smtClean="0">
                <a:latin typeface="Roboto"/>
              </a:rPr>
              <a:t/>
            </a:r>
            <a:br>
              <a:rPr lang="en-US" sz="1800" dirty="0" smtClean="0">
                <a:latin typeface="Roboto"/>
              </a:rPr>
            </a:br>
            <a:r>
              <a:rPr lang="en-US" sz="1800" dirty="0" smtClean="0">
                <a:latin typeface="Roboto"/>
              </a:rPr>
              <a:t>It </a:t>
            </a:r>
            <a:r>
              <a:rPr lang="en-US" sz="1800" dirty="0">
                <a:latin typeface="Roboto"/>
              </a:rPr>
              <a:t>combines precision and recall into a single number using the following formula: This formula can also be equivalently written as, Notice that F1-score takes both precision and recall into account, which also means it accounts for both FPs and </a:t>
            </a:r>
            <a:r>
              <a:rPr lang="en-US" sz="1800" dirty="0" smtClean="0">
                <a:latin typeface="Roboto"/>
              </a:rPr>
              <a:t>FNs</a:t>
            </a:r>
          </a:p>
          <a:p>
            <a:r>
              <a:rPr lang="en-US" sz="1800" b="1" dirty="0">
                <a:latin typeface="Roboto"/>
              </a:rPr>
              <a:t>Accuracy</a:t>
            </a:r>
            <a:r>
              <a:rPr lang="en-US" sz="1800" dirty="0">
                <a:latin typeface="Roboto"/>
              </a:rPr>
              <a:t> </a:t>
            </a:r>
            <a:r>
              <a:rPr lang="en-US" sz="1800" b="1" dirty="0">
                <a:latin typeface="Roboto"/>
              </a:rPr>
              <a:t>is a metric</a:t>
            </a:r>
            <a:r>
              <a:rPr lang="en-US" sz="1800" dirty="0">
                <a:latin typeface="Roboto"/>
              </a:rPr>
              <a:t> for classification models that measures the number of predictions that are correct as a percentage of the total number of predictions that are made. As an example, if 90% of your predictions are correct, your accuracy is simply 90</a:t>
            </a:r>
            <a:r>
              <a:rPr lang="en-US" sz="1800" dirty="0" smtClean="0">
                <a:latin typeface="Roboto"/>
              </a:rPr>
              <a:t>%.</a:t>
            </a:r>
            <a:endParaRPr lang="en-US" sz="1800" dirty="0">
              <a:latin typeface="Roboto" panose="02000000000000000000"/>
            </a:endParaRPr>
          </a:p>
          <a:p>
            <a:endParaRPr lang="en-US" sz="1800" dirty="0">
              <a:latin typeface="Roboto" panose="02000000000000000000"/>
            </a:endParaRPr>
          </a:p>
          <a:p>
            <a:endParaRPr lang="en-US" sz="1800" dirty="0" smtClean="0">
              <a:latin typeface="Roboto" panose="02000000000000000000"/>
            </a:endParaRPr>
          </a:p>
          <a:p>
            <a:endParaRPr lang="en-US" sz="1800" dirty="0" smtClean="0">
              <a:latin typeface="Roboto" panose="02000000000000000000"/>
            </a:endParaRPr>
          </a:p>
          <a:p>
            <a:endParaRPr lang="en-US" sz="1800" dirty="0" smtClean="0">
              <a:latin typeface="Roboto" panose="02000000000000000000"/>
            </a:endParaRPr>
          </a:p>
          <a:p>
            <a:endParaRPr lang="en-US" sz="1800" dirty="0">
              <a:latin typeface="Roboto" panose="02000000000000000000"/>
            </a:endParaRPr>
          </a:p>
          <a:p>
            <a:endParaRPr lang="en-US" sz="1800" dirty="0">
              <a:latin typeface="Roboto" panose="02000000000000000000"/>
            </a:endParaRPr>
          </a:p>
        </p:txBody>
      </p:sp>
      <p:pic>
        <p:nvPicPr>
          <p:cNvPr id="6" name="Picture 2" descr="F1 S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341" y="4047744"/>
            <a:ext cx="4797317" cy="11094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1 Sc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299" y="4974336"/>
            <a:ext cx="5119415" cy="188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954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Roboto" panose="02000000000000000000"/>
              </a:rPr>
              <a:t>Classification Report &amp; Confusion matrix of Logistics Regression</a:t>
            </a:r>
            <a:endParaRPr lang="en-US" sz="4000" b="1" dirty="0">
              <a:solidFill>
                <a:srgbClr val="FF0000"/>
              </a:solidFill>
              <a:latin typeface="Roboto" panose="02000000000000000000"/>
            </a:endParaRPr>
          </a:p>
        </p:txBody>
      </p:sp>
      <p:pic>
        <p:nvPicPr>
          <p:cNvPr id="1027" name="Picture 3"/>
          <p:cNvPicPr>
            <a:picLocks noGrp="1" noChangeAspect="1" noChangeArrowheads="1"/>
          </p:cNvPicPr>
          <p:nvPr>
            <p:ph idx="1"/>
          </p:nvPr>
        </p:nvPicPr>
        <p:blipFill>
          <a:blip r:embed="rId2"/>
          <a:srcRect/>
          <a:stretch>
            <a:fillRect/>
          </a:stretch>
        </p:blipFill>
        <p:spPr bwMode="auto">
          <a:xfrm>
            <a:off x="1560576" y="1875566"/>
            <a:ext cx="8510016" cy="4291583"/>
          </a:xfrm>
          <a:prstGeom prst="rect">
            <a:avLst/>
          </a:prstGeom>
          <a:noFill/>
          <a:ln w="9525">
            <a:noFill/>
            <a:miter lim="800000"/>
            <a:headEnd/>
            <a:tailEnd/>
          </a:ln>
          <a:effectLst/>
        </p:spPr>
      </p:pic>
    </p:spTree>
    <p:extLst>
      <p:ext uri="{BB962C8B-B14F-4D97-AF65-F5344CB8AC3E}">
        <p14:creationId xmlns:p14="http://schemas.microsoft.com/office/powerpoint/2010/main" val="804056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solidFill>
                  <a:srgbClr val="FF0000"/>
                </a:solidFill>
                <a:latin typeface="Roboto" panose="02000000000000000000"/>
              </a:rPr>
              <a:t>Introduction to KNN</a:t>
            </a:r>
            <a:endParaRPr lang="en-US" sz="4000" b="1" dirty="0">
              <a:solidFill>
                <a:srgbClr val="FF0000"/>
              </a:solidFill>
              <a:latin typeface="Roboto" panose="02000000000000000000"/>
            </a:endParaRPr>
          </a:p>
        </p:txBody>
      </p:sp>
      <p:pic>
        <p:nvPicPr>
          <p:cNvPr id="7" name="Content Placeholder 6"/>
          <p:cNvPicPr>
            <a:picLocks noGrp="1" noChangeAspect="1"/>
          </p:cNvPicPr>
          <p:nvPr>
            <p:ph sz="half" idx="1"/>
          </p:nvPr>
        </p:nvPicPr>
        <p:blipFill>
          <a:blip r:embed="rId2"/>
          <a:stretch>
            <a:fillRect/>
          </a:stretch>
        </p:blipFill>
        <p:spPr>
          <a:xfrm>
            <a:off x="838200" y="2172494"/>
            <a:ext cx="5181600" cy="3657599"/>
          </a:xfrm>
          <a:prstGeom prst="rect">
            <a:avLst/>
          </a:prstGeom>
        </p:spPr>
      </p:pic>
      <p:sp>
        <p:nvSpPr>
          <p:cNvPr id="6" name="Content Placeholder 5"/>
          <p:cNvSpPr>
            <a:spLocks noGrp="1"/>
          </p:cNvSpPr>
          <p:nvPr>
            <p:ph sz="half" idx="2"/>
          </p:nvPr>
        </p:nvSpPr>
        <p:spPr/>
        <p:txBody>
          <a:bodyPr>
            <a:noAutofit/>
          </a:bodyPr>
          <a:lstStyle/>
          <a:p>
            <a:r>
              <a:rPr lang="en-US" sz="2400" dirty="0">
                <a:latin typeface="Roboto"/>
              </a:rPr>
              <a:t>The abbreviation KNN stands for “K-Nearest </a:t>
            </a:r>
            <a:r>
              <a:rPr lang="en-US" sz="2400" dirty="0" err="1" smtClean="0">
                <a:latin typeface="Roboto"/>
              </a:rPr>
              <a:t>Neighbour</a:t>
            </a:r>
            <a:r>
              <a:rPr lang="en-US" sz="2400" dirty="0" smtClean="0">
                <a:latin typeface="Roboto"/>
              </a:rPr>
              <a:t> ”.</a:t>
            </a:r>
            <a:r>
              <a:rPr lang="en-US" sz="2400" dirty="0">
                <a:latin typeface="Roboto"/>
              </a:rPr>
              <a:t> </a:t>
            </a:r>
            <a:r>
              <a:rPr lang="en-US" sz="2400" b="1" dirty="0">
                <a:latin typeface="Roboto"/>
              </a:rPr>
              <a:t>It is a supervised machine learning algorithm</a:t>
            </a:r>
            <a:r>
              <a:rPr lang="en-US" sz="2400" dirty="0">
                <a:latin typeface="Roboto"/>
              </a:rPr>
              <a:t>. The algorithm can be used to solve both classification and </a:t>
            </a:r>
            <a:r>
              <a:rPr lang="en-US" sz="2400" dirty="0" smtClean="0">
                <a:latin typeface="Roboto"/>
              </a:rPr>
              <a:t>regression problem </a:t>
            </a:r>
            <a:r>
              <a:rPr lang="en-US" sz="2400" dirty="0">
                <a:latin typeface="Roboto"/>
              </a:rPr>
              <a:t>statements. The number of nearest </a:t>
            </a:r>
            <a:r>
              <a:rPr lang="en-US" sz="2400" dirty="0" smtClean="0">
                <a:latin typeface="Roboto"/>
              </a:rPr>
              <a:t>neighbors </a:t>
            </a:r>
            <a:r>
              <a:rPr lang="en-US" sz="2400" dirty="0">
                <a:latin typeface="Roboto"/>
              </a:rPr>
              <a:t>to a new unknown variable that has to be predicted or classified is denoted by the symbol 'K</a:t>
            </a:r>
            <a:r>
              <a:rPr lang="en-US" sz="2400" dirty="0" smtClean="0">
                <a:latin typeface="Roboto"/>
              </a:rPr>
              <a:t>'</a:t>
            </a:r>
            <a:endParaRPr lang="en-US" sz="2400" dirty="0">
              <a:latin typeface="Roboto"/>
            </a:endParaRPr>
          </a:p>
        </p:txBody>
      </p:sp>
    </p:spTree>
    <p:extLst>
      <p:ext uri="{BB962C8B-B14F-4D97-AF65-F5344CB8AC3E}">
        <p14:creationId xmlns:p14="http://schemas.microsoft.com/office/powerpoint/2010/main" val="291183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4108-66FC-547E-1B1A-00F056C6F98A}"/>
              </a:ext>
            </a:extLst>
          </p:cNvPr>
          <p:cNvSpPr>
            <a:spLocks noGrp="1"/>
          </p:cNvSpPr>
          <p:nvPr>
            <p:ph type="title"/>
          </p:nvPr>
        </p:nvSpPr>
        <p:spPr>
          <a:xfrm>
            <a:off x="336303" y="1245704"/>
            <a:ext cx="5948029" cy="4959336"/>
          </a:xfrm>
        </p:spPr>
        <p:txBody>
          <a:bodyPr/>
          <a:lstStyle/>
          <a:p>
            <a:pPr algn="l"/>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smtClean="0">
                <a:latin typeface="Roboto"/>
              </a:rPr>
              <a:t/>
            </a:r>
            <a:br>
              <a:rPr lang="en-IN" sz="2700" b="1" dirty="0" smtClean="0">
                <a:latin typeface="Roboto"/>
              </a:rPr>
            </a:br>
            <a:r>
              <a:rPr lang="en-IN" sz="4000" b="1" dirty="0" smtClean="0">
                <a:solidFill>
                  <a:srgbClr val="FF0000"/>
                </a:solidFill>
                <a:latin typeface="Roboto"/>
              </a:rPr>
              <a:t>Problem </a:t>
            </a:r>
            <a:r>
              <a:rPr lang="en-IN" sz="4000" b="1" dirty="0">
                <a:solidFill>
                  <a:srgbClr val="FF0000"/>
                </a:solidFill>
                <a:latin typeface="Roboto"/>
              </a:rPr>
              <a:t>Statement:</a:t>
            </a: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US" sz="2800" dirty="0">
                <a:solidFill>
                  <a:srgbClr val="212121"/>
                </a:solidFill>
                <a:latin typeface="Roboto"/>
              </a:rPr>
              <a:t>This project is aimed at predicting the case of customers default payments in Taiwan. </a:t>
            </a:r>
            <a:r>
              <a:rPr lang="en-US" sz="2800" dirty="0" smtClean="0">
                <a:solidFill>
                  <a:srgbClr val="212121"/>
                </a:solidFill>
                <a:latin typeface="Roboto"/>
              </a:rPr>
              <a:t/>
            </a:r>
            <a:br>
              <a:rPr lang="en-US" sz="2800" dirty="0" smtClean="0">
                <a:solidFill>
                  <a:srgbClr val="212121"/>
                </a:solidFill>
                <a:latin typeface="Roboto"/>
              </a:rPr>
            </a:br>
            <a:r>
              <a:rPr lang="en-US" sz="2800" dirty="0">
                <a:solidFill>
                  <a:srgbClr val="212121"/>
                </a:solidFill>
                <a:latin typeface="Roboto"/>
              </a:rPr>
              <a:t/>
            </a:r>
            <a:br>
              <a:rPr lang="en-US" sz="2800" dirty="0">
                <a:solidFill>
                  <a:srgbClr val="212121"/>
                </a:solidFill>
                <a:latin typeface="Roboto"/>
              </a:rPr>
            </a:br>
            <a:r>
              <a:rPr lang="en-US" sz="2800" dirty="0" smtClean="0">
                <a:solidFill>
                  <a:srgbClr val="212121"/>
                </a:solidFill>
                <a:latin typeface="Roboto"/>
              </a:rPr>
              <a:t>From </a:t>
            </a:r>
            <a:r>
              <a:rPr lang="en-US" sz="2800" dirty="0">
                <a:solidFill>
                  <a:srgbClr val="212121"/>
                </a:solidFill>
                <a:latin typeface="Roboto"/>
              </a:rPr>
              <a:t>the perspective of risk management, the result of predictive accuracy of the estimated probability of default will be more valuable than the binary result of classification - credible or not credible clients</a:t>
            </a:r>
            <a:r>
              <a:rPr lang="en-US" sz="1500" dirty="0">
                <a:solidFill>
                  <a:srgbClr val="212121"/>
                </a:solidFill>
                <a:latin typeface="Roboto"/>
              </a:rPr>
              <a:t/>
            </a:r>
            <a:br>
              <a:rPr lang="en-US" sz="1500" dirty="0">
                <a:solidFill>
                  <a:srgbClr val="212121"/>
                </a:solidFill>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r>
              <a:rPr lang="en-IN" sz="2700" b="1" dirty="0">
                <a:latin typeface="Roboto"/>
              </a:rPr>
              <a:t/>
            </a:r>
            <a:br>
              <a:rPr lang="en-IN" sz="2700" b="1" dirty="0">
                <a:latin typeface="Roboto"/>
              </a:rPr>
            </a:br>
            <a:endParaRPr lang="en-IN" sz="2700" b="1" dirty="0">
              <a:latin typeface="Roboto"/>
            </a:endParaRPr>
          </a:p>
        </p:txBody>
      </p:sp>
      <p:pic>
        <p:nvPicPr>
          <p:cNvPr id="1026" name="Picture 2" descr="Credit Card Approval Prediction | Kaggle">
            <a:extLst>
              <a:ext uri="{FF2B5EF4-FFF2-40B4-BE49-F238E27FC236}">
                <a16:creationId xmlns:a16="http://schemas.microsoft.com/office/drawing/2014/main" id="{FACC0B19-2286-1578-34B7-88C93C36B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440" y="584821"/>
            <a:ext cx="4157472" cy="531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05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Roboto" panose="02000000000000000000"/>
              </a:rPr>
              <a:t>KNN Metric </a:t>
            </a:r>
            <a:r>
              <a:rPr lang="en-US" b="1" dirty="0">
                <a:solidFill>
                  <a:srgbClr val="FF0000"/>
                </a:solidFill>
                <a:latin typeface="Roboto" panose="02000000000000000000"/>
              </a:rPr>
              <a:t>Values </a:t>
            </a:r>
          </a:p>
        </p:txBody>
      </p:sp>
      <p:sp>
        <p:nvSpPr>
          <p:cNvPr id="3" name="Content Placeholder 2"/>
          <p:cNvSpPr>
            <a:spLocks noGrp="1"/>
          </p:cNvSpPr>
          <p:nvPr>
            <p:ph idx="1"/>
          </p:nvPr>
        </p:nvSpPr>
        <p:spPr>
          <a:xfrm>
            <a:off x="838200" y="1389888"/>
            <a:ext cx="10515600" cy="4787075"/>
          </a:xfrm>
        </p:spPr>
        <p:txBody>
          <a:bodyPr/>
          <a:lstStyle/>
          <a:p>
            <a:endParaRPr lang="en-US" dirty="0" smtClean="0">
              <a:latin typeface="Roboto" panose="02000000000000000000"/>
            </a:endParaRPr>
          </a:p>
          <a:p>
            <a:r>
              <a:rPr lang="en-US" sz="3200" dirty="0" smtClean="0">
                <a:latin typeface="Roboto" panose="02000000000000000000"/>
              </a:rPr>
              <a:t>Y Train Values</a:t>
            </a:r>
            <a:endParaRPr lang="en-US" sz="3200" dirty="0">
              <a:latin typeface="Roboto" panose="02000000000000000000"/>
            </a:endParaRPr>
          </a:p>
          <a:p>
            <a:endParaRPr lang="en-US" dirty="0" smtClean="0">
              <a:latin typeface="Roboto" panose="02000000000000000000"/>
            </a:endParaRPr>
          </a:p>
          <a:p>
            <a:pPr marL="0" indent="0">
              <a:buNone/>
            </a:pPr>
            <a:endParaRPr lang="en-US" dirty="0" smtClean="0">
              <a:latin typeface="Roboto" panose="02000000000000000000"/>
            </a:endParaRPr>
          </a:p>
          <a:p>
            <a:pPr marL="0" indent="0">
              <a:buNone/>
            </a:pPr>
            <a:endParaRPr lang="en-US" dirty="0">
              <a:latin typeface="Roboto" panose="02000000000000000000"/>
            </a:endParaRPr>
          </a:p>
          <a:p>
            <a:r>
              <a:rPr lang="en-US" sz="3200" dirty="0">
                <a:latin typeface="Roboto" panose="02000000000000000000"/>
              </a:rPr>
              <a:t>Y </a:t>
            </a:r>
            <a:r>
              <a:rPr lang="en-US" sz="3200" dirty="0" smtClean="0">
                <a:latin typeface="Roboto" panose="02000000000000000000"/>
              </a:rPr>
              <a:t>Test Values</a:t>
            </a:r>
          </a:p>
          <a:p>
            <a:pPr>
              <a:buNone/>
            </a:pPr>
            <a:endParaRPr lang="en-US" dirty="0" smtClean="0">
              <a:latin typeface="Roboto" panose="02000000000000000000"/>
            </a:endParaRPr>
          </a:p>
          <a:p>
            <a:endParaRPr lang="en-US" dirty="0" smtClean="0">
              <a:latin typeface="Roboto" panose="02000000000000000000"/>
            </a:endParaRPr>
          </a:p>
          <a:p>
            <a:pPr>
              <a:buNone/>
            </a:pPr>
            <a:endParaRPr lang="en-US" dirty="0" smtClean="0">
              <a:latin typeface="Roboto" panose="02000000000000000000"/>
            </a:endParaRPr>
          </a:p>
          <a:p>
            <a:pPr>
              <a:buNone/>
            </a:pPr>
            <a:endParaRPr lang="en-US" dirty="0">
              <a:latin typeface="Roboto" panose="02000000000000000000"/>
            </a:endParaRPr>
          </a:p>
        </p:txBody>
      </p:sp>
      <p:graphicFrame>
        <p:nvGraphicFramePr>
          <p:cNvPr id="22" name="Table 21"/>
          <p:cNvGraphicFramePr>
            <a:graphicFrameLocks noGrp="1"/>
          </p:cNvGraphicFramePr>
          <p:nvPr/>
        </p:nvGraphicFramePr>
        <p:xfrm>
          <a:off x="926590" y="2767584"/>
          <a:ext cx="10814304" cy="1074725"/>
        </p:xfrm>
        <a:graphic>
          <a:graphicData uri="http://schemas.openxmlformats.org/drawingml/2006/table">
            <a:tbl>
              <a:tblPr firstRow="1" bandRow="1">
                <a:tableStyleId>{5C22544A-7EE6-4342-B048-85BDC9FD1C3A}</a:tableStyleId>
              </a:tblPr>
              <a:tblGrid>
                <a:gridCol w="1802384">
                  <a:extLst>
                    <a:ext uri="{9D8B030D-6E8A-4147-A177-3AD203B41FA5}">
                      <a16:colId xmlns:a16="http://schemas.microsoft.com/office/drawing/2014/main" val="20000"/>
                    </a:ext>
                  </a:extLst>
                </a:gridCol>
                <a:gridCol w="1802384">
                  <a:extLst>
                    <a:ext uri="{9D8B030D-6E8A-4147-A177-3AD203B41FA5}">
                      <a16:colId xmlns:a16="http://schemas.microsoft.com/office/drawing/2014/main" val="20001"/>
                    </a:ext>
                  </a:extLst>
                </a:gridCol>
                <a:gridCol w="1802384">
                  <a:extLst>
                    <a:ext uri="{9D8B030D-6E8A-4147-A177-3AD203B41FA5}">
                      <a16:colId xmlns:a16="http://schemas.microsoft.com/office/drawing/2014/main" val="20002"/>
                    </a:ext>
                  </a:extLst>
                </a:gridCol>
                <a:gridCol w="1802384">
                  <a:extLst>
                    <a:ext uri="{9D8B030D-6E8A-4147-A177-3AD203B41FA5}">
                      <a16:colId xmlns:a16="http://schemas.microsoft.com/office/drawing/2014/main" val="20003"/>
                    </a:ext>
                  </a:extLst>
                </a:gridCol>
                <a:gridCol w="1802384">
                  <a:extLst>
                    <a:ext uri="{9D8B030D-6E8A-4147-A177-3AD203B41FA5}">
                      <a16:colId xmlns:a16="http://schemas.microsoft.com/office/drawing/2014/main" val="20004"/>
                    </a:ext>
                  </a:extLst>
                </a:gridCol>
                <a:gridCol w="1802384">
                  <a:extLst>
                    <a:ext uri="{9D8B030D-6E8A-4147-A177-3AD203B41FA5}">
                      <a16:colId xmlns:a16="http://schemas.microsoft.com/office/drawing/2014/main" val="20005"/>
                    </a:ext>
                  </a:extLst>
                </a:gridCol>
              </a:tblGrid>
              <a:tr h="373075">
                <a:tc>
                  <a:txBody>
                    <a:bodyPr/>
                    <a:lstStyle/>
                    <a:p>
                      <a:pPr algn="r"/>
                      <a:r>
                        <a:rPr lang="en-US" sz="2100" b="1" dirty="0">
                          <a:solidFill>
                            <a:schemeClr val="tx1"/>
                          </a:solidFill>
                          <a:effectLst/>
                        </a:rPr>
                        <a:t>Model</a:t>
                      </a:r>
                    </a:p>
                  </a:txBody>
                  <a:tcPr anchor="ctr"/>
                </a:tc>
                <a:tc>
                  <a:txBody>
                    <a:bodyPr/>
                    <a:lstStyle/>
                    <a:p>
                      <a:pPr algn="r"/>
                      <a:r>
                        <a:rPr lang="en-US" sz="2100" b="1" dirty="0">
                          <a:solidFill>
                            <a:schemeClr val="tx1"/>
                          </a:solidFill>
                          <a:effectLst/>
                        </a:rPr>
                        <a:t>Accuracy</a:t>
                      </a:r>
                    </a:p>
                  </a:txBody>
                  <a:tcPr anchor="ctr"/>
                </a:tc>
                <a:tc>
                  <a:txBody>
                    <a:bodyPr/>
                    <a:lstStyle/>
                    <a:p>
                      <a:pPr algn="r"/>
                      <a:r>
                        <a:rPr lang="en-US" sz="2100" b="1" dirty="0">
                          <a:solidFill>
                            <a:schemeClr val="tx1"/>
                          </a:solidFill>
                          <a:effectLst/>
                        </a:rPr>
                        <a:t>Precision</a:t>
                      </a:r>
                    </a:p>
                  </a:txBody>
                  <a:tcPr anchor="ctr"/>
                </a:tc>
                <a:tc>
                  <a:txBody>
                    <a:bodyPr/>
                    <a:lstStyle/>
                    <a:p>
                      <a:pPr algn="r"/>
                      <a:r>
                        <a:rPr lang="en-US" sz="2100" b="1" dirty="0">
                          <a:solidFill>
                            <a:schemeClr val="tx1"/>
                          </a:solidFill>
                          <a:effectLst/>
                        </a:rPr>
                        <a:t>Recall</a:t>
                      </a:r>
                    </a:p>
                  </a:txBody>
                  <a:tcPr anchor="ctr"/>
                </a:tc>
                <a:tc>
                  <a:txBody>
                    <a:bodyPr/>
                    <a:lstStyle/>
                    <a:p>
                      <a:pPr algn="r"/>
                      <a:r>
                        <a:rPr lang="en-US" sz="2100" b="1">
                          <a:solidFill>
                            <a:schemeClr val="tx1"/>
                          </a:solidFill>
                          <a:effectLst/>
                        </a:rPr>
                        <a:t>F1 Score</a:t>
                      </a:r>
                    </a:p>
                  </a:txBody>
                  <a:tcPr anchor="ctr"/>
                </a:tc>
                <a:tc>
                  <a:txBody>
                    <a:bodyPr/>
                    <a:lstStyle/>
                    <a:p>
                      <a:pPr algn="r"/>
                      <a:r>
                        <a:rPr lang="en-US" sz="2100" b="1" dirty="0">
                          <a:solidFill>
                            <a:schemeClr val="tx1"/>
                          </a:solidFill>
                          <a:effectLst/>
                        </a:rPr>
                        <a:t>ROC</a:t>
                      </a:r>
                    </a:p>
                  </a:txBody>
                  <a:tcPr anchor="ctr"/>
                </a:tc>
                <a:extLst>
                  <a:ext uri="{0D108BD9-81ED-4DB2-BD59-A6C34878D82A}">
                    <a16:rowId xmlns:a16="http://schemas.microsoft.com/office/drawing/2014/main" val="10000"/>
                  </a:ext>
                </a:extLst>
              </a:tr>
              <a:tr h="663245">
                <a:tc>
                  <a:txBody>
                    <a:bodyPr/>
                    <a:lstStyle/>
                    <a:p>
                      <a:pPr algn="r"/>
                      <a:r>
                        <a:rPr lang="en-US" sz="2100" dirty="0"/>
                        <a:t>KNN Classifier</a:t>
                      </a:r>
                    </a:p>
                  </a:txBody>
                  <a:tcPr anchor="ctr"/>
                </a:tc>
                <a:tc>
                  <a:txBody>
                    <a:bodyPr/>
                    <a:lstStyle/>
                    <a:p>
                      <a:pPr algn="r"/>
                      <a:r>
                        <a:rPr lang="en-US" sz="2100" dirty="0"/>
                        <a:t>0.843238</a:t>
                      </a:r>
                    </a:p>
                  </a:txBody>
                  <a:tcPr anchor="ctr"/>
                </a:tc>
                <a:tc>
                  <a:txBody>
                    <a:bodyPr/>
                    <a:lstStyle/>
                    <a:p>
                      <a:pPr algn="r"/>
                      <a:r>
                        <a:rPr lang="en-US" sz="2100"/>
                        <a:t>0.727184</a:t>
                      </a:r>
                    </a:p>
                  </a:txBody>
                  <a:tcPr anchor="ctr"/>
                </a:tc>
                <a:tc>
                  <a:txBody>
                    <a:bodyPr/>
                    <a:lstStyle/>
                    <a:p>
                      <a:pPr algn="r"/>
                      <a:r>
                        <a:rPr lang="en-US" sz="2100"/>
                        <a:t>0.478492</a:t>
                      </a:r>
                    </a:p>
                  </a:txBody>
                  <a:tcPr anchor="ctr"/>
                </a:tc>
                <a:tc>
                  <a:txBody>
                    <a:bodyPr/>
                    <a:lstStyle/>
                    <a:p>
                      <a:pPr algn="r"/>
                      <a:r>
                        <a:rPr lang="en-US" sz="2100"/>
                        <a:t>0.57719</a:t>
                      </a:r>
                    </a:p>
                  </a:txBody>
                  <a:tcPr anchor="ctr"/>
                </a:tc>
                <a:tc>
                  <a:txBody>
                    <a:bodyPr/>
                    <a:lstStyle/>
                    <a:p>
                      <a:pPr algn="r"/>
                      <a:r>
                        <a:rPr lang="en-US" sz="2100" dirty="0"/>
                        <a:t>0.713394</a:t>
                      </a:r>
                    </a:p>
                  </a:txBody>
                  <a:tcPr anchor="ct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914398" y="4925569"/>
          <a:ext cx="10765536" cy="1026485"/>
        </p:xfrm>
        <a:graphic>
          <a:graphicData uri="http://schemas.openxmlformats.org/drawingml/2006/table">
            <a:tbl>
              <a:tblPr firstRow="1" bandRow="1">
                <a:tableStyleId>{5C22544A-7EE6-4342-B048-85BDC9FD1C3A}</a:tableStyleId>
              </a:tblPr>
              <a:tblGrid>
                <a:gridCol w="1794256">
                  <a:extLst>
                    <a:ext uri="{9D8B030D-6E8A-4147-A177-3AD203B41FA5}">
                      <a16:colId xmlns:a16="http://schemas.microsoft.com/office/drawing/2014/main" val="20000"/>
                    </a:ext>
                  </a:extLst>
                </a:gridCol>
                <a:gridCol w="1794256">
                  <a:extLst>
                    <a:ext uri="{9D8B030D-6E8A-4147-A177-3AD203B41FA5}">
                      <a16:colId xmlns:a16="http://schemas.microsoft.com/office/drawing/2014/main" val="20001"/>
                    </a:ext>
                  </a:extLst>
                </a:gridCol>
                <a:gridCol w="1794256">
                  <a:extLst>
                    <a:ext uri="{9D8B030D-6E8A-4147-A177-3AD203B41FA5}">
                      <a16:colId xmlns:a16="http://schemas.microsoft.com/office/drawing/2014/main" val="20002"/>
                    </a:ext>
                  </a:extLst>
                </a:gridCol>
                <a:gridCol w="1794256">
                  <a:extLst>
                    <a:ext uri="{9D8B030D-6E8A-4147-A177-3AD203B41FA5}">
                      <a16:colId xmlns:a16="http://schemas.microsoft.com/office/drawing/2014/main" val="20003"/>
                    </a:ext>
                  </a:extLst>
                </a:gridCol>
                <a:gridCol w="1794256">
                  <a:extLst>
                    <a:ext uri="{9D8B030D-6E8A-4147-A177-3AD203B41FA5}">
                      <a16:colId xmlns:a16="http://schemas.microsoft.com/office/drawing/2014/main" val="20004"/>
                    </a:ext>
                  </a:extLst>
                </a:gridCol>
                <a:gridCol w="1794256">
                  <a:extLst>
                    <a:ext uri="{9D8B030D-6E8A-4147-A177-3AD203B41FA5}">
                      <a16:colId xmlns:a16="http://schemas.microsoft.com/office/drawing/2014/main" val="20005"/>
                    </a:ext>
                  </a:extLst>
                </a:gridCol>
              </a:tblGrid>
              <a:tr h="360355">
                <a:tc>
                  <a:txBody>
                    <a:bodyPr/>
                    <a:lstStyle/>
                    <a:p>
                      <a:pPr algn="r"/>
                      <a:r>
                        <a:rPr lang="en-US" sz="2100" b="1" dirty="0">
                          <a:solidFill>
                            <a:schemeClr val="tx1"/>
                          </a:solidFill>
                          <a:effectLst/>
                        </a:rPr>
                        <a:t>Model</a:t>
                      </a:r>
                    </a:p>
                  </a:txBody>
                  <a:tcPr anchor="ctr"/>
                </a:tc>
                <a:tc>
                  <a:txBody>
                    <a:bodyPr/>
                    <a:lstStyle/>
                    <a:p>
                      <a:pPr algn="r"/>
                      <a:r>
                        <a:rPr lang="en-US" sz="2100" b="1" dirty="0">
                          <a:solidFill>
                            <a:schemeClr val="tx1"/>
                          </a:solidFill>
                          <a:effectLst/>
                        </a:rPr>
                        <a:t>Accuracy</a:t>
                      </a:r>
                    </a:p>
                  </a:txBody>
                  <a:tcPr anchor="ctr"/>
                </a:tc>
                <a:tc>
                  <a:txBody>
                    <a:bodyPr/>
                    <a:lstStyle/>
                    <a:p>
                      <a:pPr algn="r"/>
                      <a:r>
                        <a:rPr lang="en-US" sz="2100" b="1" dirty="0">
                          <a:solidFill>
                            <a:schemeClr val="tx1"/>
                          </a:solidFill>
                          <a:effectLst/>
                        </a:rPr>
                        <a:t>Precision</a:t>
                      </a:r>
                    </a:p>
                  </a:txBody>
                  <a:tcPr anchor="ctr"/>
                </a:tc>
                <a:tc>
                  <a:txBody>
                    <a:bodyPr/>
                    <a:lstStyle/>
                    <a:p>
                      <a:pPr algn="r"/>
                      <a:r>
                        <a:rPr lang="en-US" sz="2100" b="1" dirty="0">
                          <a:solidFill>
                            <a:schemeClr val="tx1"/>
                          </a:solidFill>
                          <a:effectLst/>
                        </a:rPr>
                        <a:t>Recall</a:t>
                      </a:r>
                    </a:p>
                  </a:txBody>
                  <a:tcPr anchor="ctr"/>
                </a:tc>
                <a:tc>
                  <a:txBody>
                    <a:bodyPr/>
                    <a:lstStyle/>
                    <a:p>
                      <a:pPr algn="r"/>
                      <a:r>
                        <a:rPr lang="en-US" sz="2100" b="1">
                          <a:solidFill>
                            <a:schemeClr val="tx1"/>
                          </a:solidFill>
                          <a:effectLst/>
                        </a:rPr>
                        <a:t>F1 Score</a:t>
                      </a:r>
                    </a:p>
                  </a:txBody>
                  <a:tcPr anchor="ctr"/>
                </a:tc>
                <a:tc>
                  <a:txBody>
                    <a:bodyPr/>
                    <a:lstStyle/>
                    <a:p>
                      <a:pPr algn="r"/>
                      <a:r>
                        <a:rPr lang="en-US" sz="2100" b="1" dirty="0">
                          <a:solidFill>
                            <a:schemeClr val="tx1"/>
                          </a:solidFill>
                          <a:effectLst/>
                        </a:rPr>
                        <a:t>ROC</a:t>
                      </a:r>
                    </a:p>
                  </a:txBody>
                  <a:tcPr anchor="ctr"/>
                </a:tc>
                <a:extLst>
                  <a:ext uri="{0D108BD9-81ED-4DB2-BD59-A6C34878D82A}">
                    <a16:rowId xmlns:a16="http://schemas.microsoft.com/office/drawing/2014/main" val="10000"/>
                  </a:ext>
                </a:extLst>
              </a:tr>
              <a:tr h="615005">
                <a:tc>
                  <a:txBody>
                    <a:bodyPr/>
                    <a:lstStyle/>
                    <a:p>
                      <a:pPr algn="r"/>
                      <a:r>
                        <a:rPr lang="en-US" sz="2100" dirty="0">
                          <a:solidFill>
                            <a:schemeClr val="tx1"/>
                          </a:solidFill>
                        </a:rPr>
                        <a:t>KNN Classifier</a:t>
                      </a:r>
                    </a:p>
                  </a:txBody>
                  <a:tcPr anchor="ctr"/>
                </a:tc>
                <a:tc>
                  <a:txBody>
                    <a:bodyPr/>
                    <a:lstStyle/>
                    <a:p>
                      <a:pPr algn="r"/>
                      <a:r>
                        <a:rPr lang="en-US" sz="2100" dirty="0">
                          <a:solidFill>
                            <a:schemeClr val="tx1"/>
                          </a:solidFill>
                        </a:rPr>
                        <a:t>0.789444</a:t>
                      </a:r>
                    </a:p>
                  </a:txBody>
                  <a:tcPr anchor="ctr"/>
                </a:tc>
                <a:tc>
                  <a:txBody>
                    <a:bodyPr/>
                    <a:lstStyle/>
                    <a:p>
                      <a:pPr algn="r"/>
                      <a:r>
                        <a:rPr lang="en-US" sz="2100">
                          <a:solidFill>
                            <a:schemeClr val="tx1"/>
                          </a:solidFill>
                        </a:rPr>
                        <a:t>0.5179</a:t>
                      </a:r>
                    </a:p>
                  </a:txBody>
                  <a:tcPr anchor="ctr"/>
                </a:tc>
                <a:tc>
                  <a:txBody>
                    <a:bodyPr/>
                    <a:lstStyle/>
                    <a:p>
                      <a:pPr algn="r"/>
                      <a:r>
                        <a:rPr lang="en-US" sz="2100">
                          <a:solidFill>
                            <a:schemeClr val="tx1"/>
                          </a:solidFill>
                        </a:rPr>
                        <a:t>0.335567</a:t>
                      </a:r>
                    </a:p>
                  </a:txBody>
                  <a:tcPr anchor="ctr"/>
                </a:tc>
                <a:tc>
                  <a:txBody>
                    <a:bodyPr/>
                    <a:lstStyle/>
                    <a:p>
                      <a:pPr algn="r"/>
                      <a:r>
                        <a:rPr lang="en-US" sz="2100">
                          <a:solidFill>
                            <a:schemeClr val="tx1"/>
                          </a:solidFill>
                        </a:rPr>
                        <a:t>0.407257</a:t>
                      </a:r>
                    </a:p>
                  </a:txBody>
                  <a:tcPr anchor="ctr"/>
                </a:tc>
                <a:tc>
                  <a:txBody>
                    <a:bodyPr/>
                    <a:lstStyle/>
                    <a:p>
                      <a:pPr algn="r"/>
                      <a:r>
                        <a:rPr lang="en-US" sz="2100" dirty="0">
                          <a:solidFill>
                            <a:schemeClr val="tx1"/>
                          </a:solidFill>
                        </a:rPr>
                        <a:t>0.624866</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21300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9"/>
            <a:ext cx="10515600" cy="1325563"/>
          </a:xfrm>
        </p:spPr>
        <p:txBody>
          <a:bodyPr>
            <a:normAutofit/>
          </a:bodyPr>
          <a:lstStyle/>
          <a:p>
            <a:r>
              <a:rPr lang="en-US" sz="4000" b="1" dirty="0" smtClean="0">
                <a:solidFill>
                  <a:srgbClr val="FF0000"/>
                </a:solidFill>
                <a:latin typeface="Roboto" panose="02000000000000000000"/>
              </a:rPr>
              <a:t>   Classification Report &amp; Confusion matrix of KNN</a:t>
            </a:r>
            <a:endParaRPr lang="en-US" sz="4000" b="1" dirty="0">
              <a:solidFill>
                <a:srgbClr val="FF0000"/>
              </a:solidFill>
              <a:latin typeface="Roboto" panose="02000000000000000000"/>
            </a:endParaRPr>
          </a:p>
        </p:txBody>
      </p:sp>
      <p:pic>
        <p:nvPicPr>
          <p:cNvPr id="3074" name="Picture 2"/>
          <p:cNvPicPr>
            <a:picLocks noGrp="1" noChangeAspect="1" noChangeArrowheads="1"/>
          </p:cNvPicPr>
          <p:nvPr>
            <p:ph idx="1"/>
          </p:nvPr>
        </p:nvPicPr>
        <p:blipFill>
          <a:blip r:embed="rId2"/>
          <a:srcRect/>
          <a:stretch>
            <a:fillRect/>
          </a:stretch>
        </p:blipFill>
        <p:spPr bwMode="auto">
          <a:xfrm>
            <a:off x="1097280" y="1764745"/>
            <a:ext cx="9575403" cy="42194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DCAA-C7AD-13AE-924F-7715446E9ACB}"/>
              </a:ext>
            </a:extLst>
          </p:cNvPr>
          <p:cNvSpPr>
            <a:spLocks noGrp="1"/>
          </p:cNvSpPr>
          <p:nvPr>
            <p:ph type="title"/>
          </p:nvPr>
        </p:nvSpPr>
        <p:spPr/>
        <p:txBody>
          <a:bodyPr/>
          <a:lstStyle/>
          <a:p>
            <a:r>
              <a:rPr lang="en-US" sz="4000" b="1" dirty="0" err="1" smtClean="0">
                <a:solidFill>
                  <a:srgbClr val="FF0000"/>
                </a:solidFill>
              </a:rPr>
              <a:t>XGBoost</a:t>
            </a:r>
            <a:r>
              <a:rPr lang="en-US" sz="4000" b="1" dirty="0" smtClean="0">
                <a:solidFill>
                  <a:srgbClr val="FF0000"/>
                </a:solidFill>
              </a:rPr>
              <a:t> Classifier</a:t>
            </a:r>
            <a:r>
              <a:rPr lang="en-US" sz="4000" b="1" dirty="0" smtClean="0">
                <a:solidFill>
                  <a:srgbClr val="FF0000"/>
                </a:solidFill>
                <a:sym typeface="Wingdings" panose="05000000000000000000" pitchFamily="2" charset="2"/>
              </a:rPr>
              <a:t>(uses GPU thus Faster)</a:t>
            </a:r>
            <a:endParaRPr lang="en-IN" sz="4000" dirty="0"/>
          </a:p>
        </p:txBody>
      </p:sp>
      <p:sp>
        <p:nvSpPr>
          <p:cNvPr id="3" name="Text Placeholder 2">
            <a:extLst>
              <a:ext uri="{FF2B5EF4-FFF2-40B4-BE49-F238E27FC236}">
                <a16:creationId xmlns:a16="http://schemas.microsoft.com/office/drawing/2014/main" id="{5E750CE5-69B5-3B20-C30F-D51004D42EA9}"/>
              </a:ext>
            </a:extLst>
          </p:cNvPr>
          <p:cNvSpPr>
            <a:spLocks noGrp="1"/>
          </p:cNvSpPr>
          <p:nvPr>
            <p:ph type="body" idx="1"/>
          </p:nvPr>
        </p:nvSpPr>
        <p:spPr>
          <a:xfrm>
            <a:off x="415600" y="1536632"/>
            <a:ext cx="11360800" cy="4555200"/>
          </a:xfrm>
        </p:spPr>
        <p:txBody>
          <a:bodyPr/>
          <a:lstStyle/>
          <a:p>
            <a:pPr algn="l" fontAlgn="base"/>
            <a:r>
              <a:rPr lang="en-US" b="0" dirty="0" err="1">
                <a:effectLst/>
                <a:latin typeface="Roboto" panose="02000000000000000000" pitchFamily="2" charset="0"/>
                <a:ea typeface="Roboto" panose="02000000000000000000" pitchFamily="2" charset="0"/>
              </a:rPr>
              <a:t>XGBoost</a:t>
            </a:r>
            <a:r>
              <a:rPr lang="en-US" b="0" dirty="0">
                <a:effectLst/>
                <a:latin typeface="Roboto" panose="02000000000000000000" pitchFamily="2" charset="0"/>
                <a:ea typeface="Roboto" panose="02000000000000000000" pitchFamily="2" charset="0"/>
              </a:rPr>
              <a:t> is an algorithm that has recently been dominating applied machine learning and </a:t>
            </a:r>
            <a:r>
              <a:rPr lang="en-US" dirty="0" smtClean="0">
                <a:latin typeface="Roboto" panose="02000000000000000000" pitchFamily="2" charset="0"/>
                <a:ea typeface="Roboto" panose="02000000000000000000" pitchFamily="2" charset="0"/>
              </a:rPr>
              <a:t>ML </a:t>
            </a:r>
            <a:r>
              <a:rPr lang="en-US" b="0" dirty="0" smtClean="0">
                <a:effectLst/>
                <a:latin typeface="Roboto" panose="02000000000000000000" pitchFamily="2" charset="0"/>
                <a:ea typeface="Roboto" panose="02000000000000000000" pitchFamily="2" charset="0"/>
              </a:rPr>
              <a:t>competitions </a:t>
            </a:r>
            <a:r>
              <a:rPr lang="en-US" b="0" dirty="0">
                <a:effectLst/>
                <a:latin typeface="Roboto" panose="02000000000000000000" pitchFamily="2" charset="0"/>
                <a:ea typeface="Roboto" panose="02000000000000000000" pitchFamily="2" charset="0"/>
              </a:rPr>
              <a:t>for structured or tabular data.</a:t>
            </a:r>
          </a:p>
          <a:p>
            <a:pPr algn="l" fontAlgn="base"/>
            <a:r>
              <a:rPr lang="en-US" b="0" dirty="0" err="1">
                <a:effectLst/>
                <a:latin typeface="Roboto" panose="02000000000000000000" pitchFamily="2" charset="0"/>
                <a:ea typeface="Roboto" panose="02000000000000000000" pitchFamily="2" charset="0"/>
              </a:rPr>
              <a:t>XGBoost</a:t>
            </a:r>
            <a:r>
              <a:rPr lang="en-US" b="0" dirty="0">
                <a:effectLst/>
                <a:latin typeface="Roboto" panose="02000000000000000000" pitchFamily="2" charset="0"/>
                <a:ea typeface="Roboto" panose="02000000000000000000" pitchFamily="2" charset="0"/>
              </a:rPr>
              <a:t> is an implementation of gradient boosted decision trees designed for speed and performance.</a:t>
            </a:r>
          </a:p>
          <a:p>
            <a:pPr algn="l" fontAlgn="base"/>
            <a:endParaRPr lang="en-US" b="0" dirty="0">
              <a:solidFill>
                <a:srgbClr val="555555"/>
              </a:solidFill>
              <a:effectLst/>
              <a:latin typeface="Roboto" panose="02000000000000000000" pitchFamily="2" charset="0"/>
              <a:ea typeface="Roboto" panose="02000000000000000000" pitchFamily="2" charset="0"/>
            </a:endParaRPr>
          </a:p>
          <a:p>
            <a:endParaRPr lang="en-IN" dirty="0"/>
          </a:p>
        </p:txBody>
      </p:sp>
      <p:pic>
        <p:nvPicPr>
          <p:cNvPr id="1028" name="Picture 4" descr="Understanding XGBoost Algorithm In Detail">
            <a:extLst>
              <a:ext uri="{FF2B5EF4-FFF2-40B4-BE49-F238E27FC236}">
                <a16:creationId xmlns:a16="http://schemas.microsoft.com/office/drawing/2014/main" id="{55EC5F9D-BE69-889E-BA9D-BA0FB4784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384" y="4216703"/>
            <a:ext cx="7952976"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763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rgbClr val="FF0000"/>
                </a:solidFill>
                <a:latin typeface="Roboto" panose="02000000000000000000"/>
              </a:rPr>
              <a:t>XGBoost</a:t>
            </a:r>
            <a:r>
              <a:rPr lang="en-US" sz="4000" b="1" dirty="0" smtClean="0">
                <a:solidFill>
                  <a:srgbClr val="FF0000"/>
                </a:solidFill>
                <a:latin typeface="Roboto" panose="02000000000000000000"/>
              </a:rPr>
              <a:t> Metric Values </a:t>
            </a:r>
            <a:endParaRPr lang="en-US" sz="4000" dirty="0">
              <a:latin typeface="Roboto" panose="02000000000000000000"/>
            </a:endParaRPr>
          </a:p>
        </p:txBody>
      </p:sp>
      <p:sp>
        <p:nvSpPr>
          <p:cNvPr id="3" name="Content Placeholder 2"/>
          <p:cNvSpPr>
            <a:spLocks noGrp="1"/>
          </p:cNvSpPr>
          <p:nvPr>
            <p:ph idx="1"/>
          </p:nvPr>
        </p:nvSpPr>
        <p:spPr/>
        <p:txBody>
          <a:bodyPr/>
          <a:lstStyle/>
          <a:p>
            <a:r>
              <a:rPr lang="en-US" sz="3200" dirty="0" smtClean="0">
                <a:latin typeface="Roboto" panose="02000000000000000000"/>
              </a:rPr>
              <a:t>Y Train Values</a:t>
            </a:r>
          </a:p>
          <a:p>
            <a:endParaRPr lang="en-US" dirty="0" smtClean="0">
              <a:latin typeface="Roboto" panose="02000000000000000000"/>
            </a:endParaRPr>
          </a:p>
          <a:p>
            <a:endParaRPr lang="en-US" dirty="0" smtClean="0">
              <a:latin typeface="Roboto" panose="02000000000000000000"/>
            </a:endParaRPr>
          </a:p>
          <a:p>
            <a:endParaRPr lang="en-US" dirty="0" smtClean="0">
              <a:latin typeface="Roboto" panose="02000000000000000000"/>
            </a:endParaRPr>
          </a:p>
          <a:p>
            <a:r>
              <a:rPr lang="en-US" sz="3200" dirty="0" smtClean="0">
                <a:latin typeface="Roboto" panose="02000000000000000000"/>
              </a:rPr>
              <a:t>Y Test Values</a:t>
            </a:r>
          </a:p>
          <a:p>
            <a:pPr>
              <a:buNone/>
            </a:pPr>
            <a:endParaRPr lang="en-US" dirty="0" smtClean="0">
              <a:latin typeface="Roboto" panose="02000000000000000000"/>
            </a:endParaRPr>
          </a:p>
          <a:p>
            <a:endParaRPr lang="en-US" dirty="0">
              <a:latin typeface="Roboto" panose="02000000000000000000"/>
            </a:endParaRPr>
          </a:p>
        </p:txBody>
      </p:sp>
      <p:graphicFrame>
        <p:nvGraphicFramePr>
          <p:cNvPr id="4" name="Table 3"/>
          <p:cNvGraphicFramePr>
            <a:graphicFrameLocks noGrp="1"/>
          </p:cNvGraphicFramePr>
          <p:nvPr/>
        </p:nvGraphicFramePr>
        <p:xfrm>
          <a:off x="841246" y="2409789"/>
          <a:ext cx="10863072" cy="1231906"/>
        </p:xfrm>
        <a:graphic>
          <a:graphicData uri="http://schemas.openxmlformats.org/drawingml/2006/table">
            <a:tbl>
              <a:tblPr firstRow="1" bandRow="1">
                <a:tableStyleId>{5C22544A-7EE6-4342-B048-85BDC9FD1C3A}</a:tableStyleId>
              </a:tblPr>
              <a:tblGrid>
                <a:gridCol w="1810512">
                  <a:extLst>
                    <a:ext uri="{9D8B030D-6E8A-4147-A177-3AD203B41FA5}">
                      <a16:colId xmlns:a16="http://schemas.microsoft.com/office/drawing/2014/main" val="20000"/>
                    </a:ext>
                  </a:extLst>
                </a:gridCol>
                <a:gridCol w="1810512">
                  <a:extLst>
                    <a:ext uri="{9D8B030D-6E8A-4147-A177-3AD203B41FA5}">
                      <a16:colId xmlns:a16="http://schemas.microsoft.com/office/drawing/2014/main" val="20001"/>
                    </a:ext>
                  </a:extLst>
                </a:gridCol>
                <a:gridCol w="1810512">
                  <a:extLst>
                    <a:ext uri="{9D8B030D-6E8A-4147-A177-3AD203B41FA5}">
                      <a16:colId xmlns:a16="http://schemas.microsoft.com/office/drawing/2014/main" val="20002"/>
                    </a:ext>
                  </a:extLst>
                </a:gridCol>
                <a:gridCol w="1810512">
                  <a:extLst>
                    <a:ext uri="{9D8B030D-6E8A-4147-A177-3AD203B41FA5}">
                      <a16:colId xmlns:a16="http://schemas.microsoft.com/office/drawing/2014/main" val="20003"/>
                    </a:ext>
                  </a:extLst>
                </a:gridCol>
                <a:gridCol w="1810512">
                  <a:extLst>
                    <a:ext uri="{9D8B030D-6E8A-4147-A177-3AD203B41FA5}">
                      <a16:colId xmlns:a16="http://schemas.microsoft.com/office/drawing/2014/main" val="20004"/>
                    </a:ext>
                  </a:extLst>
                </a:gridCol>
                <a:gridCol w="1810512">
                  <a:extLst>
                    <a:ext uri="{9D8B030D-6E8A-4147-A177-3AD203B41FA5}">
                      <a16:colId xmlns:a16="http://schemas.microsoft.com/office/drawing/2014/main" val="20005"/>
                    </a:ext>
                  </a:extLst>
                </a:gridCol>
              </a:tblGrid>
              <a:tr h="500386">
                <a:tc>
                  <a:txBody>
                    <a:bodyPr/>
                    <a:lstStyle/>
                    <a:p>
                      <a:pPr algn="ctr"/>
                      <a:r>
                        <a:rPr lang="en-IN" sz="2100" b="1" dirty="0">
                          <a:solidFill>
                            <a:schemeClr val="tx1"/>
                          </a:solidFill>
                          <a:effectLst/>
                        </a:rPr>
                        <a:t>Model</a:t>
                      </a:r>
                    </a:p>
                  </a:txBody>
                  <a:tcPr anchor="ctr"/>
                </a:tc>
                <a:tc>
                  <a:txBody>
                    <a:bodyPr/>
                    <a:lstStyle/>
                    <a:p>
                      <a:pPr algn="ctr"/>
                      <a:r>
                        <a:rPr lang="en-IN" sz="2100" b="1" dirty="0">
                          <a:solidFill>
                            <a:schemeClr val="tx1"/>
                          </a:solidFill>
                          <a:effectLst/>
                        </a:rPr>
                        <a:t>Accuracy</a:t>
                      </a:r>
                    </a:p>
                  </a:txBody>
                  <a:tcPr anchor="ctr"/>
                </a:tc>
                <a:tc>
                  <a:txBody>
                    <a:bodyPr/>
                    <a:lstStyle/>
                    <a:p>
                      <a:pPr algn="ctr"/>
                      <a:r>
                        <a:rPr lang="en-IN" sz="2100" b="1" dirty="0">
                          <a:solidFill>
                            <a:schemeClr val="tx1"/>
                          </a:solidFill>
                          <a:effectLst/>
                        </a:rPr>
                        <a:t>Precision</a:t>
                      </a:r>
                    </a:p>
                  </a:txBody>
                  <a:tcPr anchor="ctr"/>
                </a:tc>
                <a:tc>
                  <a:txBody>
                    <a:bodyPr/>
                    <a:lstStyle/>
                    <a:p>
                      <a:pPr algn="ctr"/>
                      <a:r>
                        <a:rPr lang="en-IN" sz="2100" b="1" dirty="0">
                          <a:solidFill>
                            <a:schemeClr val="tx1"/>
                          </a:solidFill>
                          <a:effectLst/>
                        </a:rPr>
                        <a:t>Recall</a:t>
                      </a:r>
                    </a:p>
                  </a:txBody>
                  <a:tcPr anchor="ctr"/>
                </a:tc>
                <a:tc>
                  <a:txBody>
                    <a:bodyPr/>
                    <a:lstStyle/>
                    <a:p>
                      <a:pPr algn="ctr"/>
                      <a:r>
                        <a:rPr lang="en-IN" sz="2100" b="1" dirty="0">
                          <a:solidFill>
                            <a:schemeClr val="tx1"/>
                          </a:solidFill>
                          <a:effectLst/>
                        </a:rPr>
                        <a:t>F1 Score</a:t>
                      </a:r>
                    </a:p>
                  </a:txBody>
                  <a:tcPr anchor="ctr"/>
                </a:tc>
                <a:tc>
                  <a:txBody>
                    <a:bodyPr/>
                    <a:lstStyle/>
                    <a:p>
                      <a:pPr algn="ctr"/>
                      <a:r>
                        <a:rPr lang="en-IN" sz="2100" b="1" dirty="0">
                          <a:solidFill>
                            <a:schemeClr val="tx1"/>
                          </a:solidFill>
                          <a:effectLst/>
                        </a:rPr>
                        <a:t>ROC</a:t>
                      </a:r>
                    </a:p>
                  </a:txBody>
                  <a:tcPr anchor="ctr"/>
                </a:tc>
                <a:extLst>
                  <a:ext uri="{0D108BD9-81ED-4DB2-BD59-A6C34878D82A}">
                    <a16:rowId xmlns:a16="http://schemas.microsoft.com/office/drawing/2014/main" val="10000"/>
                  </a:ext>
                </a:extLst>
              </a:tr>
              <a:tr h="662081">
                <a:tc>
                  <a:txBody>
                    <a:bodyPr/>
                    <a:lstStyle/>
                    <a:p>
                      <a:pPr algn="ctr"/>
                      <a:r>
                        <a:rPr lang="en-US" sz="2100" dirty="0">
                          <a:solidFill>
                            <a:schemeClr val="tx1"/>
                          </a:solidFill>
                        </a:rPr>
                        <a:t>XGBOOST Classifier</a:t>
                      </a:r>
                    </a:p>
                  </a:txBody>
                  <a:tcPr anchor="ctr"/>
                </a:tc>
                <a:tc>
                  <a:txBody>
                    <a:bodyPr/>
                    <a:lstStyle/>
                    <a:p>
                      <a:pPr algn="ctr"/>
                      <a:r>
                        <a:rPr lang="en-US" sz="2100" dirty="0">
                          <a:solidFill>
                            <a:schemeClr val="tx1"/>
                          </a:solidFill>
                        </a:rPr>
                        <a:t>0.823714</a:t>
                      </a:r>
                    </a:p>
                  </a:txBody>
                  <a:tcPr anchor="ctr"/>
                </a:tc>
                <a:tc>
                  <a:txBody>
                    <a:bodyPr/>
                    <a:lstStyle/>
                    <a:p>
                      <a:pPr algn="ctr"/>
                      <a:r>
                        <a:rPr lang="en-US" sz="2100" dirty="0">
                          <a:solidFill>
                            <a:schemeClr val="tx1"/>
                          </a:solidFill>
                        </a:rPr>
                        <a:t>0.696443</a:t>
                      </a:r>
                    </a:p>
                  </a:txBody>
                  <a:tcPr anchor="ctr"/>
                </a:tc>
                <a:tc>
                  <a:txBody>
                    <a:bodyPr/>
                    <a:lstStyle/>
                    <a:p>
                      <a:pPr algn="ctr"/>
                      <a:r>
                        <a:rPr lang="en-US" sz="2100" dirty="0">
                          <a:solidFill>
                            <a:schemeClr val="tx1"/>
                          </a:solidFill>
                        </a:rPr>
                        <a:t>0.375213</a:t>
                      </a:r>
                    </a:p>
                  </a:txBody>
                  <a:tcPr anchor="ctr"/>
                </a:tc>
                <a:tc>
                  <a:txBody>
                    <a:bodyPr/>
                    <a:lstStyle/>
                    <a:p>
                      <a:pPr algn="ctr"/>
                      <a:r>
                        <a:rPr lang="en-US" sz="2100" dirty="0">
                          <a:solidFill>
                            <a:schemeClr val="tx1"/>
                          </a:solidFill>
                        </a:rPr>
                        <a:t>0.487683</a:t>
                      </a:r>
                    </a:p>
                  </a:txBody>
                  <a:tcPr anchor="ctr"/>
                </a:tc>
                <a:tc>
                  <a:txBody>
                    <a:bodyPr/>
                    <a:lstStyle/>
                    <a:p>
                      <a:pPr algn="ctr"/>
                      <a:r>
                        <a:rPr lang="en-US" sz="2100" dirty="0">
                          <a:solidFill>
                            <a:schemeClr val="tx1"/>
                          </a:solidFill>
                        </a:rPr>
                        <a:t>0.664054</a:t>
                      </a:r>
                    </a:p>
                  </a:txBody>
                  <a:tcPr anchor="ct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853442" y="4437633"/>
          <a:ext cx="10899647" cy="1243839"/>
        </p:xfrm>
        <a:graphic>
          <a:graphicData uri="http://schemas.openxmlformats.org/drawingml/2006/table">
            <a:tbl>
              <a:tblPr firstRow="1" bandRow="1">
                <a:tableStyleId>{5C22544A-7EE6-4342-B048-85BDC9FD1C3A}</a:tableStyleId>
              </a:tblPr>
              <a:tblGrid>
                <a:gridCol w="1816608">
                  <a:extLst>
                    <a:ext uri="{9D8B030D-6E8A-4147-A177-3AD203B41FA5}">
                      <a16:colId xmlns:a16="http://schemas.microsoft.com/office/drawing/2014/main" val="20000"/>
                    </a:ext>
                  </a:extLst>
                </a:gridCol>
                <a:gridCol w="1816608">
                  <a:extLst>
                    <a:ext uri="{9D8B030D-6E8A-4147-A177-3AD203B41FA5}">
                      <a16:colId xmlns:a16="http://schemas.microsoft.com/office/drawing/2014/main" val="20001"/>
                    </a:ext>
                  </a:extLst>
                </a:gridCol>
                <a:gridCol w="1835082">
                  <a:extLst>
                    <a:ext uri="{9D8B030D-6E8A-4147-A177-3AD203B41FA5}">
                      <a16:colId xmlns:a16="http://schemas.microsoft.com/office/drawing/2014/main" val="20002"/>
                    </a:ext>
                  </a:extLst>
                </a:gridCol>
                <a:gridCol w="1798133">
                  <a:extLst>
                    <a:ext uri="{9D8B030D-6E8A-4147-A177-3AD203B41FA5}">
                      <a16:colId xmlns:a16="http://schemas.microsoft.com/office/drawing/2014/main" val="20003"/>
                    </a:ext>
                  </a:extLst>
                </a:gridCol>
                <a:gridCol w="1816608">
                  <a:extLst>
                    <a:ext uri="{9D8B030D-6E8A-4147-A177-3AD203B41FA5}">
                      <a16:colId xmlns:a16="http://schemas.microsoft.com/office/drawing/2014/main" val="20004"/>
                    </a:ext>
                  </a:extLst>
                </a:gridCol>
                <a:gridCol w="1816608">
                  <a:extLst>
                    <a:ext uri="{9D8B030D-6E8A-4147-A177-3AD203B41FA5}">
                      <a16:colId xmlns:a16="http://schemas.microsoft.com/office/drawing/2014/main" val="20005"/>
                    </a:ext>
                  </a:extLst>
                </a:gridCol>
              </a:tblGrid>
              <a:tr h="512319">
                <a:tc>
                  <a:txBody>
                    <a:bodyPr/>
                    <a:lstStyle/>
                    <a:p>
                      <a:pPr algn="ctr"/>
                      <a:r>
                        <a:rPr lang="en-IN" sz="2100" b="1" dirty="0">
                          <a:solidFill>
                            <a:schemeClr val="tx1"/>
                          </a:solidFill>
                          <a:effectLst/>
                        </a:rPr>
                        <a:t>Model</a:t>
                      </a:r>
                    </a:p>
                  </a:txBody>
                  <a:tcPr anchor="ctr"/>
                </a:tc>
                <a:tc>
                  <a:txBody>
                    <a:bodyPr/>
                    <a:lstStyle/>
                    <a:p>
                      <a:pPr algn="ctr"/>
                      <a:r>
                        <a:rPr lang="en-IN" sz="2100" b="1" dirty="0">
                          <a:solidFill>
                            <a:schemeClr val="tx1"/>
                          </a:solidFill>
                          <a:effectLst/>
                        </a:rPr>
                        <a:t>Accuracy</a:t>
                      </a:r>
                    </a:p>
                  </a:txBody>
                  <a:tcPr anchor="ctr"/>
                </a:tc>
                <a:tc>
                  <a:txBody>
                    <a:bodyPr/>
                    <a:lstStyle/>
                    <a:p>
                      <a:pPr algn="ctr"/>
                      <a:r>
                        <a:rPr lang="en-IN" sz="2100" b="1" dirty="0">
                          <a:solidFill>
                            <a:schemeClr val="tx1"/>
                          </a:solidFill>
                          <a:effectLst/>
                        </a:rPr>
                        <a:t>Precision</a:t>
                      </a:r>
                    </a:p>
                  </a:txBody>
                  <a:tcPr anchor="ctr"/>
                </a:tc>
                <a:tc>
                  <a:txBody>
                    <a:bodyPr/>
                    <a:lstStyle/>
                    <a:p>
                      <a:pPr algn="ctr"/>
                      <a:r>
                        <a:rPr lang="en-IN" sz="2100" b="1" dirty="0">
                          <a:solidFill>
                            <a:schemeClr val="tx1"/>
                          </a:solidFill>
                          <a:effectLst/>
                        </a:rPr>
                        <a:t>Recall</a:t>
                      </a:r>
                    </a:p>
                  </a:txBody>
                  <a:tcPr anchor="ctr"/>
                </a:tc>
                <a:tc>
                  <a:txBody>
                    <a:bodyPr/>
                    <a:lstStyle/>
                    <a:p>
                      <a:pPr algn="ctr"/>
                      <a:r>
                        <a:rPr lang="en-IN" sz="2100" b="1" dirty="0">
                          <a:solidFill>
                            <a:schemeClr val="tx1"/>
                          </a:solidFill>
                          <a:effectLst/>
                        </a:rPr>
                        <a:t>F1 Score</a:t>
                      </a:r>
                    </a:p>
                  </a:txBody>
                  <a:tcPr anchor="ctr"/>
                </a:tc>
                <a:tc>
                  <a:txBody>
                    <a:bodyPr/>
                    <a:lstStyle/>
                    <a:p>
                      <a:pPr algn="ctr"/>
                      <a:r>
                        <a:rPr lang="en-IN" sz="2100" b="1" dirty="0">
                          <a:solidFill>
                            <a:schemeClr val="tx1"/>
                          </a:solidFill>
                          <a:effectLst/>
                        </a:rPr>
                        <a:t>ROC</a:t>
                      </a:r>
                    </a:p>
                  </a:txBody>
                  <a:tcPr anchor="ctr"/>
                </a:tc>
                <a:extLst>
                  <a:ext uri="{0D108BD9-81ED-4DB2-BD59-A6C34878D82A}">
                    <a16:rowId xmlns:a16="http://schemas.microsoft.com/office/drawing/2014/main" val="10000"/>
                  </a:ext>
                </a:extLst>
              </a:tr>
              <a:tr h="565307">
                <a:tc>
                  <a:txBody>
                    <a:bodyPr/>
                    <a:lstStyle/>
                    <a:p>
                      <a:pPr algn="ctr"/>
                      <a:r>
                        <a:rPr lang="en-US" sz="2100" dirty="0" smtClean="0">
                          <a:solidFill>
                            <a:schemeClr val="tx1"/>
                          </a:solidFill>
                        </a:rPr>
                        <a:t>XGBOOST </a:t>
                      </a:r>
                      <a:r>
                        <a:rPr lang="en-US" sz="2100" dirty="0">
                          <a:solidFill>
                            <a:schemeClr val="tx1"/>
                          </a:solidFill>
                        </a:rPr>
                        <a:t>Classifier</a:t>
                      </a:r>
                    </a:p>
                  </a:txBody>
                  <a:tcPr anchor="ctr"/>
                </a:tc>
                <a:tc>
                  <a:txBody>
                    <a:bodyPr/>
                    <a:lstStyle/>
                    <a:p>
                      <a:pPr algn="ctr"/>
                      <a:r>
                        <a:rPr lang="en-US" sz="2100" dirty="0">
                          <a:solidFill>
                            <a:schemeClr val="tx1"/>
                          </a:solidFill>
                        </a:rPr>
                        <a:t>0.824778</a:t>
                      </a:r>
                    </a:p>
                  </a:txBody>
                  <a:tcPr anchor="ctr"/>
                </a:tc>
                <a:tc>
                  <a:txBody>
                    <a:bodyPr/>
                    <a:lstStyle/>
                    <a:p>
                      <a:pPr algn="ctr"/>
                      <a:r>
                        <a:rPr lang="en-US" sz="2100" dirty="0">
                          <a:solidFill>
                            <a:schemeClr val="tx1"/>
                          </a:solidFill>
                        </a:rPr>
                        <a:t>0.676043</a:t>
                      </a:r>
                    </a:p>
                  </a:txBody>
                  <a:tcPr anchor="ctr"/>
                </a:tc>
                <a:tc>
                  <a:txBody>
                    <a:bodyPr/>
                    <a:lstStyle/>
                    <a:p>
                      <a:pPr algn="ctr"/>
                      <a:r>
                        <a:rPr lang="en-US" sz="2100" dirty="0">
                          <a:solidFill>
                            <a:schemeClr val="tx1"/>
                          </a:solidFill>
                        </a:rPr>
                        <a:t>0.359278</a:t>
                      </a:r>
                    </a:p>
                  </a:txBody>
                  <a:tcPr anchor="ctr"/>
                </a:tc>
                <a:tc>
                  <a:txBody>
                    <a:bodyPr/>
                    <a:lstStyle/>
                    <a:p>
                      <a:pPr algn="ctr"/>
                      <a:r>
                        <a:rPr lang="en-US" sz="2100">
                          <a:solidFill>
                            <a:schemeClr val="tx1"/>
                          </a:solidFill>
                        </a:rPr>
                        <a:t>0.469202</a:t>
                      </a:r>
                    </a:p>
                  </a:txBody>
                  <a:tcPr anchor="ctr"/>
                </a:tc>
                <a:tc>
                  <a:txBody>
                    <a:bodyPr/>
                    <a:lstStyle/>
                    <a:p>
                      <a:pPr algn="ctr"/>
                      <a:r>
                        <a:rPr lang="en-US" sz="2100" dirty="0">
                          <a:solidFill>
                            <a:schemeClr val="tx1"/>
                          </a:solidFill>
                        </a:rPr>
                        <a:t>0.655985</a:t>
                      </a:r>
                    </a:p>
                  </a:txBody>
                  <a:tcPr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latin typeface="Roboto" panose="02000000000000000000"/>
              </a:rPr>
              <a:t> Classification Report &amp; Confusion matrix XG Boost</a:t>
            </a:r>
            <a:endParaRPr lang="en-US" sz="4000" dirty="0">
              <a:latin typeface="Roboto" panose="02000000000000000000"/>
            </a:endParaRPr>
          </a:p>
        </p:txBody>
      </p:sp>
      <p:pic>
        <p:nvPicPr>
          <p:cNvPr id="1026" name="Picture 2"/>
          <p:cNvPicPr>
            <a:picLocks noChangeAspect="1" noChangeArrowheads="1"/>
          </p:cNvPicPr>
          <p:nvPr/>
        </p:nvPicPr>
        <p:blipFill>
          <a:blip r:embed="rId2"/>
          <a:srcRect/>
          <a:stretch>
            <a:fillRect/>
          </a:stretch>
        </p:blipFill>
        <p:spPr bwMode="auto">
          <a:xfrm>
            <a:off x="1414272" y="1876424"/>
            <a:ext cx="8851392" cy="42073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latin typeface="Roboto" panose="02000000000000000000"/>
              </a:rPr>
              <a:t>Naive </a:t>
            </a:r>
            <a:r>
              <a:rPr lang="en-US" sz="4000" b="1" dirty="0" err="1">
                <a:solidFill>
                  <a:srgbClr val="FF0000"/>
                </a:solidFill>
                <a:latin typeface="Roboto" panose="02000000000000000000"/>
              </a:rPr>
              <a:t>Bayes</a:t>
            </a:r>
            <a:r>
              <a:rPr lang="en-US" sz="4000" b="1" dirty="0">
                <a:solidFill>
                  <a:srgbClr val="FF0000"/>
                </a:solidFill>
                <a:latin typeface="Roboto" panose="02000000000000000000"/>
              </a:rPr>
              <a:t> </a:t>
            </a:r>
          </a:p>
        </p:txBody>
      </p:sp>
      <p:sp>
        <p:nvSpPr>
          <p:cNvPr id="9" name="Content Placeholder 8"/>
          <p:cNvSpPr>
            <a:spLocks noGrp="1"/>
          </p:cNvSpPr>
          <p:nvPr>
            <p:ph sz="half" idx="2"/>
          </p:nvPr>
        </p:nvSpPr>
        <p:spPr/>
        <p:txBody>
          <a:bodyPr>
            <a:normAutofit/>
          </a:bodyPr>
          <a:lstStyle/>
          <a:p>
            <a:endParaRPr lang="en-US" sz="2400" dirty="0" smtClean="0">
              <a:latin typeface="Roboto" charset="0"/>
              <a:ea typeface="Roboto" charset="0"/>
            </a:endParaRPr>
          </a:p>
          <a:p>
            <a:r>
              <a:rPr lang="en-US" sz="2400" b="1" dirty="0" smtClean="0">
                <a:latin typeface="Roboto" charset="0"/>
                <a:ea typeface="Roboto" charset="0"/>
              </a:rPr>
              <a:t>Naive Bayes </a:t>
            </a:r>
            <a:r>
              <a:rPr lang="en-US" sz="2400" dirty="0" smtClean="0">
                <a:latin typeface="Roboto" charset="0"/>
                <a:ea typeface="Roboto" charset="0"/>
              </a:rPr>
              <a:t>Classifiers are a family of simple "probabilistic classifiers" based on applying Bayes' theorem with strong independence assumptions between the features. They are among the simplest Bayesian network models, but coupled with kernel density estimation, they can achieve high accuracy levels. </a:t>
            </a:r>
          </a:p>
          <a:p>
            <a:r>
              <a:rPr lang="en-US" sz="2400" dirty="0" smtClean="0">
                <a:latin typeface="Roboto" charset="0"/>
                <a:ea typeface="Roboto" charset="0"/>
              </a:rPr>
              <a:t>P(A|B) = P(B|A). P(A) / P(B)</a:t>
            </a:r>
            <a:endParaRPr lang="en-US" sz="2400" dirty="0">
              <a:latin typeface="Roboto" charset="0"/>
              <a:ea typeface="Roboto" charset="0"/>
            </a:endParaRPr>
          </a:p>
        </p:txBody>
      </p:sp>
      <p:pic>
        <p:nvPicPr>
          <p:cNvPr id="5122" name="Picture 2" descr="Building Naive Bayes Classifier from Scratch to Perform Sentiment Analysis"/>
          <p:cNvPicPr>
            <a:picLocks noChangeAspect="1" noChangeArrowheads="1"/>
          </p:cNvPicPr>
          <p:nvPr/>
        </p:nvPicPr>
        <p:blipFill>
          <a:blip r:embed="rId2"/>
          <a:srcRect/>
          <a:stretch>
            <a:fillRect/>
          </a:stretch>
        </p:blipFill>
        <p:spPr bwMode="auto">
          <a:xfrm>
            <a:off x="618871" y="1853183"/>
            <a:ext cx="4648073" cy="405377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Roboto" panose="02000000000000000000"/>
              </a:rPr>
              <a:t>Naive </a:t>
            </a:r>
            <a:r>
              <a:rPr lang="en-US" sz="4000" b="1" dirty="0" err="1" smtClean="0">
                <a:solidFill>
                  <a:srgbClr val="FF0000"/>
                </a:solidFill>
                <a:latin typeface="Roboto" panose="02000000000000000000"/>
              </a:rPr>
              <a:t>Bayes</a:t>
            </a:r>
            <a:r>
              <a:rPr lang="en-US" sz="4000" b="1" dirty="0" smtClean="0">
                <a:solidFill>
                  <a:srgbClr val="FF0000"/>
                </a:solidFill>
                <a:latin typeface="Roboto" panose="02000000000000000000"/>
              </a:rPr>
              <a:t> Metric Values </a:t>
            </a:r>
            <a:endParaRPr lang="en-US" sz="4000" dirty="0">
              <a:latin typeface="Roboto" panose="02000000000000000000"/>
            </a:endParaRPr>
          </a:p>
        </p:txBody>
      </p:sp>
      <p:sp>
        <p:nvSpPr>
          <p:cNvPr id="3" name="Content Placeholder 2"/>
          <p:cNvSpPr>
            <a:spLocks noGrp="1"/>
          </p:cNvSpPr>
          <p:nvPr>
            <p:ph idx="1"/>
          </p:nvPr>
        </p:nvSpPr>
        <p:spPr/>
        <p:txBody>
          <a:bodyPr/>
          <a:lstStyle/>
          <a:p>
            <a:r>
              <a:rPr lang="en-US" sz="3200" dirty="0" smtClean="0">
                <a:latin typeface="Roboto" panose="02000000000000000000"/>
              </a:rPr>
              <a:t>Y Train Values</a:t>
            </a:r>
          </a:p>
          <a:p>
            <a:endParaRPr lang="en-US" dirty="0" smtClean="0">
              <a:latin typeface="Roboto" panose="02000000000000000000"/>
            </a:endParaRPr>
          </a:p>
          <a:p>
            <a:endParaRPr lang="en-US" dirty="0" smtClean="0">
              <a:latin typeface="Roboto" panose="02000000000000000000"/>
            </a:endParaRPr>
          </a:p>
          <a:p>
            <a:endParaRPr lang="en-US" dirty="0" smtClean="0">
              <a:latin typeface="Roboto" panose="02000000000000000000"/>
            </a:endParaRPr>
          </a:p>
          <a:p>
            <a:r>
              <a:rPr lang="en-US" sz="3200" dirty="0" smtClean="0">
                <a:latin typeface="Roboto" panose="02000000000000000000"/>
              </a:rPr>
              <a:t>Y Test Values</a:t>
            </a:r>
          </a:p>
          <a:p>
            <a:pPr>
              <a:buNone/>
            </a:pPr>
            <a:endParaRPr lang="en-US" dirty="0" smtClean="0">
              <a:latin typeface="Roboto" panose="02000000000000000000"/>
            </a:endParaRPr>
          </a:p>
          <a:p>
            <a:endParaRPr lang="en-US" dirty="0">
              <a:latin typeface="Roboto" panose="02000000000000000000"/>
            </a:endParaRPr>
          </a:p>
        </p:txBody>
      </p:sp>
      <p:graphicFrame>
        <p:nvGraphicFramePr>
          <p:cNvPr id="4" name="Table 3"/>
          <p:cNvGraphicFramePr>
            <a:graphicFrameLocks noGrp="1"/>
          </p:cNvGraphicFramePr>
          <p:nvPr/>
        </p:nvGraphicFramePr>
        <p:xfrm>
          <a:off x="841246" y="2409789"/>
          <a:ext cx="10863072" cy="1231906"/>
        </p:xfrm>
        <a:graphic>
          <a:graphicData uri="http://schemas.openxmlformats.org/drawingml/2006/table">
            <a:tbl>
              <a:tblPr firstRow="1" bandRow="1">
                <a:tableStyleId>{5C22544A-7EE6-4342-B048-85BDC9FD1C3A}</a:tableStyleId>
              </a:tblPr>
              <a:tblGrid>
                <a:gridCol w="1810512">
                  <a:extLst>
                    <a:ext uri="{9D8B030D-6E8A-4147-A177-3AD203B41FA5}">
                      <a16:colId xmlns:a16="http://schemas.microsoft.com/office/drawing/2014/main" val="20000"/>
                    </a:ext>
                  </a:extLst>
                </a:gridCol>
                <a:gridCol w="1810512">
                  <a:extLst>
                    <a:ext uri="{9D8B030D-6E8A-4147-A177-3AD203B41FA5}">
                      <a16:colId xmlns:a16="http://schemas.microsoft.com/office/drawing/2014/main" val="20001"/>
                    </a:ext>
                  </a:extLst>
                </a:gridCol>
                <a:gridCol w="1810512">
                  <a:extLst>
                    <a:ext uri="{9D8B030D-6E8A-4147-A177-3AD203B41FA5}">
                      <a16:colId xmlns:a16="http://schemas.microsoft.com/office/drawing/2014/main" val="20002"/>
                    </a:ext>
                  </a:extLst>
                </a:gridCol>
                <a:gridCol w="1810512">
                  <a:extLst>
                    <a:ext uri="{9D8B030D-6E8A-4147-A177-3AD203B41FA5}">
                      <a16:colId xmlns:a16="http://schemas.microsoft.com/office/drawing/2014/main" val="20003"/>
                    </a:ext>
                  </a:extLst>
                </a:gridCol>
                <a:gridCol w="1810512">
                  <a:extLst>
                    <a:ext uri="{9D8B030D-6E8A-4147-A177-3AD203B41FA5}">
                      <a16:colId xmlns:a16="http://schemas.microsoft.com/office/drawing/2014/main" val="20004"/>
                    </a:ext>
                  </a:extLst>
                </a:gridCol>
                <a:gridCol w="1810512">
                  <a:extLst>
                    <a:ext uri="{9D8B030D-6E8A-4147-A177-3AD203B41FA5}">
                      <a16:colId xmlns:a16="http://schemas.microsoft.com/office/drawing/2014/main" val="20005"/>
                    </a:ext>
                  </a:extLst>
                </a:gridCol>
              </a:tblGrid>
              <a:tr h="500386">
                <a:tc>
                  <a:txBody>
                    <a:bodyPr/>
                    <a:lstStyle/>
                    <a:p>
                      <a:pPr algn="ctr"/>
                      <a:r>
                        <a:rPr lang="en-IN" sz="2100" b="1" dirty="0">
                          <a:solidFill>
                            <a:schemeClr val="tx1"/>
                          </a:solidFill>
                          <a:effectLst/>
                        </a:rPr>
                        <a:t>Model</a:t>
                      </a:r>
                    </a:p>
                  </a:txBody>
                  <a:tcPr anchor="ctr"/>
                </a:tc>
                <a:tc>
                  <a:txBody>
                    <a:bodyPr/>
                    <a:lstStyle/>
                    <a:p>
                      <a:pPr algn="ctr"/>
                      <a:r>
                        <a:rPr lang="en-IN" sz="2100" b="1" dirty="0">
                          <a:solidFill>
                            <a:schemeClr val="tx1"/>
                          </a:solidFill>
                          <a:effectLst/>
                        </a:rPr>
                        <a:t>Accuracy</a:t>
                      </a:r>
                    </a:p>
                  </a:txBody>
                  <a:tcPr anchor="ctr"/>
                </a:tc>
                <a:tc>
                  <a:txBody>
                    <a:bodyPr/>
                    <a:lstStyle/>
                    <a:p>
                      <a:pPr algn="ctr"/>
                      <a:r>
                        <a:rPr lang="en-IN" sz="2100" b="1" dirty="0">
                          <a:solidFill>
                            <a:schemeClr val="tx1"/>
                          </a:solidFill>
                          <a:effectLst/>
                        </a:rPr>
                        <a:t>Precision</a:t>
                      </a:r>
                    </a:p>
                  </a:txBody>
                  <a:tcPr anchor="ctr"/>
                </a:tc>
                <a:tc>
                  <a:txBody>
                    <a:bodyPr/>
                    <a:lstStyle/>
                    <a:p>
                      <a:pPr algn="ctr"/>
                      <a:r>
                        <a:rPr lang="en-IN" sz="2100" b="1" dirty="0">
                          <a:solidFill>
                            <a:schemeClr val="tx1"/>
                          </a:solidFill>
                          <a:effectLst/>
                        </a:rPr>
                        <a:t>Recall</a:t>
                      </a:r>
                    </a:p>
                  </a:txBody>
                  <a:tcPr anchor="ctr"/>
                </a:tc>
                <a:tc>
                  <a:txBody>
                    <a:bodyPr/>
                    <a:lstStyle/>
                    <a:p>
                      <a:pPr algn="ctr"/>
                      <a:r>
                        <a:rPr lang="en-IN" sz="2100" b="1" dirty="0">
                          <a:solidFill>
                            <a:schemeClr val="tx1"/>
                          </a:solidFill>
                          <a:effectLst/>
                        </a:rPr>
                        <a:t>F1 Score</a:t>
                      </a:r>
                    </a:p>
                  </a:txBody>
                  <a:tcPr anchor="ctr"/>
                </a:tc>
                <a:tc>
                  <a:txBody>
                    <a:bodyPr/>
                    <a:lstStyle/>
                    <a:p>
                      <a:pPr algn="ctr"/>
                      <a:r>
                        <a:rPr lang="en-IN" sz="2100" b="1" dirty="0">
                          <a:solidFill>
                            <a:schemeClr val="tx1"/>
                          </a:solidFill>
                          <a:effectLst/>
                        </a:rPr>
                        <a:t>ROC</a:t>
                      </a:r>
                    </a:p>
                  </a:txBody>
                  <a:tcPr anchor="ctr"/>
                </a:tc>
                <a:extLst>
                  <a:ext uri="{0D108BD9-81ED-4DB2-BD59-A6C34878D82A}">
                    <a16:rowId xmlns:a16="http://schemas.microsoft.com/office/drawing/2014/main" val="10000"/>
                  </a:ext>
                </a:extLst>
              </a:tr>
              <a:tr h="662081">
                <a:tc>
                  <a:txBody>
                    <a:bodyPr/>
                    <a:lstStyle/>
                    <a:p>
                      <a:pPr algn="ctr"/>
                      <a:r>
                        <a:rPr lang="en-US" sz="2100" dirty="0">
                          <a:solidFill>
                            <a:schemeClr val="tx1"/>
                          </a:solidFill>
                        </a:rPr>
                        <a:t>Gaussian Naive </a:t>
                      </a:r>
                      <a:r>
                        <a:rPr lang="en-US" sz="2100" dirty="0" err="1">
                          <a:solidFill>
                            <a:schemeClr val="tx1"/>
                          </a:solidFill>
                        </a:rPr>
                        <a:t>Bayes</a:t>
                      </a:r>
                      <a:endParaRPr lang="en-US" sz="2100" dirty="0">
                        <a:solidFill>
                          <a:schemeClr val="tx1"/>
                        </a:solidFill>
                      </a:endParaRPr>
                    </a:p>
                  </a:txBody>
                  <a:tcPr anchor="ctr"/>
                </a:tc>
                <a:tc>
                  <a:txBody>
                    <a:bodyPr/>
                    <a:lstStyle/>
                    <a:p>
                      <a:pPr algn="ctr"/>
                      <a:r>
                        <a:rPr lang="en-US" sz="2100">
                          <a:solidFill>
                            <a:schemeClr val="tx1"/>
                          </a:solidFill>
                        </a:rPr>
                        <a:t>0.588571</a:t>
                      </a:r>
                    </a:p>
                  </a:txBody>
                  <a:tcPr anchor="ctr"/>
                </a:tc>
                <a:tc>
                  <a:txBody>
                    <a:bodyPr/>
                    <a:lstStyle/>
                    <a:p>
                      <a:pPr algn="ctr"/>
                      <a:r>
                        <a:rPr lang="en-US" sz="2100">
                          <a:solidFill>
                            <a:schemeClr val="tx1"/>
                          </a:solidFill>
                        </a:rPr>
                        <a:t>0.321506</a:t>
                      </a:r>
                    </a:p>
                  </a:txBody>
                  <a:tcPr anchor="ctr"/>
                </a:tc>
                <a:tc>
                  <a:txBody>
                    <a:bodyPr/>
                    <a:lstStyle/>
                    <a:p>
                      <a:pPr algn="ctr"/>
                      <a:r>
                        <a:rPr lang="en-US" sz="2100">
                          <a:solidFill>
                            <a:schemeClr val="tx1"/>
                          </a:solidFill>
                        </a:rPr>
                        <a:t>0.756388</a:t>
                      </a:r>
                    </a:p>
                  </a:txBody>
                  <a:tcPr anchor="ctr"/>
                </a:tc>
                <a:tc>
                  <a:txBody>
                    <a:bodyPr/>
                    <a:lstStyle/>
                    <a:p>
                      <a:pPr algn="ctr"/>
                      <a:r>
                        <a:rPr lang="en-US" sz="2100">
                          <a:solidFill>
                            <a:schemeClr val="tx1"/>
                          </a:solidFill>
                        </a:rPr>
                        <a:t>0.45122</a:t>
                      </a:r>
                    </a:p>
                  </a:txBody>
                  <a:tcPr anchor="ctr"/>
                </a:tc>
                <a:tc>
                  <a:txBody>
                    <a:bodyPr/>
                    <a:lstStyle/>
                    <a:p>
                      <a:pPr algn="ctr"/>
                      <a:r>
                        <a:rPr lang="en-US" sz="2100" dirty="0">
                          <a:solidFill>
                            <a:schemeClr val="tx1"/>
                          </a:solidFill>
                        </a:rPr>
                        <a:t>0.648312</a:t>
                      </a:r>
                    </a:p>
                  </a:txBody>
                  <a:tcPr anchor="ct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853442" y="4437633"/>
          <a:ext cx="10899647" cy="1243839"/>
        </p:xfrm>
        <a:graphic>
          <a:graphicData uri="http://schemas.openxmlformats.org/drawingml/2006/table">
            <a:tbl>
              <a:tblPr firstRow="1" bandRow="1">
                <a:tableStyleId>{5C22544A-7EE6-4342-B048-85BDC9FD1C3A}</a:tableStyleId>
              </a:tblPr>
              <a:tblGrid>
                <a:gridCol w="1816608">
                  <a:extLst>
                    <a:ext uri="{9D8B030D-6E8A-4147-A177-3AD203B41FA5}">
                      <a16:colId xmlns:a16="http://schemas.microsoft.com/office/drawing/2014/main" val="20000"/>
                    </a:ext>
                  </a:extLst>
                </a:gridCol>
                <a:gridCol w="1816608">
                  <a:extLst>
                    <a:ext uri="{9D8B030D-6E8A-4147-A177-3AD203B41FA5}">
                      <a16:colId xmlns:a16="http://schemas.microsoft.com/office/drawing/2014/main" val="20001"/>
                    </a:ext>
                  </a:extLst>
                </a:gridCol>
                <a:gridCol w="1835082">
                  <a:extLst>
                    <a:ext uri="{9D8B030D-6E8A-4147-A177-3AD203B41FA5}">
                      <a16:colId xmlns:a16="http://schemas.microsoft.com/office/drawing/2014/main" val="20002"/>
                    </a:ext>
                  </a:extLst>
                </a:gridCol>
                <a:gridCol w="1798133">
                  <a:extLst>
                    <a:ext uri="{9D8B030D-6E8A-4147-A177-3AD203B41FA5}">
                      <a16:colId xmlns:a16="http://schemas.microsoft.com/office/drawing/2014/main" val="20003"/>
                    </a:ext>
                  </a:extLst>
                </a:gridCol>
                <a:gridCol w="1816608">
                  <a:extLst>
                    <a:ext uri="{9D8B030D-6E8A-4147-A177-3AD203B41FA5}">
                      <a16:colId xmlns:a16="http://schemas.microsoft.com/office/drawing/2014/main" val="20004"/>
                    </a:ext>
                  </a:extLst>
                </a:gridCol>
                <a:gridCol w="1816608">
                  <a:extLst>
                    <a:ext uri="{9D8B030D-6E8A-4147-A177-3AD203B41FA5}">
                      <a16:colId xmlns:a16="http://schemas.microsoft.com/office/drawing/2014/main" val="20005"/>
                    </a:ext>
                  </a:extLst>
                </a:gridCol>
              </a:tblGrid>
              <a:tr h="512319">
                <a:tc>
                  <a:txBody>
                    <a:bodyPr/>
                    <a:lstStyle/>
                    <a:p>
                      <a:pPr algn="ctr"/>
                      <a:r>
                        <a:rPr lang="en-IN" sz="2100" b="1" dirty="0">
                          <a:solidFill>
                            <a:schemeClr val="tx1"/>
                          </a:solidFill>
                          <a:effectLst/>
                        </a:rPr>
                        <a:t>Model</a:t>
                      </a:r>
                    </a:p>
                  </a:txBody>
                  <a:tcPr anchor="ctr"/>
                </a:tc>
                <a:tc>
                  <a:txBody>
                    <a:bodyPr/>
                    <a:lstStyle/>
                    <a:p>
                      <a:pPr algn="ctr"/>
                      <a:r>
                        <a:rPr lang="en-IN" sz="2100" b="1" dirty="0">
                          <a:solidFill>
                            <a:schemeClr val="tx1"/>
                          </a:solidFill>
                          <a:effectLst/>
                        </a:rPr>
                        <a:t>Accuracy</a:t>
                      </a:r>
                    </a:p>
                  </a:txBody>
                  <a:tcPr anchor="ctr"/>
                </a:tc>
                <a:tc>
                  <a:txBody>
                    <a:bodyPr/>
                    <a:lstStyle/>
                    <a:p>
                      <a:pPr algn="ctr"/>
                      <a:r>
                        <a:rPr lang="en-IN" sz="2100" b="1" dirty="0">
                          <a:solidFill>
                            <a:schemeClr val="tx1"/>
                          </a:solidFill>
                          <a:effectLst/>
                        </a:rPr>
                        <a:t>Precision</a:t>
                      </a:r>
                    </a:p>
                  </a:txBody>
                  <a:tcPr anchor="ctr"/>
                </a:tc>
                <a:tc>
                  <a:txBody>
                    <a:bodyPr/>
                    <a:lstStyle/>
                    <a:p>
                      <a:pPr algn="ctr"/>
                      <a:r>
                        <a:rPr lang="en-IN" sz="2100" b="1" dirty="0">
                          <a:solidFill>
                            <a:schemeClr val="tx1"/>
                          </a:solidFill>
                          <a:effectLst/>
                        </a:rPr>
                        <a:t>Recall</a:t>
                      </a:r>
                    </a:p>
                  </a:txBody>
                  <a:tcPr anchor="ctr"/>
                </a:tc>
                <a:tc>
                  <a:txBody>
                    <a:bodyPr/>
                    <a:lstStyle/>
                    <a:p>
                      <a:pPr algn="ctr"/>
                      <a:r>
                        <a:rPr lang="en-IN" sz="2100" b="1" dirty="0">
                          <a:solidFill>
                            <a:schemeClr val="tx1"/>
                          </a:solidFill>
                          <a:effectLst/>
                        </a:rPr>
                        <a:t>F1 Score</a:t>
                      </a:r>
                    </a:p>
                  </a:txBody>
                  <a:tcPr anchor="ctr"/>
                </a:tc>
                <a:tc>
                  <a:txBody>
                    <a:bodyPr/>
                    <a:lstStyle/>
                    <a:p>
                      <a:pPr algn="ctr"/>
                      <a:r>
                        <a:rPr lang="en-IN" sz="2100" b="1" dirty="0">
                          <a:solidFill>
                            <a:schemeClr val="tx1"/>
                          </a:solidFill>
                          <a:effectLst/>
                        </a:rPr>
                        <a:t>ROC</a:t>
                      </a:r>
                    </a:p>
                  </a:txBody>
                  <a:tcPr anchor="ctr"/>
                </a:tc>
                <a:extLst>
                  <a:ext uri="{0D108BD9-81ED-4DB2-BD59-A6C34878D82A}">
                    <a16:rowId xmlns:a16="http://schemas.microsoft.com/office/drawing/2014/main" val="10000"/>
                  </a:ext>
                </a:extLst>
              </a:tr>
              <a:tr h="565307">
                <a:tc>
                  <a:txBody>
                    <a:bodyPr/>
                    <a:lstStyle/>
                    <a:p>
                      <a:pPr algn="ctr"/>
                      <a:r>
                        <a:rPr lang="en-US" sz="2100" dirty="0"/>
                        <a:t>Gaussian Naive </a:t>
                      </a:r>
                      <a:r>
                        <a:rPr lang="en-US" sz="2100" dirty="0" err="1"/>
                        <a:t>Bayes</a:t>
                      </a:r>
                      <a:endParaRPr lang="en-US" sz="2100" dirty="0"/>
                    </a:p>
                  </a:txBody>
                  <a:tcPr anchor="ctr"/>
                </a:tc>
                <a:tc>
                  <a:txBody>
                    <a:bodyPr/>
                    <a:lstStyle/>
                    <a:p>
                      <a:pPr algn="ctr"/>
                      <a:r>
                        <a:rPr lang="en-US" sz="2100"/>
                        <a:t>0.584778</a:t>
                      </a:r>
                    </a:p>
                  </a:txBody>
                  <a:tcPr anchor="ctr"/>
                </a:tc>
                <a:tc>
                  <a:txBody>
                    <a:bodyPr/>
                    <a:lstStyle/>
                    <a:p>
                      <a:pPr algn="ctr"/>
                      <a:r>
                        <a:rPr lang="en-US" sz="2100" dirty="0"/>
                        <a:t>0.309276</a:t>
                      </a:r>
                    </a:p>
                  </a:txBody>
                  <a:tcPr anchor="ctr"/>
                </a:tc>
                <a:tc>
                  <a:txBody>
                    <a:bodyPr/>
                    <a:lstStyle/>
                    <a:p>
                      <a:pPr algn="ctr"/>
                      <a:r>
                        <a:rPr lang="en-US" sz="2100"/>
                        <a:t>0.751031</a:t>
                      </a:r>
                    </a:p>
                  </a:txBody>
                  <a:tcPr anchor="ctr"/>
                </a:tc>
                <a:tc>
                  <a:txBody>
                    <a:bodyPr/>
                    <a:lstStyle/>
                    <a:p>
                      <a:pPr algn="ctr"/>
                      <a:r>
                        <a:rPr lang="en-US" sz="2100"/>
                        <a:t>0.43813</a:t>
                      </a:r>
                    </a:p>
                  </a:txBody>
                  <a:tcPr anchor="ctr"/>
                </a:tc>
                <a:tc>
                  <a:txBody>
                    <a:bodyPr/>
                    <a:lstStyle/>
                    <a:p>
                      <a:pPr algn="ctr"/>
                      <a:r>
                        <a:rPr lang="en-US" sz="2100" dirty="0"/>
                        <a:t>0.645062</a:t>
                      </a:r>
                    </a:p>
                  </a:txBody>
                  <a:tcPr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FF0000"/>
                </a:solidFill>
                <a:latin typeface="Roboto" panose="02000000000000000000"/>
              </a:rPr>
              <a:t>Classification Report &amp; Confusion matrix Naive Bayes</a:t>
            </a:r>
            <a:endParaRPr lang="en-US" sz="4000" dirty="0">
              <a:latin typeface="Roboto" panose="02000000000000000000"/>
            </a:endParaRPr>
          </a:p>
        </p:txBody>
      </p:sp>
      <p:pic>
        <p:nvPicPr>
          <p:cNvPr id="2050" name="Picture 2"/>
          <p:cNvPicPr>
            <a:picLocks noChangeAspect="1" noChangeArrowheads="1"/>
          </p:cNvPicPr>
          <p:nvPr/>
        </p:nvPicPr>
        <p:blipFill>
          <a:blip r:embed="rId2"/>
          <a:srcRect/>
          <a:stretch>
            <a:fillRect/>
          </a:stretch>
        </p:blipFill>
        <p:spPr bwMode="auto">
          <a:xfrm>
            <a:off x="999744" y="2062447"/>
            <a:ext cx="8924543" cy="3958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solidFill>
                  <a:srgbClr val="FF0000"/>
                </a:solidFill>
                <a:latin typeface="Roboto" panose="02000000000000000000"/>
              </a:rPr>
              <a:t>SVM</a:t>
            </a:r>
            <a:endParaRPr lang="en-US" sz="4000" b="1" dirty="0">
              <a:solidFill>
                <a:srgbClr val="FF0000"/>
              </a:solidFill>
              <a:latin typeface="Roboto" panose="02000000000000000000"/>
            </a:endParaRPr>
          </a:p>
        </p:txBody>
      </p:sp>
      <p:sp>
        <p:nvSpPr>
          <p:cNvPr id="8" name="Text Placeholder 7"/>
          <p:cNvSpPr>
            <a:spLocks noGrp="1"/>
          </p:cNvSpPr>
          <p:nvPr>
            <p:ph type="body" idx="1"/>
          </p:nvPr>
        </p:nvSpPr>
        <p:spPr>
          <a:xfrm>
            <a:off x="5778501" y="1422401"/>
            <a:ext cx="5997899" cy="4669433"/>
          </a:xfrm>
        </p:spPr>
        <p:txBody>
          <a:bodyPr/>
          <a:lstStyle/>
          <a:p>
            <a:pPr algn="just">
              <a:buNone/>
            </a:pPr>
            <a:r>
              <a:rPr lang="en-US" sz="2400" dirty="0" smtClean="0">
                <a:latin typeface="Roboto" panose="02000000000000000000"/>
              </a:rPr>
              <a:t>     The goal of the SVM algorithm is to create the best line or decision boundary that can segregate n-dimensional space into classes so that we can easily put the new data point in the correct category in the future. This best decision boundary is called a </a:t>
            </a:r>
            <a:r>
              <a:rPr lang="en-US" sz="2400" dirty="0" err="1" smtClean="0">
                <a:latin typeface="Roboto"/>
              </a:rPr>
              <a:t>hyperplane</a:t>
            </a:r>
            <a:r>
              <a:rPr lang="en-US" sz="2400" dirty="0" smtClean="0">
                <a:latin typeface="Roboto"/>
              </a:rPr>
              <a:t>.</a:t>
            </a:r>
          </a:p>
          <a:p>
            <a:r>
              <a:rPr lang="en-US" sz="2400" dirty="0" smtClean="0">
                <a:latin typeface="Roboto"/>
              </a:rPr>
              <a:t/>
            </a:r>
            <a:br>
              <a:rPr lang="en-US" sz="2400" dirty="0" smtClean="0">
                <a:latin typeface="Roboto"/>
              </a:rPr>
            </a:br>
            <a:endParaRPr lang="en-US" sz="2400" dirty="0">
              <a:latin typeface="Roboto" panose="02000000000000000000"/>
            </a:endParaRPr>
          </a:p>
        </p:txBody>
      </p:sp>
      <p:pic>
        <p:nvPicPr>
          <p:cNvPr id="20482" name="Picture 2"/>
          <p:cNvPicPr>
            <a:picLocks noChangeAspect="1" noChangeArrowheads="1"/>
          </p:cNvPicPr>
          <p:nvPr/>
        </p:nvPicPr>
        <p:blipFill>
          <a:blip r:embed="rId2"/>
          <a:srcRect/>
          <a:stretch>
            <a:fillRect/>
          </a:stretch>
        </p:blipFill>
        <p:spPr bwMode="auto">
          <a:xfrm>
            <a:off x="0" y="1651000"/>
            <a:ext cx="6070600" cy="42354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600" y="342900"/>
            <a:ext cx="11360800" cy="939800"/>
          </a:xfrm>
        </p:spPr>
        <p:txBody>
          <a:bodyPr/>
          <a:lstStyle/>
          <a:p>
            <a:r>
              <a:rPr lang="en-US" b="1" dirty="0" smtClean="0">
                <a:solidFill>
                  <a:srgbClr val="FF0000"/>
                </a:solidFill>
                <a:latin typeface="Roboto" panose="02000000000000000000"/>
              </a:rPr>
              <a:t>SVM Metric Values </a:t>
            </a:r>
            <a:endParaRPr lang="en-US" b="1" dirty="0">
              <a:solidFill>
                <a:srgbClr val="FF0000"/>
              </a:solidFill>
              <a:latin typeface="Roboto" panose="02000000000000000000"/>
            </a:endParaRPr>
          </a:p>
        </p:txBody>
      </p:sp>
      <p:sp>
        <p:nvSpPr>
          <p:cNvPr id="9" name="Text Placeholder 8"/>
          <p:cNvSpPr>
            <a:spLocks noGrp="1"/>
          </p:cNvSpPr>
          <p:nvPr>
            <p:ph type="body" idx="1"/>
          </p:nvPr>
        </p:nvSpPr>
        <p:spPr>
          <a:xfrm>
            <a:off x="453700" y="939801"/>
            <a:ext cx="11360800" cy="4948833"/>
          </a:xfrm>
        </p:spPr>
        <p:txBody>
          <a:bodyPr/>
          <a:lstStyle/>
          <a:p>
            <a:pPr>
              <a:buNone/>
            </a:pPr>
            <a:endParaRPr lang="en-US" sz="4000" dirty="0" smtClean="0">
              <a:latin typeface="Roboto" panose="02000000000000000000"/>
            </a:endParaRPr>
          </a:p>
          <a:p>
            <a:r>
              <a:rPr lang="en-US" dirty="0" smtClean="0">
                <a:latin typeface="Roboto" panose="02000000000000000000"/>
              </a:rPr>
              <a:t>Y Train metric Values</a:t>
            </a:r>
          </a:p>
          <a:p>
            <a:endParaRPr lang="en-US" sz="3700" dirty="0" smtClean="0">
              <a:latin typeface="Roboto" panose="02000000000000000000"/>
            </a:endParaRPr>
          </a:p>
          <a:p>
            <a:endParaRPr lang="en-US" sz="3700" dirty="0" smtClean="0">
              <a:latin typeface="Roboto" panose="02000000000000000000"/>
            </a:endParaRPr>
          </a:p>
          <a:p>
            <a:r>
              <a:rPr lang="en-US" dirty="0" smtClean="0">
                <a:latin typeface="Roboto" panose="02000000000000000000"/>
              </a:rPr>
              <a:t>Y Test metric Values</a:t>
            </a:r>
          </a:p>
          <a:p>
            <a:endParaRPr lang="en-US" sz="3700" dirty="0" smtClean="0">
              <a:latin typeface="Roboto" panose="02000000000000000000"/>
            </a:endParaRPr>
          </a:p>
          <a:p>
            <a:pPr>
              <a:buNone/>
            </a:pPr>
            <a:endParaRPr lang="en-US" dirty="0">
              <a:latin typeface="Roboto" panose="02000000000000000000"/>
            </a:endParaRPr>
          </a:p>
        </p:txBody>
      </p:sp>
      <p:graphicFrame>
        <p:nvGraphicFramePr>
          <p:cNvPr id="10" name="Table 9"/>
          <p:cNvGraphicFramePr>
            <a:graphicFrameLocks noGrp="1"/>
          </p:cNvGraphicFramePr>
          <p:nvPr/>
        </p:nvGraphicFramePr>
        <p:xfrm>
          <a:off x="570484" y="2417826"/>
          <a:ext cx="11061702" cy="938530"/>
        </p:xfrm>
        <a:graphic>
          <a:graphicData uri="http://schemas.openxmlformats.org/drawingml/2006/table">
            <a:tbl>
              <a:tblPr firstRow="1" bandRow="1">
                <a:tableStyleId>{5C22544A-7EE6-4342-B048-85BDC9FD1C3A}</a:tableStyleId>
              </a:tblPr>
              <a:tblGrid>
                <a:gridCol w="1843617">
                  <a:extLst>
                    <a:ext uri="{9D8B030D-6E8A-4147-A177-3AD203B41FA5}">
                      <a16:colId xmlns:a16="http://schemas.microsoft.com/office/drawing/2014/main" val="20000"/>
                    </a:ext>
                  </a:extLst>
                </a:gridCol>
                <a:gridCol w="1843617">
                  <a:extLst>
                    <a:ext uri="{9D8B030D-6E8A-4147-A177-3AD203B41FA5}">
                      <a16:colId xmlns:a16="http://schemas.microsoft.com/office/drawing/2014/main" val="20001"/>
                    </a:ext>
                  </a:extLst>
                </a:gridCol>
                <a:gridCol w="1843617">
                  <a:extLst>
                    <a:ext uri="{9D8B030D-6E8A-4147-A177-3AD203B41FA5}">
                      <a16:colId xmlns:a16="http://schemas.microsoft.com/office/drawing/2014/main" val="20002"/>
                    </a:ext>
                  </a:extLst>
                </a:gridCol>
                <a:gridCol w="1843617">
                  <a:extLst>
                    <a:ext uri="{9D8B030D-6E8A-4147-A177-3AD203B41FA5}">
                      <a16:colId xmlns:a16="http://schemas.microsoft.com/office/drawing/2014/main" val="20003"/>
                    </a:ext>
                  </a:extLst>
                </a:gridCol>
                <a:gridCol w="1843617">
                  <a:extLst>
                    <a:ext uri="{9D8B030D-6E8A-4147-A177-3AD203B41FA5}">
                      <a16:colId xmlns:a16="http://schemas.microsoft.com/office/drawing/2014/main" val="20004"/>
                    </a:ext>
                  </a:extLst>
                </a:gridCol>
                <a:gridCol w="1843617">
                  <a:extLst>
                    <a:ext uri="{9D8B030D-6E8A-4147-A177-3AD203B41FA5}">
                      <a16:colId xmlns:a16="http://schemas.microsoft.com/office/drawing/2014/main" val="20005"/>
                    </a:ext>
                  </a:extLst>
                </a:gridCol>
              </a:tblGrid>
              <a:tr h="450850">
                <a:tc>
                  <a:txBody>
                    <a:bodyPr/>
                    <a:lstStyle/>
                    <a:p>
                      <a:pPr algn="ctr" fontAlgn="ctr"/>
                      <a:r>
                        <a:rPr lang="en-US" sz="2100" b="1" dirty="0" smtClean="0"/>
                        <a:t>Model</a:t>
                      </a:r>
                      <a:endParaRPr lang="en-US" sz="2100" dirty="0" smtClean="0"/>
                    </a:p>
                  </a:txBody>
                  <a:tcPr marL="121920" marR="121920" marT="60960" marB="60960" anchor="ctr"/>
                </a:tc>
                <a:tc>
                  <a:txBody>
                    <a:bodyPr/>
                    <a:lstStyle/>
                    <a:p>
                      <a:pPr algn="ctr" fontAlgn="ctr"/>
                      <a:r>
                        <a:rPr lang="en-US" sz="2100" b="1" dirty="0" smtClean="0"/>
                        <a:t>      Accuracy</a:t>
                      </a:r>
                      <a:endParaRPr lang="en-US" sz="2100" dirty="0" smtClean="0"/>
                    </a:p>
                  </a:txBody>
                  <a:tcPr marL="121920" marR="121920" marT="60960" marB="60960" anchor="ctr"/>
                </a:tc>
                <a:tc>
                  <a:txBody>
                    <a:bodyPr/>
                    <a:lstStyle/>
                    <a:p>
                      <a:pPr algn="ctr" fontAlgn="ctr"/>
                      <a:r>
                        <a:rPr lang="en-US" sz="2100" b="1" dirty="0" smtClean="0"/>
                        <a:t>Precision</a:t>
                      </a:r>
                      <a:endParaRPr lang="en-US" sz="2100" dirty="0" smtClean="0"/>
                    </a:p>
                  </a:txBody>
                  <a:tcPr marL="121920" marR="121920" marT="60960" marB="60960" anchor="ctr"/>
                </a:tc>
                <a:tc>
                  <a:txBody>
                    <a:bodyPr/>
                    <a:lstStyle/>
                    <a:p>
                      <a:pPr algn="ctr" fontAlgn="ctr"/>
                      <a:r>
                        <a:rPr lang="en-US" sz="2100" b="1" dirty="0" smtClean="0"/>
                        <a:t>Recall</a:t>
                      </a:r>
                      <a:endParaRPr lang="en-US" sz="2100" dirty="0" smtClean="0"/>
                    </a:p>
                  </a:txBody>
                  <a:tcPr marL="121920" marR="121920" marT="60960" marB="60960" anchor="ctr"/>
                </a:tc>
                <a:tc>
                  <a:txBody>
                    <a:bodyPr/>
                    <a:lstStyle/>
                    <a:p>
                      <a:pPr algn="ctr" fontAlgn="ctr"/>
                      <a:r>
                        <a:rPr lang="en-US" sz="2100" b="1" dirty="0" smtClean="0"/>
                        <a:t>   F1 Score</a:t>
                      </a:r>
                      <a:endParaRPr lang="en-US" sz="2100" dirty="0" smtClean="0"/>
                    </a:p>
                  </a:txBody>
                  <a:tcPr marL="121920" marR="121920" marT="60960" marB="60960" anchor="ctr"/>
                </a:tc>
                <a:tc>
                  <a:txBody>
                    <a:bodyPr/>
                    <a:lstStyle/>
                    <a:p>
                      <a:pPr algn="ctr" fontAlgn="ctr"/>
                      <a:r>
                        <a:rPr lang="en-US" sz="2100" b="1" dirty="0" smtClean="0"/>
                        <a:t>ROC</a:t>
                      </a:r>
                      <a:endParaRPr lang="en-US" sz="2100" dirty="0" smtClean="0"/>
                    </a:p>
                  </a:txBody>
                  <a:tcPr marL="121920" marR="121920" marT="60960" marB="60960" anchor="ctr"/>
                </a:tc>
                <a:extLst>
                  <a:ext uri="{0D108BD9-81ED-4DB2-BD59-A6C34878D82A}">
                    <a16:rowId xmlns:a16="http://schemas.microsoft.com/office/drawing/2014/main" val="10000"/>
                  </a:ext>
                </a:extLst>
              </a:tr>
              <a:tr h="450850">
                <a:tc>
                  <a:txBody>
                    <a:bodyPr/>
                    <a:lstStyle/>
                    <a:p>
                      <a:pPr algn="r"/>
                      <a:r>
                        <a:rPr lang="en-US" sz="2400" dirty="0"/>
                        <a:t>SVM</a:t>
                      </a:r>
                    </a:p>
                  </a:txBody>
                  <a:tcPr marL="121920" marR="121920" marT="60960" marB="60960" anchor="ctr"/>
                </a:tc>
                <a:tc>
                  <a:txBody>
                    <a:bodyPr/>
                    <a:lstStyle/>
                    <a:p>
                      <a:pPr algn="r"/>
                      <a:r>
                        <a:rPr lang="en-US" sz="2400" dirty="0"/>
                        <a:t>0.806524</a:t>
                      </a:r>
                    </a:p>
                  </a:txBody>
                  <a:tcPr marL="121920" marR="121920" marT="60960" marB="60960" anchor="ctr"/>
                </a:tc>
                <a:tc>
                  <a:txBody>
                    <a:bodyPr/>
                    <a:lstStyle/>
                    <a:p>
                      <a:pPr algn="r"/>
                      <a:r>
                        <a:rPr lang="en-US" sz="2400" dirty="0"/>
                        <a:t>0.703799</a:t>
                      </a:r>
                    </a:p>
                  </a:txBody>
                  <a:tcPr marL="121920" marR="121920" marT="60960" marB="60960" anchor="ctr"/>
                </a:tc>
                <a:tc>
                  <a:txBody>
                    <a:bodyPr/>
                    <a:lstStyle/>
                    <a:p>
                      <a:pPr algn="r"/>
                      <a:r>
                        <a:rPr lang="en-US" sz="2400" dirty="0"/>
                        <a:t>0.232751</a:t>
                      </a:r>
                    </a:p>
                  </a:txBody>
                  <a:tcPr marL="121920" marR="121920" marT="60960" marB="60960" anchor="ctr"/>
                </a:tc>
                <a:tc>
                  <a:txBody>
                    <a:bodyPr/>
                    <a:lstStyle/>
                    <a:p>
                      <a:pPr algn="r"/>
                      <a:r>
                        <a:rPr lang="en-US" sz="2400"/>
                        <a:t>0.349816</a:t>
                      </a:r>
                    </a:p>
                  </a:txBody>
                  <a:tcPr marL="121920" marR="121920" marT="60960" marB="60960" anchor="ctr"/>
                </a:tc>
                <a:tc>
                  <a:txBody>
                    <a:bodyPr/>
                    <a:lstStyle/>
                    <a:p>
                      <a:pPr algn="r"/>
                      <a:r>
                        <a:rPr lang="en-US" sz="2400" dirty="0"/>
                        <a:t>0.602269</a:t>
                      </a:r>
                    </a:p>
                  </a:txBody>
                  <a:tcPr marL="121920" marR="121920" marT="60960" marB="60960" anchor="ct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685798" y="4291585"/>
          <a:ext cx="10947402" cy="929640"/>
        </p:xfrm>
        <a:graphic>
          <a:graphicData uri="http://schemas.openxmlformats.org/drawingml/2006/table">
            <a:tbl>
              <a:tblPr firstRow="1" bandRow="1">
                <a:tableStyleId>{5C22544A-7EE6-4342-B048-85BDC9FD1C3A}</a:tableStyleId>
              </a:tblPr>
              <a:tblGrid>
                <a:gridCol w="1824567">
                  <a:extLst>
                    <a:ext uri="{9D8B030D-6E8A-4147-A177-3AD203B41FA5}">
                      <a16:colId xmlns:a16="http://schemas.microsoft.com/office/drawing/2014/main" val="20000"/>
                    </a:ext>
                  </a:extLst>
                </a:gridCol>
                <a:gridCol w="1824567">
                  <a:extLst>
                    <a:ext uri="{9D8B030D-6E8A-4147-A177-3AD203B41FA5}">
                      <a16:colId xmlns:a16="http://schemas.microsoft.com/office/drawing/2014/main" val="20001"/>
                    </a:ext>
                  </a:extLst>
                </a:gridCol>
                <a:gridCol w="1824567">
                  <a:extLst>
                    <a:ext uri="{9D8B030D-6E8A-4147-A177-3AD203B41FA5}">
                      <a16:colId xmlns:a16="http://schemas.microsoft.com/office/drawing/2014/main" val="20002"/>
                    </a:ext>
                  </a:extLst>
                </a:gridCol>
                <a:gridCol w="1824567">
                  <a:extLst>
                    <a:ext uri="{9D8B030D-6E8A-4147-A177-3AD203B41FA5}">
                      <a16:colId xmlns:a16="http://schemas.microsoft.com/office/drawing/2014/main" val="20003"/>
                    </a:ext>
                  </a:extLst>
                </a:gridCol>
                <a:gridCol w="1824567">
                  <a:extLst>
                    <a:ext uri="{9D8B030D-6E8A-4147-A177-3AD203B41FA5}">
                      <a16:colId xmlns:a16="http://schemas.microsoft.com/office/drawing/2014/main" val="20004"/>
                    </a:ext>
                  </a:extLst>
                </a:gridCol>
                <a:gridCol w="1824567">
                  <a:extLst>
                    <a:ext uri="{9D8B030D-6E8A-4147-A177-3AD203B41FA5}">
                      <a16:colId xmlns:a16="http://schemas.microsoft.com/office/drawing/2014/main" val="20005"/>
                    </a:ext>
                  </a:extLst>
                </a:gridCol>
              </a:tblGrid>
              <a:tr h="428919">
                <a:tc>
                  <a:txBody>
                    <a:bodyPr/>
                    <a:lstStyle/>
                    <a:p>
                      <a:pPr algn="ctr" fontAlgn="ctr"/>
                      <a:r>
                        <a:rPr lang="en-US" sz="2100" b="1" dirty="0" smtClean="0"/>
                        <a:t>Model</a:t>
                      </a:r>
                      <a:endParaRPr lang="en-US" sz="2100" dirty="0" smtClean="0"/>
                    </a:p>
                  </a:txBody>
                  <a:tcPr marL="121920" marR="121920" marT="60960" marB="60960" anchor="ctr"/>
                </a:tc>
                <a:tc>
                  <a:txBody>
                    <a:bodyPr/>
                    <a:lstStyle/>
                    <a:p>
                      <a:pPr algn="ctr" fontAlgn="ctr"/>
                      <a:r>
                        <a:rPr lang="en-US" sz="2100" b="1" dirty="0" smtClean="0"/>
                        <a:t>      Accuracy</a:t>
                      </a:r>
                      <a:endParaRPr lang="en-US" sz="2100" dirty="0" smtClean="0"/>
                    </a:p>
                  </a:txBody>
                  <a:tcPr marL="121920" marR="121920" marT="60960" marB="60960" anchor="ctr"/>
                </a:tc>
                <a:tc>
                  <a:txBody>
                    <a:bodyPr/>
                    <a:lstStyle/>
                    <a:p>
                      <a:pPr algn="ctr" fontAlgn="ctr"/>
                      <a:r>
                        <a:rPr lang="en-US" sz="2100" b="1" dirty="0" smtClean="0"/>
                        <a:t>Precision</a:t>
                      </a:r>
                      <a:endParaRPr lang="en-US" sz="2100" dirty="0" smtClean="0"/>
                    </a:p>
                  </a:txBody>
                  <a:tcPr marL="121920" marR="121920" marT="60960" marB="60960" anchor="ctr"/>
                </a:tc>
                <a:tc>
                  <a:txBody>
                    <a:bodyPr/>
                    <a:lstStyle/>
                    <a:p>
                      <a:pPr algn="ctr" fontAlgn="ctr"/>
                      <a:r>
                        <a:rPr lang="en-US" sz="2100" b="1" dirty="0" smtClean="0"/>
                        <a:t>Recall</a:t>
                      </a:r>
                      <a:endParaRPr lang="en-US" sz="2100" dirty="0" smtClean="0"/>
                    </a:p>
                  </a:txBody>
                  <a:tcPr marL="121920" marR="121920" marT="60960" marB="60960" anchor="ctr"/>
                </a:tc>
                <a:tc>
                  <a:txBody>
                    <a:bodyPr/>
                    <a:lstStyle/>
                    <a:p>
                      <a:pPr algn="ctr" fontAlgn="ctr"/>
                      <a:r>
                        <a:rPr lang="en-US" sz="2100" b="1" dirty="0" smtClean="0"/>
                        <a:t>   F1 Score</a:t>
                      </a:r>
                      <a:endParaRPr lang="en-US" sz="2100" dirty="0" smtClean="0"/>
                    </a:p>
                  </a:txBody>
                  <a:tcPr marL="121920" marR="121920" marT="60960" marB="60960" anchor="ctr"/>
                </a:tc>
                <a:tc>
                  <a:txBody>
                    <a:bodyPr/>
                    <a:lstStyle/>
                    <a:p>
                      <a:pPr algn="ctr" fontAlgn="ctr"/>
                      <a:r>
                        <a:rPr lang="en-US" sz="2100" b="1" dirty="0" smtClean="0"/>
                        <a:t>ROC</a:t>
                      </a:r>
                      <a:endParaRPr lang="en-US" sz="2100" dirty="0" smtClean="0"/>
                    </a:p>
                  </a:txBody>
                  <a:tcPr marL="121920" marR="121920" marT="60960" marB="60960" anchor="ctr"/>
                </a:tc>
                <a:extLst>
                  <a:ext uri="{0D108BD9-81ED-4DB2-BD59-A6C34878D82A}">
                    <a16:rowId xmlns:a16="http://schemas.microsoft.com/office/drawing/2014/main" val="10000"/>
                  </a:ext>
                </a:extLst>
              </a:tr>
              <a:tr h="473289">
                <a:tc>
                  <a:txBody>
                    <a:bodyPr/>
                    <a:lstStyle/>
                    <a:p>
                      <a:pPr algn="r"/>
                      <a:r>
                        <a:rPr lang="en-US" sz="2400" dirty="0"/>
                        <a:t>SVM</a:t>
                      </a:r>
                    </a:p>
                  </a:txBody>
                  <a:tcPr marL="121920" marR="121920" marT="60960" marB="60960" anchor="ctr"/>
                </a:tc>
                <a:tc>
                  <a:txBody>
                    <a:bodyPr/>
                    <a:lstStyle/>
                    <a:p>
                      <a:pPr algn="r"/>
                      <a:r>
                        <a:rPr lang="en-US" sz="2400" dirty="0"/>
                        <a:t>0.815</a:t>
                      </a:r>
                    </a:p>
                  </a:txBody>
                  <a:tcPr marL="121920" marR="121920" marT="60960" marB="60960" anchor="ctr"/>
                </a:tc>
                <a:tc>
                  <a:txBody>
                    <a:bodyPr/>
                    <a:lstStyle/>
                    <a:p>
                      <a:pPr algn="r"/>
                      <a:r>
                        <a:rPr lang="en-US" sz="2400" dirty="0"/>
                        <a:t>0.718601</a:t>
                      </a:r>
                    </a:p>
                  </a:txBody>
                  <a:tcPr marL="121920" marR="121920" marT="60960" marB="60960" anchor="ctr"/>
                </a:tc>
                <a:tc>
                  <a:txBody>
                    <a:bodyPr/>
                    <a:lstStyle/>
                    <a:p>
                      <a:pPr algn="r"/>
                      <a:r>
                        <a:rPr lang="en-US" sz="2400"/>
                        <a:t>0.23299</a:t>
                      </a:r>
                    </a:p>
                  </a:txBody>
                  <a:tcPr marL="121920" marR="121920" marT="60960" marB="60960" anchor="ctr"/>
                </a:tc>
                <a:tc>
                  <a:txBody>
                    <a:bodyPr/>
                    <a:lstStyle/>
                    <a:p>
                      <a:pPr algn="r"/>
                      <a:r>
                        <a:rPr lang="en-US" sz="2400" dirty="0"/>
                        <a:t>0.351888</a:t>
                      </a:r>
                    </a:p>
                  </a:txBody>
                  <a:tcPr marL="121920" marR="121920" marT="60960" marB="60960" anchor="ctr"/>
                </a:tc>
                <a:tc>
                  <a:txBody>
                    <a:bodyPr/>
                    <a:lstStyle/>
                    <a:p>
                      <a:pPr algn="r"/>
                      <a:r>
                        <a:rPr lang="en-US" sz="2400" dirty="0"/>
                        <a:t>0.603959</a:t>
                      </a:r>
                    </a:p>
                  </a:txBody>
                  <a:tcPr marL="121920" marR="121920" marT="60960" marB="60960"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Roboto" panose="02000000000000000000"/>
              </a:rPr>
              <a:t>Content</a:t>
            </a:r>
            <a:endParaRPr lang="en-US" sz="4000" dirty="0">
              <a:latin typeface="Roboto" panose="02000000000000000000"/>
            </a:endParaRPr>
          </a:p>
        </p:txBody>
      </p:sp>
      <p:sp>
        <p:nvSpPr>
          <p:cNvPr id="3" name="Content Placeholder 2"/>
          <p:cNvSpPr>
            <a:spLocks noGrp="1"/>
          </p:cNvSpPr>
          <p:nvPr>
            <p:ph idx="1"/>
          </p:nvPr>
        </p:nvSpPr>
        <p:spPr>
          <a:xfrm>
            <a:off x="838200" y="1536192"/>
            <a:ext cx="10515600" cy="5169407"/>
          </a:xfrm>
        </p:spPr>
        <p:txBody>
          <a:bodyPr>
            <a:normAutofit/>
          </a:bodyPr>
          <a:lstStyle/>
          <a:p>
            <a:pPr marL="514350" indent="-514350">
              <a:buFont typeface="Wingdings" pitchFamily="2" charset="2"/>
              <a:buChar char="Ø"/>
            </a:pPr>
            <a:r>
              <a:rPr lang="en-IN" sz="2400" dirty="0" smtClean="0">
                <a:solidFill>
                  <a:srgbClr val="212121"/>
                </a:solidFill>
                <a:latin typeface="Roboto" panose="02000000000000000000" pitchFamily="2" charset="0"/>
              </a:rPr>
              <a:t>Data Description</a:t>
            </a:r>
          </a:p>
          <a:p>
            <a:pPr marL="514350" indent="-514350">
              <a:buFont typeface="Wingdings" pitchFamily="2" charset="2"/>
              <a:buChar char="Ø"/>
            </a:pPr>
            <a:r>
              <a:rPr lang="en-IN" sz="2400" dirty="0" smtClean="0">
                <a:solidFill>
                  <a:srgbClr val="212121"/>
                </a:solidFill>
                <a:latin typeface="Roboto" panose="02000000000000000000" pitchFamily="2" charset="0"/>
              </a:rPr>
              <a:t>Attribute Information</a:t>
            </a:r>
          </a:p>
          <a:p>
            <a:pPr marL="514350" indent="-514350">
              <a:buFont typeface="Wingdings" pitchFamily="2" charset="2"/>
              <a:buChar char="Ø"/>
            </a:pPr>
            <a:r>
              <a:rPr lang="en-IN" sz="2400" dirty="0" smtClean="0">
                <a:solidFill>
                  <a:srgbClr val="212121"/>
                </a:solidFill>
                <a:latin typeface="Roboto" panose="02000000000000000000" pitchFamily="2" charset="0"/>
              </a:rPr>
              <a:t>Summary of Data</a:t>
            </a:r>
          </a:p>
          <a:p>
            <a:pPr marL="514350" indent="-514350">
              <a:buFont typeface="Wingdings" pitchFamily="2" charset="2"/>
              <a:buChar char="Ø"/>
            </a:pPr>
            <a:r>
              <a:rPr lang="en-IN" sz="2400" dirty="0" smtClean="0">
                <a:solidFill>
                  <a:srgbClr val="212121"/>
                </a:solidFill>
                <a:latin typeface="Roboto" panose="02000000000000000000" pitchFamily="2" charset="0"/>
              </a:rPr>
              <a:t>Data Pre-processing</a:t>
            </a:r>
          </a:p>
          <a:p>
            <a:pPr marL="514350" indent="-514350">
              <a:buFont typeface="Wingdings" pitchFamily="2" charset="2"/>
              <a:buChar char="Ø"/>
            </a:pPr>
            <a:r>
              <a:rPr lang="en-IN" sz="2400" dirty="0" smtClean="0">
                <a:solidFill>
                  <a:srgbClr val="212121"/>
                </a:solidFill>
                <a:latin typeface="Roboto" panose="02000000000000000000" pitchFamily="2" charset="0"/>
              </a:rPr>
              <a:t>Data Visualization</a:t>
            </a:r>
          </a:p>
          <a:p>
            <a:pPr marL="514350" indent="-514350">
              <a:buFont typeface="Wingdings" pitchFamily="2" charset="2"/>
              <a:buChar char="Ø"/>
            </a:pPr>
            <a:r>
              <a:rPr lang="en-IN" sz="2400" dirty="0" smtClean="0">
                <a:solidFill>
                  <a:srgbClr val="212121"/>
                </a:solidFill>
                <a:latin typeface="Roboto" panose="02000000000000000000" pitchFamily="2" charset="0"/>
              </a:rPr>
              <a:t>Heat Map</a:t>
            </a:r>
          </a:p>
          <a:p>
            <a:pPr marL="514350" indent="-514350">
              <a:buFont typeface="Wingdings" pitchFamily="2" charset="2"/>
              <a:buChar char="Ø"/>
            </a:pPr>
            <a:r>
              <a:rPr lang="en-IN" sz="2400" dirty="0" smtClean="0">
                <a:solidFill>
                  <a:srgbClr val="212121"/>
                </a:solidFill>
                <a:latin typeface="Roboto" panose="02000000000000000000" pitchFamily="2" charset="0"/>
              </a:rPr>
              <a:t>Standard Normalization</a:t>
            </a:r>
          </a:p>
          <a:p>
            <a:pPr marL="514350" indent="-514350">
              <a:buFont typeface="Wingdings" pitchFamily="2" charset="2"/>
              <a:buChar char="Ø"/>
            </a:pPr>
            <a:r>
              <a:rPr lang="en-IN" sz="2400" dirty="0" smtClean="0">
                <a:solidFill>
                  <a:srgbClr val="212121"/>
                </a:solidFill>
                <a:latin typeface="Roboto" panose="02000000000000000000" pitchFamily="2" charset="0"/>
              </a:rPr>
              <a:t>Data Training &amp; Testing</a:t>
            </a:r>
          </a:p>
          <a:p>
            <a:pPr marL="514350" indent="-514350">
              <a:buFont typeface="Wingdings" pitchFamily="2" charset="2"/>
              <a:buChar char="Ø"/>
            </a:pPr>
            <a:r>
              <a:rPr lang="en-IN" sz="2400" dirty="0" smtClean="0">
                <a:solidFill>
                  <a:srgbClr val="212121"/>
                </a:solidFill>
                <a:latin typeface="Roboto" panose="02000000000000000000" pitchFamily="2" charset="0"/>
              </a:rPr>
              <a:t>Algorithms For Machine Learning</a:t>
            </a:r>
          </a:p>
          <a:p>
            <a:pPr marL="514350" indent="-514350">
              <a:buFont typeface="Wingdings" pitchFamily="2" charset="2"/>
              <a:buChar char="Ø"/>
            </a:pPr>
            <a:r>
              <a:rPr lang="en-IN" sz="2400" dirty="0" smtClean="0">
                <a:solidFill>
                  <a:srgbClr val="212121"/>
                </a:solidFill>
                <a:latin typeface="Roboto" panose="02000000000000000000" pitchFamily="2" charset="0"/>
              </a:rPr>
              <a:t>Hyper Parameter Tuning</a:t>
            </a:r>
          </a:p>
          <a:p>
            <a:pPr marL="514350" indent="-514350">
              <a:buFont typeface="Wingdings" pitchFamily="2" charset="2"/>
              <a:buChar char="Ø"/>
            </a:pPr>
            <a:r>
              <a:rPr lang="en-IN" sz="2400" dirty="0" smtClean="0">
                <a:solidFill>
                  <a:srgbClr val="212121"/>
                </a:solidFill>
                <a:latin typeface="Roboto" panose="02000000000000000000" pitchFamily="2" charset="0"/>
              </a:rPr>
              <a:t> Conclusion</a:t>
            </a:r>
            <a:endParaRPr lang="en-US" sz="2400" dirty="0"/>
          </a:p>
        </p:txBody>
      </p:sp>
      <p:sp>
        <p:nvSpPr>
          <p:cNvPr id="4098" name="AutoShape 2" descr="How Having Multiple Credit Cards Affects Your Credit Sco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0" name="Picture 4"/>
          <p:cNvPicPr>
            <a:picLocks noChangeAspect="1" noChangeArrowheads="1"/>
          </p:cNvPicPr>
          <p:nvPr/>
        </p:nvPicPr>
        <p:blipFill>
          <a:blip r:embed="rId2"/>
          <a:srcRect/>
          <a:stretch>
            <a:fillRect/>
          </a:stretch>
        </p:blipFill>
        <p:spPr bwMode="auto">
          <a:xfrm>
            <a:off x="6120384" y="659321"/>
            <a:ext cx="5766816" cy="551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0"/>
            <a:ext cx="11360800" cy="1356967"/>
          </a:xfrm>
        </p:spPr>
        <p:txBody>
          <a:bodyPr/>
          <a:lstStyle/>
          <a:p>
            <a:r>
              <a:rPr lang="en-US" b="1" dirty="0" smtClean="0">
                <a:solidFill>
                  <a:srgbClr val="FF0000"/>
                </a:solidFill>
                <a:latin typeface="Roboto" panose="02000000000000000000"/>
              </a:rPr>
              <a:t>Classification Report &amp; Confusion matrix of SVM</a:t>
            </a:r>
            <a:endParaRPr lang="en-US" b="1" dirty="0">
              <a:solidFill>
                <a:srgbClr val="FF0000"/>
              </a:solidFill>
              <a:latin typeface="Roboto" panose="02000000000000000000"/>
            </a:endParaRPr>
          </a:p>
        </p:txBody>
      </p:sp>
      <p:pic>
        <p:nvPicPr>
          <p:cNvPr id="21506" name="Picture 2"/>
          <p:cNvPicPr>
            <a:picLocks noChangeAspect="1" noChangeArrowheads="1"/>
          </p:cNvPicPr>
          <p:nvPr/>
        </p:nvPicPr>
        <p:blipFill>
          <a:blip r:embed="rId2"/>
          <a:srcRect/>
          <a:stretch>
            <a:fillRect/>
          </a:stretch>
        </p:blipFill>
        <p:spPr bwMode="auto">
          <a:xfrm>
            <a:off x="1035052" y="1742109"/>
            <a:ext cx="9226549" cy="43057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668594"/>
            <a:ext cx="11360800" cy="1123630"/>
          </a:xfrm>
          <a:prstGeom prst="rect">
            <a:avLst/>
          </a:prstGeom>
          <a:noFill/>
          <a:ln>
            <a:noFill/>
          </a:ln>
        </p:spPr>
        <p:txBody>
          <a:bodyPr spcFirstLastPara="1" wrap="square" lIns="121897" tIns="121897" rIns="121897" bIns="121897" anchor="b" anchorCtr="0">
            <a:noAutofit/>
          </a:bodyPr>
          <a:lstStyle/>
          <a:p>
            <a:pPr>
              <a:buSzPts val="5200"/>
            </a:pPr>
            <a:endParaRPr b="1" dirty="0">
              <a:solidFill>
                <a:schemeClr val="lt1"/>
              </a:solidFill>
              <a:latin typeface="Montserrat"/>
              <a:ea typeface="Montserrat"/>
              <a:cs typeface="Montserrat"/>
              <a:sym typeface="Montserrat"/>
            </a:endParaRPr>
          </a:p>
          <a:p>
            <a:pPr algn="ctr">
              <a:buSzPts val="5200"/>
            </a:pPr>
            <a:endParaRPr b="1" dirty="0">
              <a:solidFill>
                <a:schemeClr val="lt1"/>
              </a:solidFill>
              <a:latin typeface="Montserrat"/>
              <a:ea typeface="Montserrat"/>
              <a:cs typeface="Montserrat"/>
              <a:sym typeface="Montserrat"/>
            </a:endParaRPr>
          </a:p>
          <a:p>
            <a:pPr>
              <a:buSzPts val="5200"/>
            </a:pPr>
            <a:r>
              <a:rPr lang="en-US" sz="4000" b="1" dirty="0" smtClean="0">
                <a:solidFill>
                  <a:srgbClr val="FF0000"/>
                </a:solidFill>
                <a:latin typeface="Roboto" panose="02000000000000000000"/>
                <a:ea typeface="Montserrat"/>
                <a:cs typeface="Montserrat"/>
                <a:sym typeface="Montserrat"/>
              </a:rPr>
              <a:t>Decision Tree</a:t>
            </a:r>
            <a:endParaRPr sz="4000" b="1" dirty="0">
              <a:solidFill>
                <a:srgbClr val="FF0000"/>
              </a:solidFill>
              <a:latin typeface="Roboto" panose="02000000000000000000"/>
              <a:ea typeface="Montserrat"/>
              <a:cs typeface="Montserrat"/>
              <a:sym typeface="Montserrat"/>
            </a:endParaRPr>
          </a:p>
          <a:p>
            <a:pPr algn="ctr">
              <a:buSzPts val="5200"/>
            </a:pPr>
            <a:endParaRPr b="1" dirty="0">
              <a:solidFill>
                <a:schemeClr val="lt1"/>
              </a:solidFill>
              <a:latin typeface="Montserrat"/>
              <a:ea typeface="Montserrat"/>
              <a:cs typeface="Montserrat"/>
              <a:sym typeface="Montserrat"/>
            </a:endParaRPr>
          </a:p>
        </p:txBody>
      </p:sp>
      <p:sp>
        <p:nvSpPr>
          <p:cNvPr id="4" name="Text Placeholder 3"/>
          <p:cNvSpPr>
            <a:spLocks noGrp="1"/>
          </p:cNvSpPr>
          <p:nvPr>
            <p:ph type="body" idx="1"/>
          </p:nvPr>
        </p:nvSpPr>
        <p:spPr/>
        <p:txBody>
          <a:bodyPr/>
          <a:lstStyle/>
          <a:p>
            <a:endParaRPr lang="en-US" dirty="0"/>
          </a:p>
        </p:txBody>
      </p:sp>
      <p:sp>
        <p:nvSpPr>
          <p:cNvPr id="5" name="Text Placeholder 4"/>
          <p:cNvSpPr>
            <a:spLocks noGrp="1"/>
          </p:cNvSpPr>
          <p:nvPr>
            <p:ph type="body" idx="2"/>
          </p:nvPr>
        </p:nvSpPr>
        <p:spPr>
          <a:xfrm>
            <a:off x="6541731" y="1415846"/>
            <a:ext cx="5234669" cy="4675988"/>
          </a:xfrm>
        </p:spPr>
        <p:txBody>
          <a:bodyPr numCol="1"/>
          <a:lstStyle/>
          <a:p>
            <a:pPr algn="just">
              <a:buNone/>
            </a:pPr>
            <a:r>
              <a:rPr lang="en-US" sz="2800" dirty="0" smtClean="0">
                <a:latin typeface="Roboto"/>
              </a:rPr>
              <a:t>     A </a:t>
            </a:r>
            <a:r>
              <a:rPr lang="en-US" sz="2800" b="1" dirty="0" smtClean="0">
                <a:latin typeface="Roboto"/>
              </a:rPr>
              <a:t>Decision </a:t>
            </a:r>
            <a:r>
              <a:rPr lang="en-US" sz="2800" b="1" dirty="0">
                <a:latin typeface="Roboto"/>
              </a:rPr>
              <a:t>T</a:t>
            </a:r>
            <a:r>
              <a:rPr lang="en-US" sz="2800" b="1" dirty="0" smtClean="0">
                <a:latin typeface="Roboto"/>
              </a:rPr>
              <a:t>ree </a:t>
            </a:r>
            <a:r>
              <a:rPr lang="en-US" sz="2800" dirty="0" smtClean="0">
                <a:latin typeface="Roboto"/>
              </a:rPr>
              <a:t>is a graphical representation of possible solutions to a decision based on certain conditions. It’s called a decision tree because it starts with a single box (or root), which then branches off into a number of solutions, just like a tree.</a:t>
            </a:r>
            <a:endParaRPr lang="en-US" sz="2800" dirty="0">
              <a:latin typeface="Roboto"/>
            </a:endParaRPr>
          </a:p>
        </p:txBody>
      </p:sp>
      <p:pic>
        <p:nvPicPr>
          <p:cNvPr id="3076" name="Picture 4" descr="Decision Tree Algorithm in Python From Scratch | by Eligijus Bujokas |  Towards Data Science"/>
          <p:cNvPicPr>
            <a:picLocks noChangeAspect="1" noChangeArrowheads="1"/>
          </p:cNvPicPr>
          <p:nvPr/>
        </p:nvPicPr>
        <p:blipFill>
          <a:blip r:embed="rId3"/>
          <a:srcRect/>
          <a:stretch>
            <a:fillRect/>
          </a:stretch>
        </p:blipFill>
        <p:spPr bwMode="auto">
          <a:xfrm>
            <a:off x="431801" y="1416040"/>
            <a:ext cx="5905499" cy="506096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5600" y="165100"/>
            <a:ext cx="11360800" cy="1191867"/>
          </a:xfrm>
        </p:spPr>
        <p:txBody>
          <a:bodyPr/>
          <a:lstStyle/>
          <a:p>
            <a:r>
              <a:rPr lang="en-US" b="1" dirty="0" smtClean="0">
                <a:solidFill>
                  <a:srgbClr val="FF0000"/>
                </a:solidFill>
                <a:latin typeface="Roboto" panose="02000000000000000000"/>
              </a:rPr>
              <a:t>Decision Tree Metric Values </a:t>
            </a:r>
            <a:endParaRPr lang="en-US" b="1" dirty="0">
              <a:solidFill>
                <a:srgbClr val="FF0000"/>
              </a:solidFill>
              <a:latin typeface="Roboto" panose="02000000000000000000"/>
            </a:endParaRPr>
          </a:p>
        </p:txBody>
      </p:sp>
      <p:sp>
        <p:nvSpPr>
          <p:cNvPr id="6" name="Text Placeholder 5"/>
          <p:cNvSpPr>
            <a:spLocks noGrp="1"/>
          </p:cNvSpPr>
          <p:nvPr>
            <p:ph type="body" idx="1"/>
          </p:nvPr>
        </p:nvSpPr>
        <p:spPr>
          <a:xfrm>
            <a:off x="415600" y="1389888"/>
            <a:ext cx="11360800" cy="4701946"/>
          </a:xfrm>
        </p:spPr>
        <p:txBody>
          <a:bodyPr/>
          <a:lstStyle/>
          <a:p>
            <a:pPr>
              <a:buClrTx/>
            </a:pPr>
            <a:r>
              <a:rPr lang="en-US" dirty="0" smtClean="0">
                <a:latin typeface="Roboto" panose="02000000000000000000"/>
              </a:rPr>
              <a:t>Y Train metric values</a:t>
            </a:r>
          </a:p>
          <a:p>
            <a:pPr>
              <a:buClrTx/>
              <a:buNone/>
            </a:pPr>
            <a:endParaRPr lang="en-US" dirty="0" smtClean="0">
              <a:solidFill>
                <a:schemeClr val="bg1"/>
              </a:solidFill>
              <a:latin typeface="Roboto" panose="02000000000000000000"/>
            </a:endParaRPr>
          </a:p>
          <a:p>
            <a:pPr>
              <a:buClrTx/>
              <a:buNone/>
            </a:pPr>
            <a:endParaRPr lang="en-US" dirty="0" smtClean="0">
              <a:solidFill>
                <a:schemeClr val="bg1"/>
              </a:solidFill>
              <a:latin typeface="Roboto" panose="02000000000000000000"/>
            </a:endParaRPr>
          </a:p>
          <a:p>
            <a:pPr>
              <a:buClrTx/>
              <a:buNone/>
            </a:pPr>
            <a:endParaRPr lang="en-US" dirty="0" smtClean="0">
              <a:solidFill>
                <a:schemeClr val="bg1"/>
              </a:solidFill>
              <a:latin typeface="Roboto" panose="02000000000000000000"/>
            </a:endParaRPr>
          </a:p>
          <a:p>
            <a:pPr>
              <a:buClrTx/>
            </a:pPr>
            <a:r>
              <a:rPr lang="en-US" dirty="0" smtClean="0">
                <a:latin typeface="Roboto" panose="02000000000000000000"/>
              </a:rPr>
              <a:t>Y Test metric Values</a:t>
            </a:r>
          </a:p>
          <a:p>
            <a:pPr>
              <a:buClrTx/>
              <a:buNone/>
            </a:pPr>
            <a:endParaRPr lang="en-US" dirty="0" smtClean="0">
              <a:solidFill>
                <a:schemeClr val="bg1"/>
              </a:solidFill>
              <a:latin typeface="Roboto" panose="02000000000000000000"/>
            </a:endParaRPr>
          </a:p>
        </p:txBody>
      </p:sp>
      <p:sp>
        <p:nvSpPr>
          <p:cNvPr id="15" name="TextBox 14"/>
          <p:cNvSpPr txBox="1"/>
          <p:nvPr/>
        </p:nvSpPr>
        <p:spPr>
          <a:xfrm>
            <a:off x="0" y="2298701"/>
            <a:ext cx="12192000" cy="410369"/>
          </a:xfrm>
          <a:prstGeom prst="rect">
            <a:avLst/>
          </a:prstGeom>
          <a:noFill/>
        </p:spPr>
        <p:txBody>
          <a:bodyPr wrap="square" lIns="121917" tIns="60958" rIns="121917" bIns="60958" rtlCol="0">
            <a:spAutoFit/>
          </a:bodyPr>
          <a:lstStyle/>
          <a:p>
            <a:pPr fontAlgn="ctr"/>
            <a:endParaRPr lang="en-US" dirty="0"/>
          </a:p>
        </p:txBody>
      </p:sp>
      <p:graphicFrame>
        <p:nvGraphicFramePr>
          <p:cNvPr id="13" name="Table 12"/>
          <p:cNvGraphicFramePr>
            <a:graphicFrameLocks noGrp="1"/>
          </p:cNvGraphicFramePr>
          <p:nvPr/>
        </p:nvGraphicFramePr>
        <p:xfrm>
          <a:off x="475486" y="2328672"/>
          <a:ext cx="11086596" cy="1115568"/>
        </p:xfrm>
        <a:graphic>
          <a:graphicData uri="http://schemas.openxmlformats.org/drawingml/2006/table">
            <a:tbl>
              <a:tblPr firstRow="1" bandRow="1">
                <a:tableStyleId>{5C22544A-7EE6-4342-B048-85BDC9FD1C3A}</a:tableStyleId>
              </a:tblPr>
              <a:tblGrid>
                <a:gridCol w="1847766">
                  <a:extLst>
                    <a:ext uri="{9D8B030D-6E8A-4147-A177-3AD203B41FA5}">
                      <a16:colId xmlns:a16="http://schemas.microsoft.com/office/drawing/2014/main" val="20000"/>
                    </a:ext>
                  </a:extLst>
                </a:gridCol>
                <a:gridCol w="1847766">
                  <a:extLst>
                    <a:ext uri="{9D8B030D-6E8A-4147-A177-3AD203B41FA5}">
                      <a16:colId xmlns:a16="http://schemas.microsoft.com/office/drawing/2014/main" val="20001"/>
                    </a:ext>
                  </a:extLst>
                </a:gridCol>
                <a:gridCol w="1847766">
                  <a:extLst>
                    <a:ext uri="{9D8B030D-6E8A-4147-A177-3AD203B41FA5}">
                      <a16:colId xmlns:a16="http://schemas.microsoft.com/office/drawing/2014/main" val="20002"/>
                    </a:ext>
                  </a:extLst>
                </a:gridCol>
                <a:gridCol w="1847766">
                  <a:extLst>
                    <a:ext uri="{9D8B030D-6E8A-4147-A177-3AD203B41FA5}">
                      <a16:colId xmlns:a16="http://schemas.microsoft.com/office/drawing/2014/main" val="20003"/>
                    </a:ext>
                  </a:extLst>
                </a:gridCol>
                <a:gridCol w="1847766">
                  <a:extLst>
                    <a:ext uri="{9D8B030D-6E8A-4147-A177-3AD203B41FA5}">
                      <a16:colId xmlns:a16="http://schemas.microsoft.com/office/drawing/2014/main" val="20004"/>
                    </a:ext>
                  </a:extLst>
                </a:gridCol>
                <a:gridCol w="1847766">
                  <a:extLst>
                    <a:ext uri="{9D8B030D-6E8A-4147-A177-3AD203B41FA5}">
                      <a16:colId xmlns:a16="http://schemas.microsoft.com/office/drawing/2014/main" val="20005"/>
                    </a:ext>
                  </a:extLst>
                </a:gridCol>
              </a:tblGrid>
              <a:tr h="557784">
                <a:tc>
                  <a:txBody>
                    <a:bodyPr/>
                    <a:lstStyle/>
                    <a:p>
                      <a:pPr algn="ctr" fontAlgn="ctr"/>
                      <a:r>
                        <a:rPr lang="en-US" sz="2100" dirty="0" smtClean="0"/>
                        <a:t>Model</a:t>
                      </a:r>
                      <a:endParaRPr lang="en-US" sz="2100" dirty="0" smtClean="0">
                        <a:solidFill>
                          <a:schemeClr val="tx1"/>
                        </a:solidFill>
                      </a:endParaRPr>
                    </a:p>
                  </a:txBody>
                  <a:tcPr marL="121920" marR="121920" marT="60960" marB="60960" anchor="ctr"/>
                </a:tc>
                <a:tc>
                  <a:txBody>
                    <a:bodyPr/>
                    <a:lstStyle/>
                    <a:p>
                      <a:pPr algn="ctr" fontAlgn="ctr"/>
                      <a:r>
                        <a:rPr lang="en-US" sz="2100" dirty="0" smtClean="0"/>
                        <a:t>     Accuracy</a:t>
                      </a:r>
                      <a:endParaRPr lang="en-US" sz="2100" dirty="0" smtClean="0">
                        <a:solidFill>
                          <a:schemeClr val="tx1"/>
                        </a:solidFill>
                      </a:endParaRPr>
                    </a:p>
                  </a:txBody>
                  <a:tcPr marL="121920" marR="121920" marT="60960" marB="60960" anchor="ctr"/>
                </a:tc>
                <a:tc>
                  <a:txBody>
                    <a:bodyPr/>
                    <a:lstStyle/>
                    <a:p>
                      <a:pPr algn="ctr" fontAlgn="ctr"/>
                      <a:r>
                        <a:rPr lang="en-US" sz="2100" dirty="0" smtClean="0"/>
                        <a:t>Precision</a:t>
                      </a:r>
                      <a:endParaRPr lang="en-US" sz="2100" dirty="0" smtClean="0">
                        <a:solidFill>
                          <a:schemeClr val="tx1"/>
                        </a:solidFill>
                      </a:endParaRPr>
                    </a:p>
                  </a:txBody>
                  <a:tcPr marL="121920" marR="121920" marT="60960" marB="60960" anchor="ctr"/>
                </a:tc>
                <a:tc>
                  <a:txBody>
                    <a:bodyPr/>
                    <a:lstStyle/>
                    <a:p>
                      <a:pPr algn="ctr" fontAlgn="ctr"/>
                      <a:r>
                        <a:rPr lang="en-US" sz="2100" dirty="0" smtClean="0"/>
                        <a:t>Recall</a:t>
                      </a:r>
                      <a:endParaRPr lang="en-US" sz="2100" dirty="0" smtClean="0">
                        <a:solidFill>
                          <a:schemeClr val="tx1"/>
                        </a:solidFill>
                      </a:endParaRPr>
                    </a:p>
                  </a:txBody>
                  <a:tcPr marL="121920" marR="121920" marT="60960" marB="60960" anchor="ctr"/>
                </a:tc>
                <a:tc>
                  <a:txBody>
                    <a:bodyPr/>
                    <a:lstStyle/>
                    <a:p>
                      <a:pPr algn="ctr" fontAlgn="ctr"/>
                      <a:r>
                        <a:rPr lang="en-US" sz="2100" dirty="0" smtClean="0"/>
                        <a:t>   F1 Score</a:t>
                      </a:r>
                      <a:endParaRPr lang="en-US" sz="2100" dirty="0" smtClean="0">
                        <a:solidFill>
                          <a:schemeClr val="tx1"/>
                        </a:solidFill>
                      </a:endParaRPr>
                    </a:p>
                  </a:txBody>
                  <a:tcPr marL="121920" marR="121920" marT="60960" marB="60960" anchor="ctr"/>
                </a:tc>
                <a:tc>
                  <a:txBody>
                    <a:bodyPr/>
                    <a:lstStyle/>
                    <a:p>
                      <a:pPr algn="ctr" fontAlgn="ctr"/>
                      <a:r>
                        <a:rPr lang="en-US" sz="2100" dirty="0" smtClean="0"/>
                        <a:t>ROC</a:t>
                      </a:r>
                      <a:endParaRPr lang="en-US" sz="2100" dirty="0" smtClean="0">
                        <a:solidFill>
                          <a:schemeClr val="tx1"/>
                        </a:solidFill>
                      </a:endParaRPr>
                    </a:p>
                  </a:txBody>
                  <a:tcPr marL="121920" marR="121920" marT="60960" marB="60960" anchor="ctr"/>
                </a:tc>
                <a:extLst>
                  <a:ext uri="{0D108BD9-81ED-4DB2-BD59-A6C34878D82A}">
                    <a16:rowId xmlns:a16="http://schemas.microsoft.com/office/drawing/2014/main" val="10000"/>
                  </a:ext>
                </a:extLst>
              </a:tr>
              <a:tr h="557784">
                <a:tc>
                  <a:txBody>
                    <a:bodyPr/>
                    <a:lstStyle/>
                    <a:p>
                      <a:pPr algn="r"/>
                      <a:r>
                        <a:rPr lang="en-US" sz="2100" dirty="0" smtClean="0"/>
                        <a:t>Decision </a:t>
                      </a:r>
                      <a:r>
                        <a:rPr lang="en-US" sz="2100" dirty="0"/>
                        <a:t>Tree</a:t>
                      </a:r>
                      <a:endParaRPr lang="en-US" sz="2100" dirty="0">
                        <a:solidFill>
                          <a:schemeClr val="tx1"/>
                        </a:solidFill>
                      </a:endParaRPr>
                    </a:p>
                  </a:txBody>
                  <a:tcPr marL="121920" marR="121920" marT="60960" marB="60960" anchor="ctr"/>
                </a:tc>
                <a:tc>
                  <a:txBody>
                    <a:bodyPr/>
                    <a:lstStyle/>
                    <a:p>
                      <a:pPr algn="r"/>
                      <a:r>
                        <a:rPr lang="en-US" sz="2100" dirty="0"/>
                        <a:t>0.999714</a:t>
                      </a:r>
                      <a:endParaRPr lang="en-US" sz="2100" dirty="0">
                        <a:solidFill>
                          <a:schemeClr val="tx1"/>
                        </a:solidFill>
                      </a:endParaRPr>
                    </a:p>
                  </a:txBody>
                  <a:tcPr marL="121920" marR="121920" marT="60960" marB="60960" anchor="ctr"/>
                </a:tc>
                <a:tc>
                  <a:txBody>
                    <a:bodyPr/>
                    <a:lstStyle/>
                    <a:p>
                      <a:pPr algn="r"/>
                      <a:r>
                        <a:rPr lang="en-US" sz="2100"/>
                        <a:t>0.999787</a:t>
                      </a:r>
                      <a:endParaRPr lang="en-US" sz="2100">
                        <a:solidFill>
                          <a:schemeClr val="tx1"/>
                        </a:solidFill>
                      </a:endParaRPr>
                    </a:p>
                  </a:txBody>
                  <a:tcPr marL="121920" marR="121920" marT="60960" marB="60960" anchor="ctr"/>
                </a:tc>
                <a:tc>
                  <a:txBody>
                    <a:bodyPr/>
                    <a:lstStyle/>
                    <a:p>
                      <a:pPr algn="r"/>
                      <a:r>
                        <a:rPr lang="en-US" sz="2100" dirty="0"/>
                        <a:t>0.998935</a:t>
                      </a:r>
                      <a:endParaRPr lang="en-US" sz="2100" dirty="0">
                        <a:solidFill>
                          <a:schemeClr val="tx1"/>
                        </a:solidFill>
                      </a:endParaRPr>
                    </a:p>
                  </a:txBody>
                  <a:tcPr marL="121920" marR="121920" marT="60960" marB="60960" anchor="ctr"/>
                </a:tc>
                <a:tc>
                  <a:txBody>
                    <a:bodyPr/>
                    <a:lstStyle/>
                    <a:p>
                      <a:pPr algn="r"/>
                      <a:r>
                        <a:rPr lang="en-US" sz="2100"/>
                        <a:t>0.999361</a:t>
                      </a:r>
                      <a:endParaRPr lang="en-US" sz="2100">
                        <a:solidFill>
                          <a:schemeClr val="tx1"/>
                        </a:solidFill>
                      </a:endParaRPr>
                    </a:p>
                  </a:txBody>
                  <a:tcPr marL="121920" marR="121920" marT="60960" marB="60960" anchor="ctr"/>
                </a:tc>
                <a:tc>
                  <a:txBody>
                    <a:bodyPr/>
                    <a:lstStyle/>
                    <a:p>
                      <a:pPr algn="r"/>
                      <a:r>
                        <a:rPr lang="en-US" sz="2100" dirty="0"/>
                        <a:t>0.999437</a:t>
                      </a:r>
                      <a:endParaRPr lang="en-US" sz="2100" dirty="0">
                        <a:solidFill>
                          <a:schemeClr val="tx1"/>
                        </a:solidFill>
                      </a:endParaRPr>
                    </a:p>
                  </a:txBody>
                  <a:tcPr marL="121920" marR="121920" marT="60960" marB="60960" anchor="ct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512062" y="4657344"/>
          <a:ext cx="11045952" cy="1121664"/>
        </p:xfrm>
        <a:graphic>
          <a:graphicData uri="http://schemas.openxmlformats.org/drawingml/2006/table">
            <a:tbl>
              <a:tblPr firstRow="1" bandRow="1">
                <a:tableStyleId>{5C22544A-7EE6-4342-B048-85BDC9FD1C3A}</a:tableStyleId>
              </a:tblPr>
              <a:tblGrid>
                <a:gridCol w="1840992">
                  <a:extLst>
                    <a:ext uri="{9D8B030D-6E8A-4147-A177-3AD203B41FA5}">
                      <a16:colId xmlns:a16="http://schemas.microsoft.com/office/drawing/2014/main" val="20000"/>
                    </a:ext>
                  </a:extLst>
                </a:gridCol>
                <a:gridCol w="1840992">
                  <a:extLst>
                    <a:ext uri="{9D8B030D-6E8A-4147-A177-3AD203B41FA5}">
                      <a16:colId xmlns:a16="http://schemas.microsoft.com/office/drawing/2014/main" val="20001"/>
                    </a:ext>
                  </a:extLst>
                </a:gridCol>
                <a:gridCol w="1840992">
                  <a:extLst>
                    <a:ext uri="{9D8B030D-6E8A-4147-A177-3AD203B41FA5}">
                      <a16:colId xmlns:a16="http://schemas.microsoft.com/office/drawing/2014/main" val="20002"/>
                    </a:ext>
                  </a:extLst>
                </a:gridCol>
                <a:gridCol w="1840992">
                  <a:extLst>
                    <a:ext uri="{9D8B030D-6E8A-4147-A177-3AD203B41FA5}">
                      <a16:colId xmlns:a16="http://schemas.microsoft.com/office/drawing/2014/main" val="20003"/>
                    </a:ext>
                  </a:extLst>
                </a:gridCol>
                <a:gridCol w="1840992">
                  <a:extLst>
                    <a:ext uri="{9D8B030D-6E8A-4147-A177-3AD203B41FA5}">
                      <a16:colId xmlns:a16="http://schemas.microsoft.com/office/drawing/2014/main" val="20004"/>
                    </a:ext>
                  </a:extLst>
                </a:gridCol>
                <a:gridCol w="1840992">
                  <a:extLst>
                    <a:ext uri="{9D8B030D-6E8A-4147-A177-3AD203B41FA5}">
                      <a16:colId xmlns:a16="http://schemas.microsoft.com/office/drawing/2014/main" val="20005"/>
                    </a:ext>
                  </a:extLst>
                </a:gridCol>
              </a:tblGrid>
              <a:tr h="560832">
                <a:tc>
                  <a:txBody>
                    <a:bodyPr/>
                    <a:lstStyle/>
                    <a:p>
                      <a:pPr algn="ctr" fontAlgn="ctr"/>
                      <a:r>
                        <a:rPr lang="en-US" sz="2100" dirty="0" smtClean="0"/>
                        <a:t>Model</a:t>
                      </a:r>
                      <a:endParaRPr lang="en-US" sz="2100" dirty="0" smtClean="0">
                        <a:solidFill>
                          <a:schemeClr val="tx1"/>
                        </a:solidFill>
                      </a:endParaRPr>
                    </a:p>
                  </a:txBody>
                  <a:tcPr marL="121920" marR="121920" marT="60960" marB="60960" anchor="ctr"/>
                </a:tc>
                <a:tc>
                  <a:txBody>
                    <a:bodyPr/>
                    <a:lstStyle/>
                    <a:p>
                      <a:pPr algn="ctr" fontAlgn="ctr"/>
                      <a:r>
                        <a:rPr lang="en-US" sz="2100" dirty="0" smtClean="0"/>
                        <a:t>     Accuracy</a:t>
                      </a:r>
                      <a:endParaRPr lang="en-US" sz="2100" dirty="0" smtClean="0">
                        <a:solidFill>
                          <a:schemeClr val="tx1"/>
                        </a:solidFill>
                      </a:endParaRPr>
                    </a:p>
                  </a:txBody>
                  <a:tcPr marL="121920" marR="121920" marT="60960" marB="60960" anchor="ctr"/>
                </a:tc>
                <a:tc>
                  <a:txBody>
                    <a:bodyPr/>
                    <a:lstStyle/>
                    <a:p>
                      <a:pPr algn="ctr" fontAlgn="ctr"/>
                      <a:r>
                        <a:rPr lang="en-US" sz="2100" dirty="0" smtClean="0"/>
                        <a:t>Precision</a:t>
                      </a:r>
                      <a:endParaRPr lang="en-US" sz="2100" dirty="0" smtClean="0">
                        <a:solidFill>
                          <a:schemeClr val="tx1"/>
                        </a:solidFill>
                      </a:endParaRPr>
                    </a:p>
                  </a:txBody>
                  <a:tcPr marL="121920" marR="121920" marT="60960" marB="60960" anchor="ctr"/>
                </a:tc>
                <a:tc>
                  <a:txBody>
                    <a:bodyPr/>
                    <a:lstStyle/>
                    <a:p>
                      <a:pPr algn="ctr" fontAlgn="ctr"/>
                      <a:r>
                        <a:rPr lang="en-US" sz="2100" dirty="0" smtClean="0"/>
                        <a:t>Recall</a:t>
                      </a:r>
                      <a:endParaRPr lang="en-US" sz="2100" dirty="0" smtClean="0">
                        <a:solidFill>
                          <a:schemeClr val="tx1"/>
                        </a:solidFill>
                      </a:endParaRPr>
                    </a:p>
                  </a:txBody>
                  <a:tcPr marL="121920" marR="121920" marT="60960" marB="60960" anchor="ctr"/>
                </a:tc>
                <a:tc>
                  <a:txBody>
                    <a:bodyPr/>
                    <a:lstStyle/>
                    <a:p>
                      <a:pPr algn="ctr" fontAlgn="ctr"/>
                      <a:r>
                        <a:rPr lang="en-US" sz="2100" dirty="0" smtClean="0"/>
                        <a:t>   F1 Score</a:t>
                      </a:r>
                      <a:endParaRPr lang="en-US" sz="2100" dirty="0" smtClean="0">
                        <a:solidFill>
                          <a:schemeClr val="tx1"/>
                        </a:solidFill>
                      </a:endParaRPr>
                    </a:p>
                  </a:txBody>
                  <a:tcPr marL="121920" marR="121920" marT="60960" marB="60960" anchor="ctr"/>
                </a:tc>
                <a:tc>
                  <a:txBody>
                    <a:bodyPr/>
                    <a:lstStyle/>
                    <a:p>
                      <a:pPr algn="ctr" fontAlgn="ctr"/>
                      <a:r>
                        <a:rPr lang="en-US" sz="2100" dirty="0" smtClean="0"/>
                        <a:t>ROC</a:t>
                      </a:r>
                      <a:endParaRPr lang="en-US" sz="2100" dirty="0" smtClean="0">
                        <a:solidFill>
                          <a:schemeClr val="tx1"/>
                        </a:solidFill>
                      </a:endParaRPr>
                    </a:p>
                  </a:txBody>
                  <a:tcPr marL="121920" marR="121920" marT="60960" marB="60960" anchor="ctr"/>
                </a:tc>
                <a:extLst>
                  <a:ext uri="{0D108BD9-81ED-4DB2-BD59-A6C34878D82A}">
                    <a16:rowId xmlns:a16="http://schemas.microsoft.com/office/drawing/2014/main" val="10000"/>
                  </a:ext>
                </a:extLst>
              </a:tr>
              <a:tr h="560832">
                <a:tc>
                  <a:txBody>
                    <a:bodyPr/>
                    <a:lstStyle/>
                    <a:p>
                      <a:pPr algn="r"/>
                      <a:r>
                        <a:rPr lang="en-US" sz="2100" dirty="0"/>
                        <a:t>Decision Tree</a:t>
                      </a:r>
                      <a:endParaRPr lang="en-US" sz="2100" dirty="0">
                        <a:solidFill>
                          <a:schemeClr val="tx1"/>
                        </a:solidFill>
                      </a:endParaRPr>
                    </a:p>
                  </a:txBody>
                  <a:tcPr marL="121920" marR="121920" marT="60960" marB="60960" anchor="ctr"/>
                </a:tc>
                <a:tc>
                  <a:txBody>
                    <a:bodyPr/>
                    <a:lstStyle/>
                    <a:p>
                      <a:pPr algn="r"/>
                      <a:r>
                        <a:rPr lang="en-US" sz="2100" dirty="0"/>
                        <a:t>0.731111</a:t>
                      </a:r>
                      <a:endParaRPr lang="en-US" sz="2100" dirty="0">
                        <a:solidFill>
                          <a:schemeClr val="tx1"/>
                        </a:solidFill>
                      </a:endParaRPr>
                    </a:p>
                  </a:txBody>
                  <a:tcPr marL="121920" marR="121920" marT="60960" marB="60960" anchor="ctr"/>
                </a:tc>
                <a:tc>
                  <a:txBody>
                    <a:bodyPr/>
                    <a:lstStyle/>
                    <a:p>
                      <a:pPr algn="r"/>
                      <a:r>
                        <a:rPr lang="en-US" sz="2100" dirty="0"/>
                        <a:t>0.385932</a:t>
                      </a:r>
                      <a:endParaRPr lang="en-US" sz="2100" dirty="0">
                        <a:solidFill>
                          <a:schemeClr val="tx1"/>
                        </a:solidFill>
                      </a:endParaRPr>
                    </a:p>
                  </a:txBody>
                  <a:tcPr marL="121920" marR="121920" marT="60960" marB="60960" anchor="ctr"/>
                </a:tc>
                <a:tc>
                  <a:txBody>
                    <a:bodyPr/>
                    <a:lstStyle/>
                    <a:p>
                      <a:pPr algn="r"/>
                      <a:r>
                        <a:rPr lang="en-US" sz="2100"/>
                        <a:t>0.418557</a:t>
                      </a:r>
                      <a:endParaRPr lang="en-US" sz="2100">
                        <a:solidFill>
                          <a:schemeClr val="tx1"/>
                        </a:solidFill>
                      </a:endParaRPr>
                    </a:p>
                  </a:txBody>
                  <a:tcPr marL="121920" marR="121920" marT="60960" marB="60960" anchor="ctr"/>
                </a:tc>
                <a:tc>
                  <a:txBody>
                    <a:bodyPr/>
                    <a:lstStyle/>
                    <a:p>
                      <a:pPr algn="r"/>
                      <a:r>
                        <a:rPr lang="en-US" sz="2100" dirty="0"/>
                        <a:t>0.401583</a:t>
                      </a:r>
                      <a:endParaRPr lang="en-US" sz="2100" dirty="0">
                        <a:solidFill>
                          <a:schemeClr val="tx1"/>
                        </a:solidFill>
                      </a:endParaRPr>
                    </a:p>
                  </a:txBody>
                  <a:tcPr marL="121920" marR="121920" marT="60960" marB="60960" anchor="ctr"/>
                </a:tc>
                <a:tc>
                  <a:txBody>
                    <a:bodyPr/>
                    <a:lstStyle/>
                    <a:p>
                      <a:pPr algn="r"/>
                      <a:r>
                        <a:rPr lang="en-US" sz="2100" dirty="0"/>
                        <a:t>0.617777</a:t>
                      </a:r>
                      <a:endParaRPr lang="en-US" sz="2100" dirty="0">
                        <a:solidFill>
                          <a:schemeClr val="tx1"/>
                        </a:solidFill>
                      </a:endParaRPr>
                    </a:p>
                  </a:txBody>
                  <a:tcPr marL="121920" marR="121920" marT="60960" marB="60960"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latin typeface="Roboto" panose="02000000000000000000"/>
              </a:rPr>
              <a:t>Classification Report &amp; Confusion matrix of Decision Tree</a:t>
            </a:r>
            <a:endParaRPr lang="en-US" sz="4000" b="1" dirty="0">
              <a:solidFill>
                <a:srgbClr val="FF0000"/>
              </a:solidFill>
              <a:latin typeface="Roboto" panose="02000000000000000000"/>
            </a:endParaRPr>
          </a:p>
        </p:txBody>
      </p:sp>
      <p:pic>
        <p:nvPicPr>
          <p:cNvPr id="19458" name="Picture 2"/>
          <p:cNvPicPr>
            <a:picLocks noChangeAspect="1" noChangeArrowheads="1"/>
          </p:cNvPicPr>
          <p:nvPr/>
        </p:nvPicPr>
        <p:blipFill>
          <a:blip r:embed="rId2"/>
          <a:srcRect/>
          <a:stretch>
            <a:fillRect/>
          </a:stretch>
        </p:blipFill>
        <p:spPr bwMode="auto">
          <a:xfrm>
            <a:off x="1250951" y="1987551"/>
            <a:ext cx="8928100" cy="387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latin typeface="Roboto" panose="02000000000000000000"/>
              </a:rPr>
              <a:t>Conclusion:</a:t>
            </a:r>
            <a:endParaRPr lang="en-US" sz="4000" dirty="0">
              <a:latin typeface="Roboto" panose="02000000000000000000"/>
            </a:endParaRPr>
          </a:p>
        </p:txBody>
      </p:sp>
      <p:sp>
        <p:nvSpPr>
          <p:cNvPr id="3" name="Text Placeholder 2"/>
          <p:cNvSpPr>
            <a:spLocks noGrp="1"/>
          </p:cNvSpPr>
          <p:nvPr>
            <p:ph type="body" idx="1"/>
          </p:nvPr>
        </p:nvSpPr>
        <p:spPr/>
        <p:txBody>
          <a:bodyPr/>
          <a:lstStyle/>
          <a:p>
            <a:pPr marL="152396" indent="0">
              <a:buNone/>
            </a:pPr>
            <a:r>
              <a:rPr lang="en-US" sz="2000" i="1" dirty="0" smtClean="0">
                <a:latin typeface="Roboto" panose="02000000000000000000"/>
              </a:rPr>
              <a:t>Technical Conclusion </a:t>
            </a:r>
          </a:p>
          <a:p>
            <a:r>
              <a:rPr lang="en-US" sz="2000" b="1" dirty="0" err="1" smtClean="0">
                <a:latin typeface="Roboto" panose="02000000000000000000"/>
              </a:rPr>
              <a:t>XGBoost</a:t>
            </a:r>
            <a:r>
              <a:rPr lang="en-US" sz="2000" dirty="0">
                <a:latin typeface="Roboto" panose="02000000000000000000"/>
              </a:rPr>
              <a:t>  was able to Predict best with </a:t>
            </a:r>
            <a:r>
              <a:rPr lang="en-US" sz="2000" b="1" dirty="0" smtClean="0">
                <a:latin typeface="Roboto" panose="02000000000000000000"/>
              </a:rPr>
              <a:t>82%</a:t>
            </a:r>
            <a:r>
              <a:rPr lang="en-US" sz="2000" dirty="0">
                <a:latin typeface="Roboto" panose="02000000000000000000"/>
              </a:rPr>
              <a:t> accuracy score , Followed </a:t>
            </a:r>
            <a:r>
              <a:rPr lang="en-US" sz="2000" dirty="0" smtClean="0">
                <a:latin typeface="Roboto" panose="02000000000000000000"/>
              </a:rPr>
              <a:t>by </a:t>
            </a:r>
            <a:r>
              <a:rPr lang="en-US" sz="2000" b="1" dirty="0" smtClean="0">
                <a:latin typeface="Roboto" panose="02000000000000000000"/>
              </a:rPr>
              <a:t>Logistics</a:t>
            </a:r>
            <a:r>
              <a:rPr lang="en-US" sz="2000" b="1" dirty="0">
                <a:latin typeface="Roboto" panose="02000000000000000000"/>
              </a:rPr>
              <a:t> Regression &amp; SVM at 81</a:t>
            </a:r>
            <a:r>
              <a:rPr lang="en-US" sz="2000" b="1" dirty="0" smtClean="0">
                <a:latin typeface="Roboto" panose="02000000000000000000"/>
              </a:rPr>
              <a:t>% , But </a:t>
            </a:r>
            <a:r>
              <a:rPr lang="en-US" sz="2000" b="1" dirty="0">
                <a:latin typeface="Roboto" panose="02000000000000000000"/>
              </a:rPr>
              <a:t>C</a:t>
            </a:r>
            <a:r>
              <a:rPr lang="en-US" sz="2000" b="1" dirty="0" smtClean="0">
                <a:latin typeface="Roboto" panose="02000000000000000000"/>
              </a:rPr>
              <a:t>onfusion Matrix of Logistics Regression shown better values ,so overall Logistics Regression Worked Best .</a:t>
            </a:r>
            <a:r>
              <a:rPr lang="en-US" sz="2000" dirty="0">
                <a:latin typeface="Roboto" panose="02000000000000000000"/>
              </a:rPr>
              <a:t/>
            </a:r>
            <a:br>
              <a:rPr lang="en-US" sz="2000" dirty="0">
                <a:latin typeface="Roboto" panose="02000000000000000000"/>
              </a:rPr>
            </a:br>
            <a:endParaRPr lang="en-US" sz="2000" i="1" dirty="0" smtClean="0">
              <a:latin typeface="Roboto" panose="02000000000000000000"/>
            </a:endParaRPr>
          </a:p>
          <a:p>
            <a:pPr marL="152396" indent="0">
              <a:buNone/>
            </a:pPr>
            <a:r>
              <a:rPr lang="en-US" sz="2000" i="1" dirty="0" smtClean="0">
                <a:latin typeface="Roboto" panose="02000000000000000000"/>
              </a:rPr>
              <a:t>General Conclusion</a:t>
            </a:r>
          </a:p>
          <a:p>
            <a:r>
              <a:rPr lang="en-US" sz="2000" b="1" dirty="0">
                <a:latin typeface="Roboto" panose="02000000000000000000"/>
              </a:rPr>
              <a:t>Married ,more Educated Female Credit Card Users , whose </a:t>
            </a:r>
            <a:r>
              <a:rPr lang="en-US" sz="2000" b="1" dirty="0" smtClean="0">
                <a:latin typeface="Roboto" panose="02000000000000000000"/>
              </a:rPr>
              <a:t>ages are </a:t>
            </a:r>
            <a:r>
              <a:rPr lang="en-US" sz="2000" b="1" dirty="0">
                <a:latin typeface="Roboto" panose="02000000000000000000"/>
              </a:rPr>
              <a:t>between </a:t>
            </a:r>
            <a:r>
              <a:rPr lang="en-US" sz="2000" b="1" dirty="0" smtClean="0">
                <a:latin typeface="Roboto" panose="02000000000000000000"/>
              </a:rPr>
              <a:t>28-37 </a:t>
            </a:r>
            <a:r>
              <a:rPr lang="en-US" sz="2000" b="1" dirty="0">
                <a:latin typeface="Roboto" panose="02000000000000000000"/>
              </a:rPr>
              <a:t>and are least likely to default on their payments ,</a:t>
            </a:r>
            <a:endParaRPr lang="en-IN" sz="2000" dirty="0">
              <a:latin typeface="Roboto" panose="02000000000000000000"/>
            </a:endParaRPr>
          </a:p>
          <a:p>
            <a:pPr marL="152396" indent="0">
              <a:buNone/>
            </a:pPr>
            <a:r>
              <a:rPr lang="en-US" sz="2000" b="1" dirty="0">
                <a:latin typeface="Roboto" panose="02000000000000000000"/>
              </a:rPr>
              <a:t> </a:t>
            </a:r>
            <a:endParaRPr lang="en-IN" sz="2000" dirty="0">
              <a:latin typeface="Roboto" panose="02000000000000000000"/>
            </a:endParaRPr>
          </a:p>
          <a:p>
            <a:r>
              <a:rPr lang="en-US" sz="2000" b="1" dirty="0" smtClean="0">
                <a:latin typeface="Roboto" panose="02000000000000000000"/>
              </a:rPr>
              <a:t>Single </a:t>
            </a:r>
            <a:r>
              <a:rPr lang="en-US" sz="2000" b="1" dirty="0">
                <a:latin typeface="Roboto" panose="02000000000000000000"/>
              </a:rPr>
              <a:t>Men , less educated whose ages are lesser than 28 or more than </a:t>
            </a:r>
            <a:r>
              <a:rPr lang="en-US" sz="2000" b="1" dirty="0" smtClean="0">
                <a:latin typeface="Roboto" panose="02000000000000000000"/>
              </a:rPr>
              <a:t>37 </a:t>
            </a:r>
            <a:r>
              <a:rPr lang="en-US" sz="2000" b="1" dirty="0">
                <a:latin typeface="Roboto" panose="02000000000000000000"/>
              </a:rPr>
              <a:t>are most likely to default on payments ,</a:t>
            </a:r>
            <a:endParaRPr lang="en-IN" sz="2000" dirty="0">
              <a:latin typeface="Roboto" panose="02000000000000000000"/>
            </a:endParaRPr>
          </a:p>
          <a:p>
            <a:pPr marL="152396" indent="0">
              <a:buNone/>
            </a:pPr>
            <a:r>
              <a:rPr lang="en-US" sz="2000" b="1" dirty="0">
                <a:latin typeface="Roboto" panose="02000000000000000000"/>
              </a:rPr>
              <a:t> </a:t>
            </a:r>
            <a:endParaRPr lang="en-IN" sz="2000" dirty="0">
              <a:latin typeface="Roboto" panose="02000000000000000000"/>
            </a:endParaRPr>
          </a:p>
          <a:p>
            <a:r>
              <a:rPr lang="en-US" sz="2000" b="1" dirty="0">
                <a:latin typeface="Roboto" panose="02000000000000000000"/>
              </a:rPr>
              <a:t>Accordingly the company can device </a:t>
            </a:r>
            <a:r>
              <a:rPr lang="en-US" sz="2000" b="1" dirty="0" smtClean="0">
                <a:latin typeface="Roboto" panose="02000000000000000000"/>
              </a:rPr>
              <a:t>strategy for their </a:t>
            </a:r>
            <a:r>
              <a:rPr lang="en-US" sz="2000" b="1" dirty="0">
                <a:latin typeface="Roboto" panose="02000000000000000000"/>
              </a:rPr>
              <a:t>target </a:t>
            </a:r>
            <a:r>
              <a:rPr lang="en-US" sz="2000" b="1" dirty="0" smtClean="0">
                <a:latin typeface="Roboto" panose="02000000000000000000"/>
              </a:rPr>
              <a:t>customers (for better Profitability) .</a:t>
            </a:r>
            <a:endParaRPr lang="en-IN" sz="2000" dirty="0">
              <a:latin typeface="Roboto" panose="02000000000000000000"/>
            </a:endParaRPr>
          </a:p>
          <a:p>
            <a:pPr marL="152396" indent="0">
              <a:buNone/>
            </a:pPr>
            <a:endParaRPr lang="en-US" sz="2000" dirty="0">
              <a:latin typeface="Roboto" panose="0200000000000000000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8F98-9F69-6431-B3DB-35AAAE98A40A}"/>
              </a:ext>
            </a:extLst>
          </p:cNvPr>
          <p:cNvSpPr>
            <a:spLocks noGrp="1"/>
          </p:cNvSpPr>
          <p:nvPr>
            <p:ph type="title"/>
          </p:nvPr>
        </p:nvSpPr>
        <p:spPr>
          <a:xfrm>
            <a:off x="276829" y="1311965"/>
            <a:ext cx="11360800" cy="4932718"/>
          </a:xfrm>
        </p:spPr>
        <p:txBody>
          <a:bodyPr/>
          <a:lstStyle/>
          <a:p>
            <a:pPr algn="l"/>
            <a:r>
              <a:rPr lang="en-IN" sz="1800" b="1" dirty="0" smtClean="0">
                <a:solidFill>
                  <a:srgbClr val="FF0000"/>
                </a:solidFill>
                <a:latin typeface="Roboto" panose="02000000000000000000"/>
              </a:rPr>
              <a:t/>
            </a:r>
            <a:br>
              <a:rPr lang="en-IN" sz="1800" b="1" dirty="0" smtClean="0">
                <a:solidFill>
                  <a:srgbClr val="FF0000"/>
                </a:solidFill>
                <a:latin typeface="Roboto" panose="02000000000000000000"/>
              </a:rPr>
            </a:br>
            <a:r>
              <a:rPr lang="en-IN" sz="1800" b="1" dirty="0" smtClean="0">
                <a:solidFill>
                  <a:srgbClr val="FF0000"/>
                </a:solidFill>
                <a:latin typeface="Roboto" panose="02000000000000000000"/>
              </a:rPr>
              <a:t/>
            </a:r>
            <a:br>
              <a:rPr lang="en-IN" sz="1800" b="1" dirty="0" smtClean="0">
                <a:solidFill>
                  <a:srgbClr val="FF0000"/>
                </a:solidFill>
                <a:latin typeface="Roboto" panose="02000000000000000000"/>
              </a:rPr>
            </a:br>
            <a:r>
              <a:rPr lang="en-IN" sz="4000" b="1" dirty="0" smtClean="0">
                <a:solidFill>
                  <a:srgbClr val="FF0000"/>
                </a:solidFill>
                <a:latin typeface="Roboto" panose="02000000000000000000"/>
              </a:rPr>
              <a:t>Data Description:</a:t>
            </a:r>
            <a:r>
              <a:rPr lang="en-IN" sz="1800" dirty="0">
                <a:latin typeface="Roboto" panose="02000000000000000000"/>
              </a:rPr>
              <a:t/>
            </a:r>
            <a:br>
              <a:rPr lang="en-IN" sz="1800" dirty="0">
                <a:latin typeface="Roboto" panose="02000000000000000000"/>
              </a:rPr>
            </a:br>
            <a:r>
              <a:rPr lang="en-IN" sz="1800" dirty="0">
                <a:latin typeface="Roboto" panose="02000000000000000000"/>
              </a:rPr>
              <a:t/>
            </a:r>
            <a:br>
              <a:rPr lang="en-IN" sz="1800" dirty="0">
                <a:latin typeface="Roboto" panose="02000000000000000000"/>
              </a:rPr>
            </a:br>
            <a:r>
              <a:rPr lang="en-US" sz="2000" dirty="0">
                <a:solidFill>
                  <a:srgbClr val="212121"/>
                </a:solidFill>
                <a:latin typeface="Roboto" panose="02000000000000000000"/>
                <a:ea typeface="Roboto" panose="02000000000000000000" pitchFamily="2" charset="0"/>
              </a:rPr>
              <a:t>This research employed a binary variable, default payment (Yes = 1, No = 0), as the response variable. This study reviewed the literature and used the following 23 variables as explanatory variables</a:t>
            </a:r>
            <a:r>
              <a:rPr lang="en-US" sz="2000" dirty="0" smtClean="0">
                <a:solidFill>
                  <a:srgbClr val="212121"/>
                </a:solidFill>
                <a:latin typeface="Roboto" panose="02000000000000000000"/>
                <a:ea typeface="Roboto" panose="02000000000000000000" pitchFamily="2" charset="0"/>
              </a:rPr>
              <a:t>:</a:t>
            </a:r>
            <a:br>
              <a:rPr lang="en-US" sz="2000" dirty="0" smtClean="0">
                <a:solidFill>
                  <a:srgbClr val="212121"/>
                </a:solidFill>
                <a:latin typeface="Roboto" panose="02000000000000000000"/>
                <a:ea typeface="Roboto" panose="02000000000000000000" pitchFamily="2" charset="0"/>
              </a:rPr>
            </a:br>
            <a:r>
              <a:rPr lang="en-US" sz="2000" dirty="0">
                <a:solidFill>
                  <a:srgbClr val="212121"/>
                </a:solidFill>
                <a:latin typeface="Roboto" panose="02000000000000000000"/>
                <a:ea typeface="Roboto" panose="02000000000000000000" pitchFamily="2" charset="0"/>
              </a:rPr>
              <a:t/>
            </a:r>
            <a:br>
              <a:rPr lang="en-US" sz="2000" dirty="0">
                <a:solidFill>
                  <a:srgbClr val="212121"/>
                </a:solidFill>
                <a:latin typeface="Roboto" panose="02000000000000000000"/>
                <a:ea typeface="Roboto" panose="02000000000000000000" pitchFamily="2" charset="0"/>
              </a:rPr>
            </a:br>
            <a:r>
              <a:rPr lang="en-US" sz="2000" dirty="0">
                <a:solidFill>
                  <a:srgbClr val="212121"/>
                </a:solidFill>
                <a:latin typeface="Roboto" panose="02000000000000000000"/>
                <a:ea typeface="Roboto" panose="02000000000000000000" pitchFamily="2" charset="0"/>
              </a:rPr>
              <a:t>X1: Amount of the given credit (NT dollar): it includes both the individual consumer credit and his/her family (supplementary) credit.</a:t>
            </a:r>
            <a:br>
              <a:rPr lang="en-US" sz="2000" dirty="0">
                <a:solidFill>
                  <a:srgbClr val="212121"/>
                </a:solidFill>
                <a:latin typeface="Roboto" panose="02000000000000000000"/>
                <a:ea typeface="Roboto" panose="02000000000000000000" pitchFamily="2" charset="0"/>
              </a:rPr>
            </a:br>
            <a:r>
              <a:rPr lang="en-US" sz="2000" dirty="0">
                <a:solidFill>
                  <a:srgbClr val="212121"/>
                </a:solidFill>
                <a:latin typeface="Roboto" panose="02000000000000000000"/>
                <a:ea typeface="Roboto" panose="02000000000000000000" pitchFamily="2" charset="0"/>
              </a:rPr>
              <a:t>X2: Gender (1 = male; 2 = female).</a:t>
            </a:r>
            <a:br>
              <a:rPr lang="en-US" sz="2000" dirty="0">
                <a:solidFill>
                  <a:srgbClr val="212121"/>
                </a:solidFill>
                <a:latin typeface="Roboto" panose="02000000000000000000"/>
                <a:ea typeface="Roboto" panose="02000000000000000000" pitchFamily="2" charset="0"/>
              </a:rPr>
            </a:br>
            <a:r>
              <a:rPr lang="en-US" sz="2000" dirty="0">
                <a:solidFill>
                  <a:srgbClr val="212121"/>
                </a:solidFill>
                <a:latin typeface="Roboto" panose="02000000000000000000"/>
                <a:ea typeface="Roboto" panose="02000000000000000000" pitchFamily="2" charset="0"/>
              </a:rPr>
              <a:t>X3: Education (1 = graduate school; 2 = university; 3 = high school; 4 = others).</a:t>
            </a:r>
            <a:br>
              <a:rPr lang="en-US" sz="2000" dirty="0">
                <a:solidFill>
                  <a:srgbClr val="212121"/>
                </a:solidFill>
                <a:latin typeface="Roboto" panose="02000000000000000000"/>
                <a:ea typeface="Roboto" panose="02000000000000000000" pitchFamily="2" charset="0"/>
              </a:rPr>
            </a:br>
            <a:r>
              <a:rPr lang="en-US" sz="2000" dirty="0">
                <a:solidFill>
                  <a:srgbClr val="212121"/>
                </a:solidFill>
                <a:latin typeface="Roboto" panose="02000000000000000000"/>
                <a:ea typeface="Roboto" panose="02000000000000000000" pitchFamily="2" charset="0"/>
              </a:rPr>
              <a:t>X4: Marital status (1 = married; 2 = single; 3 = others).</a:t>
            </a:r>
            <a:br>
              <a:rPr lang="en-US" sz="2000" dirty="0">
                <a:solidFill>
                  <a:srgbClr val="212121"/>
                </a:solidFill>
                <a:latin typeface="Roboto" panose="02000000000000000000"/>
                <a:ea typeface="Roboto" panose="02000000000000000000" pitchFamily="2" charset="0"/>
              </a:rPr>
            </a:br>
            <a:r>
              <a:rPr lang="en-US" sz="2000" dirty="0">
                <a:solidFill>
                  <a:srgbClr val="212121"/>
                </a:solidFill>
                <a:latin typeface="Roboto" panose="02000000000000000000"/>
                <a:ea typeface="Roboto" panose="02000000000000000000" pitchFamily="2" charset="0"/>
              </a:rPr>
              <a:t>X5: Age (year</a:t>
            </a:r>
            <a:r>
              <a:rPr lang="en-US" sz="2000" dirty="0" smtClean="0">
                <a:solidFill>
                  <a:srgbClr val="212121"/>
                </a:solidFill>
                <a:latin typeface="Roboto" panose="02000000000000000000"/>
                <a:ea typeface="Roboto" panose="02000000000000000000" pitchFamily="2" charset="0"/>
              </a:rPr>
              <a:t>).</a:t>
            </a:r>
            <a:br>
              <a:rPr lang="en-US" sz="2000" dirty="0" smtClean="0">
                <a:solidFill>
                  <a:srgbClr val="212121"/>
                </a:solidFill>
                <a:latin typeface="Roboto" panose="02000000000000000000"/>
                <a:ea typeface="Roboto" panose="02000000000000000000" pitchFamily="2" charset="0"/>
              </a:rPr>
            </a:br>
            <a:r>
              <a:rPr lang="en-US" sz="2000" dirty="0">
                <a:solidFill>
                  <a:srgbClr val="212121"/>
                </a:solidFill>
                <a:latin typeface="Roboto" panose="02000000000000000000" pitchFamily="2" charset="0"/>
                <a:ea typeface="Roboto" panose="02000000000000000000" pitchFamily="2" charset="0"/>
              </a:rPr>
              <a:t>X6 - X11: History of past </a:t>
            </a:r>
            <a:r>
              <a:rPr lang="en-US" sz="2000" dirty="0" smtClean="0">
                <a:solidFill>
                  <a:srgbClr val="212121"/>
                </a:solidFill>
                <a:latin typeface="Roboto" panose="02000000000000000000" pitchFamily="2" charset="0"/>
                <a:ea typeface="Roboto" panose="02000000000000000000" pitchFamily="2" charset="0"/>
              </a:rPr>
              <a:t>payment</a:t>
            </a:r>
            <a:br>
              <a:rPr lang="en-US" sz="2000" dirty="0" smtClean="0">
                <a:solidFill>
                  <a:srgbClr val="212121"/>
                </a:solidFill>
                <a:latin typeface="Roboto" panose="02000000000000000000" pitchFamily="2" charset="0"/>
                <a:ea typeface="Roboto" panose="02000000000000000000" pitchFamily="2" charset="0"/>
              </a:rPr>
            </a:br>
            <a:r>
              <a:rPr lang="en-US" sz="2000" dirty="0">
                <a:solidFill>
                  <a:srgbClr val="212121"/>
                </a:solidFill>
                <a:latin typeface="Roboto" panose="02000000000000000000" pitchFamily="2" charset="0"/>
                <a:ea typeface="Roboto" panose="02000000000000000000" pitchFamily="2" charset="0"/>
              </a:rPr>
              <a:t>X7 = the repayment status in August, 2005</a:t>
            </a:r>
            <a:br>
              <a:rPr lang="en-US" sz="2000" dirty="0">
                <a:solidFill>
                  <a:srgbClr val="212121"/>
                </a:solidFill>
                <a:latin typeface="Roboto" panose="02000000000000000000" pitchFamily="2" charset="0"/>
                <a:ea typeface="Roboto" panose="02000000000000000000" pitchFamily="2" charset="0"/>
              </a:rPr>
            </a:br>
            <a:r>
              <a:rPr lang="en-US" sz="2000" dirty="0">
                <a:solidFill>
                  <a:srgbClr val="212121"/>
                </a:solidFill>
                <a:latin typeface="Roboto" panose="02000000000000000000" pitchFamily="2" charset="0"/>
                <a:ea typeface="Roboto" panose="02000000000000000000" pitchFamily="2" charset="0"/>
              </a:rPr>
              <a:t>X11 = the repayment status in April, 2005. The measurement scale for the repayment status is: -1 = pay duly(properly </a:t>
            </a:r>
            <a:r>
              <a:rPr lang="en-US" sz="2000" dirty="0" smtClean="0">
                <a:solidFill>
                  <a:srgbClr val="212121"/>
                </a:solidFill>
                <a:latin typeface="Roboto" panose="02000000000000000000" pitchFamily="2" charset="0"/>
                <a:ea typeface="Roboto" panose="02000000000000000000" pitchFamily="2" charset="0"/>
              </a:rPr>
              <a:t>paid); </a:t>
            </a:r>
            <a:r>
              <a:rPr lang="en-US" sz="2000" dirty="0">
                <a:solidFill>
                  <a:srgbClr val="212121"/>
                </a:solidFill>
                <a:latin typeface="Roboto" panose="02000000000000000000" pitchFamily="2" charset="0"/>
                <a:ea typeface="Roboto" panose="02000000000000000000" pitchFamily="2" charset="0"/>
              </a:rPr>
              <a:t>0 = not </a:t>
            </a:r>
            <a:r>
              <a:rPr lang="en-US" sz="2000" dirty="0" smtClean="0">
                <a:solidFill>
                  <a:srgbClr val="212121"/>
                </a:solidFill>
                <a:latin typeface="Roboto" panose="02000000000000000000" pitchFamily="2" charset="0"/>
                <a:ea typeface="Roboto" panose="02000000000000000000" pitchFamily="2" charset="0"/>
              </a:rPr>
              <a:t>delayed ;, </a:t>
            </a:r>
            <a:r>
              <a:rPr lang="en-US" sz="2000" dirty="0">
                <a:solidFill>
                  <a:srgbClr val="212121"/>
                </a:solidFill>
                <a:latin typeface="Roboto" panose="02000000000000000000" pitchFamily="2" charset="0"/>
                <a:ea typeface="Roboto" panose="02000000000000000000" pitchFamily="2" charset="0"/>
              </a:rPr>
              <a:t>1 = payment delay for one month; 2 = payment delay for two months; . . .; 8 = payment delay for eight months; 9 = payment delay for nine months and above</a:t>
            </a:r>
            <a:r>
              <a:rPr lang="en-US" sz="2000" dirty="0" smtClean="0">
                <a:solidFill>
                  <a:srgbClr val="212121"/>
                </a:solidFill>
                <a:latin typeface="Roboto" panose="02000000000000000000" pitchFamily="2" charset="0"/>
                <a:ea typeface="Roboto" panose="02000000000000000000" pitchFamily="2" charset="0"/>
              </a:rPr>
              <a:t>.</a:t>
            </a:r>
            <a:r>
              <a:rPr lang="en-US" sz="2000" dirty="0">
                <a:solidFill>
                  <a:srgbClr val="212121"/>
                </a:solidFill>
                <a:latin typeface="Roboto" panose="02000000000000000000" pitchFamily="2" charset="0"/>
                <a:ea typeface="Roboto" panose="02000000000000000000" pitchFamily="2" charset="0"/>
              </a:rPr>
              <a:t/>
            </a:r>
            <a:br>
              <a:rPr lang="en-US" sz="2000" dirty="0">
                <a:solidFill>
                  <a:srgbClr val="212121"/>
                </a:solidFill>
                <a:latin typeface="Roboto" panose="02000000000000000000" pitchFamily="2" charset="0"/>
                <a:ea typeface="Roboto" panose="02000000000000000000" pitchFamily="2" charset="0"/>
              </a:rPr>
            </a:br>
            <a:r>
              <a:rPr lang="en-US" sz="2000" dirty="0">
                <a:solidFill>
                  <a:srgbClr val="212121"/>
                </a:solidFill>
                <a:latin typeface="Roboto" panose="02000000000000000000" pitchFamily="2" charset="0"/>
                <a:ea typeface="Roboto" panose="02000000000000000000" pitchFamily="2" charset="0"/>
              </a:rPr>
              <a:t>X12-X17: Amount of bill statement (NT dollar</a:t>
            </a:r>
            <a:r>
              <a:rPr lang="en-US" sz="2000" dirty="0" smtClean="0">
                <a:solidFill>
                  <a:srgbClr val="212121"/>
                </a:solidFill>
                <a:latin typeface="Roboto" panose="02000000000000000000" pitchFamily="2" charset="0"/>
                <a:ea typeface="Roboto" panose="02000000000000000000" pitchFamily="2" charset="0"/>
              </a:rPr>
              <a:t>)</a:t>
            </a:r>
            <a:r>
              <a:rPr lang="en-US" sz="2000" dirty="0">
                <a:solidFill>
                  <a:srgbClr val="212121"/>
                </a:solidFill>
                <a:latin typeface="Roboto" panose="02000000000000000000" pitchFamily="2" charset="0"/>
                <a:ea typeface="Roboto" panose="02000000000000000000" pitchFamily="2" charset="0"/>
              </a:rPr>
              <a:t/>
            </a:r>
            <a:br>
              <a:rPr lang="en-US" sz="2000" dirty="0">
                <a:solidFill>
                  <a:srgbClr val="212121"/>
                </a:solidFill>
                <a:latin typeface="Roboto" panose="02000000000000000000" pitchFamily="2" charset="0"/>
                <a:ea typeface="Roboto" panose="02000000000000000000" pitchFamily="2" charset="0"/>
              </a:rPr>
            </a:br>
            <a:r>
              <a:rPr lang="en-US" sz="2000" dirty="0">
                <a:solidFill>
                  <a:srgbClr val="212121"/>
                </a:solidFill>
                <a:latin typeface="Roboto" panose="02000000000000000000" pitchFamily="2" charset="0"/>
                <a:ea typeface="Roboto" panose="02000000000000000000" pitchFamily="2" charset="0"/>
              </a:rPr>
              <a:t>X18-X23: Amount of previous payment (NT </a:t>
            </a:r>
            <a:r>
              <a:rPr lang="en-US" sz="2000" dirty="0" smtClean="0">
                <a:solidFill>
                  <a:srgbClr val="212121"/>
                </a:solidFill>
                <a:latin typeface="Roboto" panose="02000000000000000000" pitchFamily="2" charset="0"/>
                <a:ea typeface="Roboto" panose="02000000000000000000" pitchFamily="2" charset="0"/>
              </a:rPr>
              <a:t>dollar)</a:t>
            </a:r>
            <a:r>
              <a:rPr lang="en-US" sz="2000" dirty="0">
                <a:solidFill>
                  <a:srgbClr val="212121"/>
                </a:solidFill>
                <a:latin typeface="Roboto" panose="02000000000000000000" pitchFamily="2" charset="0"/>
                <a:ea typeface="Roboto" panose="02000000000000000000" pitchFamily="2" charset="0"/>
              </a:rPr>
              <a:t/>
            </a:r>
            <a:br>
              <a:rPr lang="en-US" sz="2000" dirty="0">
                <a:solidFill>
                  <a:srgbClr val="212121"/>
                </a:solidFill>
                <a:latin typeface="Roboto" panose="02000000000000000000" pitchFamily="2" charset="0"/>
                <a:ea typeface="Roboto" panose="02000000000000000000" pitchFamily="2" charset="0"/>
              </a:rPr>
            </a:br>
            <a:r>
              <a:rPr lang="en-US" sz="1800" dirty="0">
                <a:solidFill>
                  <a:srgbClr val="212121"/>
                </a:solidFill>
                <a:latin typeface="Roboto" panose="02000000000000000000" pitchFamily="2" charset="0"/>
                <a:ea typeface="Roboto" panose="02000000000000000000" pitchFamily="2" charset="0"/>
              </a:rPr>
              <a:t/>
            </a:r>
            <a:br>
              <a:rPr lang="en-US" sz="1800" dirty="0">
                <a:solidFill>
                  <a:srgbClr val="212121"/>
                </a:solidFill>
                <a:latin typeface="Roboto" panose="02000000000000000000" pitchFamily="2" charset="0"/>
                <a:ea typeface="Roboto" panose="02000000000000000000" pitchFamily="2" charset="0"/>
              </a:rPr>
            </a:br>
            <a:r>
              <a:rPr lang="en-US" sz="1800" dirty="0">
                <a:solidFill>
                  <a:srgbClr val="212121"/>
                </a:solidFill>
                <a:latin typeface="Roboto" panose="02000000000000000000"/>
              </a:rPr>
              <a:t/>
            </a:r>
            <a:br>
              <a:rPr lang="en-US" sz="1800" dirty="0">
                <a:solidFill>
                  <a:srgbClr val="212121"/>
                </a:solidFill>
                <a:latin typeface="Roboto" panose="02000000000000000000"/>
              </a:rPr>
            </a:br>
            <a:r>
              <a:rPr lang="en-US" sz="1800" dirty="0">
                <a:solidFill>
                  <a:srgbClr val="212121"/>
                </a:solidFill>
                <a:latin typeface="Roboto" panose="02000000000000000000"/>
              </a:rPr>
              <a:t/>
            </a:r>
            <a:br>
              <a:rPr lang="en-US" sz="1800" dirty="0">
                <a:solidFill>
                  <a:srgbClr val="212121"/>
                </a:solidFill>
                <a:latin typeface="Roboto" panose="02000000000000000000"/>
              </a:rPr>
            </a:br>
            <a:r>
              <a:rPr lang="en-US" sz="1800" b="0" i="0" dirty="0">
                <a:solidFill>
                  <a:srgbClr val="212121"/>
                </a:solidFill>
                <a:effectLst/>
                <a:latin typeface="Roboto" panose="02000000000000000000"/>
              </a:rPr>
              <a:t/>
            </a:r>
            <a:br>
              <a:rPr lang="en-US" sz="1800" b="0" i="0" dirty="0">
                <a:solidFill>
                  <a:srgbClr val="212121"/>
                </a:solidFill>
                <a:effectLst/>
                <a:latin typeface="Roboto" panose="02000000000000000000"/>
              </a:rPr>
            </a:br>
            <a:r>
              <a:rPr lang="en-IN" sz="1800" dirty="0">
                <a:latin typeface="Roboto" panose="02000000000000000000"/>
              </a:rPr>
              <a:t/>
            </a:r>
            <a:br>
              <a:rPr lang="en-IN" sz="1800" dirty="0">
                <a:latin typeface="Roboto" panose="02000000000000000000"/>
              </a:rPr>
            </a:br>
            <a:endParaRPr lang="en-IN" sz="1800" dirty="0">
              <a:latin typeface="Roboto" panose="02000000000000000000"/>
            </a:endParaRPr>
          </a:p>
        </p:txBody>
      </p:sp>
    </p:spTree>
    <p:extLst>
      <p:ext uri="{BB962C8B-B14F-4D97-AF65-F5344CB8AC3E}">
        <p14:creationId xmlns:p14="http://schemas.microsoft.com/office/powerpoint/2010/main" val="101540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E930-9A77-B28A-2900-249BF1240175}"/>
              </a:ext>
            </a:extLst>
          </p:cNvPr>
          <p:cNvSpPr>
            <a:spLocks noGrp="1"/>
          </p:cNvSpPr>
          <p:nvPr>
            <p:ph type="title"/>
          </p:nvPr>
        </p:nvSpPr>
        <p:spPr>
          <a:xfrm>
            <a:off x="415600" y="59473"/>
            <a:ext cx="11360800" cy="6611435"/>
          </a:xfrm>
        </p:spPr>
        <p:txBody>
          <a:bodyPr>
            <a:normAutofit fontScale="90000"/>
          </a:bodyPr>
          <a:lstStyle/>
          <a:p>
            <a:r>
              <a:rPr lang="en-IN" sz="4000" b="1" dirty="0">
                <a:solidFill>
                  <a:srgbClr val="FF0000"/>
                </a:solidFill>
                <a:latin typeface="Roboto" panose="02000000000000000000"/>
              </a:rPr>
              <a:t>Attribute Information : Null Values and </a:t>
            </a:r>
            <a:r>
              <a:rPr lang="en-IN" sz="4000" b="1" dirty="0" err="1">
                <a:solidFill>
                  <a:srgbClr val="FF0000"/>
                </a:solidFill>
                <a:latin typeface="Roboto" panose="02000000000000000000"/>
              </a:rPr>
              <a:t>Dtypes</a:t>
            </a:r>
            <a:r>
              <a:rPr lang="en-IN" sz="4000" b="1" dirty="0">
                <a:solidFill>
                  <a:srgbClr val="FF0000"/>
                </a:solidFill>
                <a:latin typeface="Roboto" panose="02000000000000000000"/>
              </a:rPr>
              <a:t>:</a:t>
            </a:r>
            <a:r>
              <a:rPr lang="en-IN" sz="4000" dirty="0">
                <a:solidFill>
                  <a:srgbClr val="212121"/>
                </a:solidFill>
                <a:latin typeface="Roboto" panose="02000000000000000000"/>
              </a:rPr>
              <a:t/>
            </a:r>
            <a:br>
              <a:rPr lang="en-IN" sz="4000" dirty="0">
                <a:solidFill>
                  <a:srgbClr val="212121"/>
                </a:solidFill>
                <a:latin typeface="Roboto" panose="02000000000000000000"/>
              </a:rPr>
            </a:br>
            <a:r>
              <a:rPr lang="en-IN" sz="1400" dirty="0">
                <a:solidFill>
                  <a:srgbClr val="212121"/>
                </a:solidFill>
                <a:latin typeface="Courier New" panose="02070309020205020404" pitchFamily="49" charset="0"/>
              </a:rPr>
              <a:t>&lt;class '</a:t>
            </a:r>
            <a:r>
              <a:rPr lang="en-IN" sz="1400" dirty="0" err="1">
                <a:solidFill>
                  <a:srgbClr val="212121"/>
                </a:solidFill>
                <a:latin typeface="Courier New" panose="02070309020205020404" pitchFamily="49" charset="0"/>
              </a:rPr>
              <a:t>pandas.core.frame.DataFrame</a:t>
            </a:r>
            <a:r>
              <a:rPr lang="en-IN" sz="1400" dirty="0">
                <a:solidFill>
                  <a:srgbClr val="212121"/>
                </a:solidFill>
                <a:latin typeface="Courier New" panose="02070309020205020404" pitchFamily="49" charset="0"/>
              </a:rPr>
              <a:t>’&gt; </a:t>
            </a:r>
            <a:br>
              <a:rPr lang="en-IN" sz="1400" dirty="0">
                <a:solidFill>
                  <a:srgbClr val="212121"/>
                </a:solidFill>
                <a:latin typeface="Courier New" panose="02070309020205020404" pitchFamily="49" charset="0"/>
              </a:rPr>
            </a:br>
            <a:r>
              <a:rPr lang="en-IN" sz="1400" dirty="0" err="1">
                <a:solidFill>
                  <a:srgbClr val="212121"/>
                </a:solidFill>
                <a:latin typeface="Courier New" panose="02070309020205020404" pitchFamily="49" charset="0"/>
              </a:rPr>
              <a:t>RangeIndex</a:t>
            </a:r>
            <a:r>
              <a:rPr lang="en-IN" sz="1400" dirty="0">
                <a:solidFill>
                  <a:srgbClr val="212121"/>
                </a:solidFill>
                <a:latin typeface="Courier New" panose="02070309020205020404" pitchFamily="49" charset="0"/>
              </a:rPr>
              <a:t>: 30000 entries, 0 to 29999 Data columns (total 25 columns):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 Column                                    Non-Null Count </a:t>
            </a:r>
            <a:r>
              <a:rPr lang="en-IN" sz="1400" dirty="0" err="1">
                <a:solidFill>
                  <a:srgbClr val="212121"/>
                </a:solidFill>
                <a:latin typeface="Courier New" panose="02070309020205020404" pitchFamily="49" charset="0"/>
              </a:rPr>
              <a:t>Dtype</a:t>
            </a:r>
            <a:r>
              <a:rPr lang="en-IN" sz="1400" dirty="0">
                <a:solidFill>
                  <a:srgbClr val="212121"/>
                </a:solidFill>
                <a:latin typeface="Courier New" panose="02070309020205020404" pitchFamily="49" charset="0"/>
              </a:rPr>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 ------                                  -------------- -----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0 ID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 LIMIT_BAL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2 SEX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3 EDUCATION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4 MARRIAGE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5 AGE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6 PAY_0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7 PAY_2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8 PAY_3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9 PAY_4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10 PAY_5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11 PAY_6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12 BILL_AMT1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13 BILL_AMT2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14 BILL_AMT3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15 BILL_AMT4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16 BILL_AMT5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17 BILL_AMT6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18 PAY_AMT1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19 PAY_AMT2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20 PAY_AMT3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21 PAY_AMT4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22 PAY_AMT5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23 PAY_AMT6                                 30000 non-null int64 </a:t>
            </a:r>
            <a:br>
              <a:rPr lang="en-IN" sz="1400" dirty="0">
                <a:solidFill>
                  <a:srgbClr val="212121"/>
                </a:solidFill>
                <a:latin typeface="Courier New" panose="02070309020205020404" pitchFamily="49" charset="0"/>
              </a:rPr>
            </a:br>
            <a:r>
              <a:rPr lang="en-IN" sz="1400" dirty="0">
                <a:solidFill>
                  <a:srgbClr val="212121"/>
                </a:solidFill>
                <a:latin typeface="Courier New" panose="02070309020205020404" pitchFamily="49" charset="0"/>
              </a:rPr>
              <a:t>24 default payment next month               30000 non-null int64 </a:t>
            </a:r>
            <a:br>
              <a:rPr lang="en-IN" sz="1400" dirty="0">
                <a:solidFill>
                  <a:srgbClr val="212121"/>
                </a:solidFill>
                <a:latin typeface="Courier New" panose="02070309020205020404" pitchFamily="49" charset="0"/>
              </a:rPr>
            </a:br>
            <a:r>
              <a:rPr lang="en-IN" sz="1400" dirty="0" err="1">
                <a:solidFill>
                  <a:srgbClr val="212121"/>
                </a:solidFill>
                <a:latin typeface="Courier New" panose="02070309020205020404" pitchFamily="49" charset="0"/>
              </a:rPr>
              <a:t>dtypes</a:t>
            </a:r>
            <a:r>
              <a:rPr lang="en-IN" sz="1400" dirty="0">
                <a:solidFill>
                  <a:srgbClr val="212121"/>
                </a:solidFill>
                <a:latin typeface="Courier New" panose="02070309020205020404" pitchFamily="49" charset="0"/>
              </a:rPr>
              <a:t>: int64(25) memory usage: 5.7 MB</a:t>
            </a:r>
            <a:endParaRPr lang="en-IN" sz="1400" dirty="0"/>
          </a:p>
        </p:txBody>
      </p:sp>
    </p:spTree>
    <p:extLst>
      <p:ext uri="{BB962C8B-B14F-4D97-AF65-F5344CB8AC3E}">
        <p14:creationId xmlns:p14="http://schemas.microsoft.com/office/powerpoint/2010/main" val="217528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5D94-2493-0CCE-B42B-C9F7D7D88453}"/>
              </a:ext>
            </a:extLst>
          </p:cNvPr>
          <p:cNvSpPr>
            <a:spLocks noGrp="1"/>
          </p:cNvSpPr>
          <p:nvPr>
            <p:ph type="title"/>
          </p:nvPr>
        </p:nvSpPr>
        <p:spPr>
          <a:xfrm>
            <a:off x="212401" y="1682496"/>
            <a:ext cx="5393600" cy="1731264"/>
          </a:xfrm>
        </p:spPr>
        <p:txBody>
          <a:bodyPr/>
          <a:lstStyle/>
          <a:p>
            <a:pPr algn="l"/>
            <a:r>
              <a:rPr lang="en-IN" sz="4000" dirty="0">
                <a:solidFill>
                  <a:srgbClr val="FF0000"/>
                </a:solidFill>
                <a:latin typeface="Roboto" panose="02000000000000000000" pitchFamily="2" charset="0"/>
                <a:ea typeface="Roboto" panose="02000000000000000000" pitchFamily="2" charset="0"/>
              </a:rPr>
              <a:t>Data </a:t>
            </a:r>
            <a:r>
              <a:rPr lang="en-IN" sz="4000" dirty="0" smtClean="0">
                <a:solidFill>
                  <a:srgbClr val="FF0000"/>
                </a:solidFill>
                <a:latin typeface="Roboto" panose="02000000000000000000" pitchFamily="2" charset="0"/>
                <a:ea typeface="Roboto" panose="02000000000000000000" pitchFamily="2" charset="0"/>
              </a:rPr>
              <a:t>Visualization</a:t>
            </a:r>
            <a:r>
              <a:rPr lang="en-IN" sz="4000" dirty="0">
                <a:solidFill>
                  <a:srgbClr val="FF0000"/>
                </a:solidFill>
                <a:latin typeface="Roboto" panose="02000000000000000000" pitchFamily="2" charset="0"/>
                <a:ea typeface="Roboto" panose="02000000000000000000" pitchFamily="2" charset="0"/>
              </a:rPr>
              <a:t/>
            </a:r>
            <a:br>
              <a:rPr lang="en-IN" sz="4000" dirty="0">
                <a:solidFill>
                  <a:srgbClr val="FF0000"/>
                </a:solidFill>
                <a:latin typeface="Roboto" panose="02000000000000000000" pitchFamily="2" charset="0"/>
                <a:ea typeface="Roboto" panose="02000000000000000000" pitchFamily="2" charset="0"/>
              </a:rPr>
            </a:br>
            <a:r>
              <a:rPr lang="en-IN" sz="4000" dirty="0">
                <a:solidFill>
                  <a:srgbClr val="FF0000"/>
                </a:solidFill>
                <a:latin typeface="Roboto" panose="02000000000000000000" pitchFamily="2" charset="0"/>
                <a:ea typeface="Roboto" panose="02000000000000000000" pitchFamily="2" charset="0"/>
              </a:rPr>
              <a:t/>
            </a:r>
            <a:br>
              <a:rPr lang="en-IN" sz="4000" dirty="0">
                <a:solidFill>
                  <a:srgbClr val="FF0000"/>
                </a:solidFill>
                <a:latin typeface="Roboto" panose="02000000000000000000" pitchFamily="2" charset="0"/>
                <a:ea typeface="Roboto" panose="02000000000000000000" pitchFamily="2" charset="0"/>
              </a:rPr>
            </a:br>
            <a:r>
              <a:rPr lang="en-IN" sz="4000" dirty="0">
                <a:solidFill>
                  <a:srgbClr val="FF0000"/>
                </a:solidFill>
                <a:latin typeface="Roboto" panose="02000000000000000000" pitchFamily="2" charset="0"/>
                <a:ea typeface="Roboto" panose="02000000000000000000" pitchFamily="2" charset="0"/>
              </a:rPr>
              <a:t/>
            </a:r>
            <a:br>
              <a:rPr lang="en-IN" sz="4000" dirty="0">
                <a:solidFill>
                  <a:srgbClr val="FF0000"/>
                </a:solidFill>
                <a:latin typeface="Roboto" panose="02000000000000000000" pitchFamily="2" charset="0"/>
                <a:ea typeface="Roboto" panose="02000000000000000000" pitchFamily="2" charset="0"/>
              </a:rPr>
            </a:br>
            <a:endParaRPr lang="en-IN" sz="4000" dirty="0">
              <a:solidFill>
                <a:srgbClr val="FF0000"/>
              </a:solidFill>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id="{8B79A5C7-9A65-2E53-9B17-705785A746F9}"/>
              </a:ext>
            </a:extLst>
          </p:cNvPr>
          <p:cNvSpPr>
            <a:spLocks noGrp="1"/>
          </p:cNvSpPr>
          <p:nvPr>
            <p:ph type="subTitle" idx="1"/>
          </p:nvPr>
        </p:nvSpPr>
        <p:spPr>
          <a:xfrm>
            <a:off x="212401" y="2184309"/>
            <a:ext cx="5393600" cy="3441443"/>
          </a:xfrm>
        </p:spPr>
        <p:txBody>
          <a:bodyPr/>
          <a:lstStyle/>
          <a:p>
            <a:r>
              <a:rPr lang="en-US" dirty="0">
                <a:solidFill>
                  <a:srgbClr val="212121"/>
                </a:solidFill>
                <a:latin typeface="Roboto" panose="02000000000000000000" pitchFamily="2" charset="0"/>
              </a:rPr>
              <a:t>From graph we know that</a:t>
            </a:r>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Credit Card holders whose </a:t>
            </a:r>
            <a:r>
              <a:rPr lang="en-US" b="0" i="0" dirty="0" smtClean="0">
                <a:solidFill>
                  <a:srgbClr val="212121"/>
                </a:solidFill>
                <a:effectLst/>
                <a:latin typeface="Roboto" panose="02000000000000000000" pitchFamily="2" charset="0"/>
              </a:rPr>
              <a:t>ages are </a:t>
            </a:r>
            <a:r>
              <a:rPr lang="en-US" b="0" i="0" dirty="0">
                <a:solidFill>
                  <a:srgbClr val="212121"/>
                </a:solidFill>
                <a:effectLst/>
                <a:latin typeface="Roboto" panose="02000000000000000000" pitchFamily="2" charset="0"/>
              </a:rPr>
              <a:t>between 28 to </a:t>
            </a:r>
            <a:r>
              <a:rPr lang="en-US" b="0" i="0" dirty="0" smtClean="0">
                <a:solidFill>
                  <a:srgbClr val="212121"/>
                </a:solidFill>
                <a:effectLst/>
                <a:latin typeface="Roboto" panose="02000000000000000000" pitchFamily="2" charset="0"/>
              </a:rPr>
              <a:t>37 </a:t>
            </a:r>
            <a:r>
              <a:rPr lang="en-US" b="0" i="0" dirty="0" err="1" smtClean="0">
                <a:solidFill>
                  <a:srgbClr val="212121"/>
                </a:solidFill>
                <a:effectLst/>
                <a:latin typeface="Roboto" panose="02000000000000000000" pitchFamily="2" charset="0"/>
              </a:rPr>
              <a:t>Yrs</a:t>
            </a:r>
            <a:r>
              <a:rPr lang="en-US" b="0" i="0" dirty="0" smtClean="0">
                <a:solidFill>
                  <a:srgbClr val="212121"/>
                </a:solidFill>
                <a:effectLst/>
                <a:latin typeface="Roboto" panose="02000000000000000000" pitchFamily="2" charset="0"/>
              </a:rPr>
              <a:t> </a:t>
            </a:r>
            <a:r>
              <a:rPr lang="en-US" b="0" i="0" dirty="0">
                <a:solidFill>
                  <a:srgbClr val="212121"/>
                </a:solidFill>
                <a:effectLst/>
                <a:latin typeface="Roboto" panose="02000000000000000000" pitchFamily="2" charset="0"/>
              </a:rPr>
              <a:t>are highest in numbers</a:t>
            </a:r>
            <a:endParaRPr lang="en-IN" dirty="0"/>
          </a:p>
        </p:txBody>
      </p:sp>
      <p:sp>
        <p:nvSpPr>
          <p:cNvPr id="4" name="Text Placeholder 3">
            <a:extLst>
              <a:ext uri="{FF2B5EF4-FFF2-40B4-BE49-F238E27FC236}">
                <a16:creationId xmlns:a16="http://schemas.microsoft.com/office/drawing/2014/main" id="{3ACFDE67-22BC-458B-91F1-065105147876}"/>
              </a:ext>
            </a:extLst>
          </p:cNvPr>
          <p:cNvSpPr>
            <a:spLocks noGrp="1"/>
          </p:cNvSpPr>
          <p:nvPr>
            <p:ph type="body" idx="2"/>
          </p:nvPr>
        </p:nvSpPr>
        <p:spPr>
          <a:xfrm>
            <a:off x="6379197" y="698952"/>
            <a:ext cx="5116000" cy="4926800"/>
          </a:xfrm>
        </p:spPr>
        <p:txBody>
          <a:bodyPr/>
          <a:lstStyle/>
          <a:p>
            <a:endParaRPr lang="en-IN" dirty="0"/>
          </a:p>
        </p:txBody>
      </p:sp>
      <p:pic>
        <p:nvPicPr>
          <p:cNvPr id="4098" name="Picture 2">
            <a:extLst>
              <a:ext uri="{FF2B5EF4-FFF2-40B4-BE49-F238E27FC236}">
                <a16:creationId xmlns:a16="http://schemas.microsoft.com/office/drawing/2014/main" id="{5CA9C20A-0FE8-CE52-6686-C9CD5CFB7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198" y="1552004"/>
            <a:ext cx="50165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597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F28B-40C9-E41A-5F43-6F8095663743}"/>
              </a:ext>
            </a:extLst>
          </p:cNvPr>
          <p:cNvSpPr>
            <a:spLocks noGrp="1"/>
          </p:cNvSpPr>
          <p:nvPr>
            <p:ph type="title"/>
          </p:nvPr>
        </p:nvSpPr>
        <p:spPr>
          <a:xfrm>
            <a:off x="354000" y="485567"/>
            <a:ext cx="5393600" cy="1976400"/>
          </a:xfrm>
        </p:spPr>
        <p:txBody>
          <a:bodyPr/>
          <a:lstStyle/>
          <a:p>
            <a:r>
              <a:rPr lang="en-US" sz="2700" dirty="0">
                <a:solidFill>
                  <a:srgbClr val="FF0000"/>
                </a:solidFill>
                <a:latin typeface="Roboto" panose="02000000000000000000"/>
                <a:ea typeface="Roboto" panose="02000000000000000000" pitchFamily="2" charset="0"/>
              </a:rPr>
              <a:t>Analysis based on Gender (1 = </a:t>
            </a:r>
            <a:r>
              <a:rPr lang="en-US" sz="2700" dirty="0" smtClean="0">
                <a:solidFill>
                  <a:srgbClr val="FF0000"/>
                </a:solidFill>
                <a:latin typeface="Roboto" panose="02000000000000000000"/>
                <a:ea typeface="Roboto" panose="02000000000000000000" pitchFamily="2" charset="0"/>
              </a:rPr>
              <a:t>Male</a:t>
            </a:r>
            <a:r>
              <a:rPr lang="en-US" sz="2700" dirty="0">
                <a:solidFill>
                  <a:srgbClr val="FF0000"/>
                </a:solidFill>
                <a:latin typeface="Roboto" panose="02000000000000000000"/>
                <a:ea typeface="Roboto" panose="02000000000000000000" pitchFamily="2" charset="0"/>
              </a:rPr>
              <a:t>; 2 = </a:t>
            </a:r>
            <a:r>
              <a:rPr lang="en-US" sz="2700" dirty="0" smtClean="0">
                <a:solidFill>
                  <a:srgbClr val="FF0000"/>
                </a:solidFill>
                <a:latin typeface="Roboto" panose="02000000000000000000"/>
                <a:ea typeface="Roboto" panose="02000000000000000000" pitchFamily="2" charset="0"/>
              </a:rPr>
              <a:t>Female</a:t>
            </a:r>
            <a:r>
              <a:rPr lang="en-US" sz="2700" dirty="0">
                <a:solidFill>
                  <a:srgbClr val="FF0000"/>
                </a:solidFill>
                <a:latin typeface="Roboto" panose="02000000000000000000"/>
                <a:ea typeface="Roboto" panose="02000000000000000000" pitchFamily="2" charset="0"/>
              </a:rPr>
              <a:t>)</a:t>
            </a:r>
            <a:r>
              <a:rPr lang="en-US" b="1" dirty="0">
                <a:solidFill>
                  <a:srgbClr val="000000"/>
                </a:solidFill>
                <a:effectLst/>
                <a:latin typeface="Roboto" panose="02000000000000000000"/>
              </a:rPr>
              <a:t/>
            </a:r>
            <a:br>
              <a:rPr lang="en-US" b="1" dirty="0">
                <a:solidFill>
                  <a:srgbClr val="000000"/>
                </a:solidFill>
                <a:effectLst/>
                <a:latin typeface="Roboto" panose="02000000000000000000"/>
              </a:rPr>
            </a:br>
            <a:endParaRPr lang="en-IN" b="1" dirty="0">
              <a:latin typeface="Roboto" panose="02000000000000000000"/>
            </a:endParaRPr>
          </a:p>
        </p:txBody>
      </p:sp>
      <p:sp>
        <p:nvSpPr>
          <p:cNvPr id="3" name="Subtitle 2">
            <a:extLst>
              <a:ext uri="{FF2B5EF4-FFF2-40B4-BE49-F238E27FC236}">
                <a16:creationId xmlns:a16="http://schemas.microsoft.com/office/drawing/2014/main" id="{301C84CD-F48D-3DD4-EFA6-EC88E56D8B55}"/>
              </a:ext>
            </a:extLst>
          </p:cNvPr>
          <p:cNvSpPr>
            <a:spLocks noGrp="1"/>
          </p:cNvSpPr>
          <p:nvPr>
            <p:ph type="subTitle" idx="1"/>
          </p:nvPr>
        </p:nvSpPr>
        <p:spPr>
          <a:xfrm>
            <a:off x="354000" y="1704897"/>
            <a:ext cx="5393600" cy="4667536"/>
          </a:xfrm>
        </p:spPr>
        <p:txBody>
          <a:bodyPr/>
          <a:lstStyle/>
          <a:p>
            <a:r>
              <a:rPr lang="en-US" sz="2700" dirty="0">
                <a:solidFill>
                  <a:srgbClr val="212121"/>
                </a:solidFill>
                <a:latin typeface="Roboto" panose="02000000000000000000"/>
              </a:rPr>
              <a:t>Females contains more numbers of credit cards as compare to males</a:t>
            </a:r>
          </a:p>
          <a:p>
            <a:pPr algn="l"/>
            <a:endParaRPr lang="en-US" dirty="0">
              <a:solidFill>
                <a:srgbClr val="212121"/>
              </a:solidFill>
              <a:latin typeface="Roboto" panose="02000000000000000000"/>
            </a:endParaRPr>
          </a:p>
          <a:p>
            <a:pPr algn="l"/>
            <a:r>
              <a:rPr lang="en-US" sz="2700" dirty="0" smtClean="0">
                <a:solidFill>
                  <a:srgbClr val="FF0000"/>
                </a:solidFill>
                <a:latin typeface="Roboto" panose="02000000000000000000"/>
                <a:ea typeface="Roboto" panose="02000000000000000000" pitchFamily="2" charset="0"/>
              </a:rPr>
              <a:t>Numbers</a:t>
            </a:r>
            <a:r>
              <a:rPr lang="en-US" sz="2700" dirty="0">
                <a:solidFill>
                  <a:srgbClr val="FF0000"/>
                </a:solidFill>
                <a:latin typeface="Roboto" panose="02000000000000000000"/>
                <a:ea typeface="Roboto" panose="02000000000000000000" pitchFamily="2" charset="0"/>
              </a:rPr>
              <a:t> of Default and </a:t>
            </a:r>
            <a:r>
              <a:rPr lang="en-US" sz="2700" dirty="0" smtClean="0">
                <a:solidFill>
                  <a:srgbClr val="FF0000"/>
                </a:solidFill>
                <a:latin typeface="Roboto" panose="02000000000000000000"/>
                <a:ea typeface="Roboto" panose="02000000000000000000" pitchFamily="2" charset="0"/>
              </a:rPr>
              <a:t>Non Default</a:t>
            </a:r>
            <a:r>
              <a:rPr lang="en-US" sz="2700" dirty="0">
                <a:solidFill>
                  <a:srgbClr val="FF0000"/>
                </a:solidFill>
                <a:latin typeface="Roboto" panose="02000000000000000000"/>
                <a:ea typeface="Roboto" panose="02000000000000000000" pitchFamily="2" charset="0"/>
              </a:rPr>
              <a:t> credit card holders</a:t>
            </a:r>
          </a:p>
          <a:p>
            <a:endParaRPr lang="en-US" b="0" i="0" dirty="0">
              <a:solidFill>
                <a:srgbClr val="212121"/>
              </a:solidFill>
              <a:effectLst/>
              <a:latin typeface="Roboto" panose="02000000000000000000"/>
            </a:endParaRPr>
          </a:p>
          <a:p>
            <a:r>
              <a:rPr lang="en-US" b="0" i="0" dirty="0">
                <a:solidFill>
                  <a:srgbClr val="212121"/>
                </a:solidFill>
                <a:effectLst/>
                <a:latin typeface="Roboto" panose="02000000000000000000"/>
              </a:rPr>
              <a:t>Percentage of Defaulters are </a:t>
            </a:r>
            <a:r>
              <a:rPr lang="en-US" dirty="0" smtClean="0">
                <a:solidFill>
                  <a:srgbClr val="212121"/>
                </a:solidFill>
                <a:latin typeface="Roboto" panose="02000000000000000000"/>
              </a:rPr>
              <a:t>much lesser</a:t>
            </a:r>
            <a:r>
              <a:rPr lang="en-US" b="0" i="0" dirty="0" smtClean="0">
                <a:solidFill>
                  <a:srgbClr val="212121"/>
                </a:solidFill>
                <a:effectLst/>
                <a:latin typeface="Roboto" panose="02000000000000000000"/>
              </a:rPr>
              <a:t> </a:t>
            </a:r>
            <a:r>
              <a:rPr lang="en-US" b="0" i="0" dirty="0">
                <a:solidFill>
                  <a:srgbClr val="212121"/>
                </a:solidFill>
                <a:effectLst/>
                <a:latin typeface="Roboto" panose="02000000000000000000"/>
              </a:rPr>
              <a:t>than the Non Defaulters in the given dataset</a:t>
            </a:r>
            <a:endParaRPr lang="en-IN" dirty="0">
              <a:latin typeface="Roboto" panose="02000000000000000000"/>
            </a:endParaRPr>
          </a:p>
        </p:txBody>
      </p:sp>
      <p:pic>
        <p:nvPicPr>
          <p:cNvPr id="5122" name="Picture 2">
            <a:extLst>
              <a:ext uri="{FF2B5EF4-FFF2-40B4-BE49-F238E27FC236}">
                <a16:creationId xmlns:a16="http://schemas.microsoft.com/office/drawing/2014/main" id="{60A9D0D5-A17C-1167-93AE-C376E69F9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403" y="324911"/>
            <a:ext cx="5279021" cy="28126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9298BFA-4FB8-7C13-CBA1-3E93D0234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083" y="3633905"/>
            <a:ext cx="5131659" cy="2738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383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CA8EB3-C801-AA6E-22D2-959A5BFFCC39}"/>
              </a:ext>
            </a:extLst>
          </p:cNvPr>
          <p:cNvSpPr>
            <a:spLocks noGrp="1"/>
          </p:cNvSpPr>
          <p:nvPr>
            <p:ph type="subTitle" idx="1"/>
          </p:nvPr>
        </p:nvSpPr>
        <p:spPr>
          <a:xfrm>
            <a:off x="354000" y="1"/>
            <a:ext cx="5393600" cy="6105912"/>
          </a:xfrm>
        </p:spPr>
        <p:txBody>
          <a:bodyPr/>
          <a:lstStyle/>
          <a:p>
            <a:pPr algn="l"/>
            <a:endParaRPr lang="en-US" sz="2100" dirty="0">
              <a:solidFill>
                <a:schemeClr val="bg1">
                  <a:lumMod val="50000"/>
                </a:schemeClr>
              </a:solidFill>
              <a:latin typeface="Roboto" panose="02000000000000000000" pitchFamily="2" charset="0"/>
              <a:ea typeface="Roboto" panose="02000000000000000000" pitchFamily="2" charset="0"/>
            </a:endParaRPr>
          </a:p>
          <a:p>
            <a:pPr algn="l"/>
            <a:r>
              <a:rPr lang="en-US" dirty="0" err="1" smtClean="0">
                <a:solidFill>
                  <a:srgbClr val="FF0000"/>
                </a:solidFill>
                <a:latin typeface="Roboto"/>
                <a:ea typeface="Roboto" panose="02000000000000000000" pitchFamily="2" charset="0"/>
              </a:rPr>
              <a:t>Analysing</a:t>
            </a:r>
            <a:r>
              <a:rPr lang="en-US" dirty="0">
                <a:solidFill>
                  <a:srgbClr val="FF0000"/>
                </a:solidFill>
                <a:latin typeface="Roboto"/>
                <a:ea typeface="Roboto" panose="02000000000000000000" pitchFamily="2" charset="0"/>
              </a:rPr>
              <a:t> on Education Basis (1 = graduate </a:t>
            </a:r>
            <a:r>
              <a:rPr lang="en-US" dirty="0" smtClean="0">
                <a:solidFill>
                  <a:srgbClr val="FF0000"/>
                </a:solidFill>
                <a:latin typeface="Roboto"/>
                <a:ea typeface="Roboto" panose="02000000000000000000" pitchFamily="2" charset="0"/>
              </a:rPr>
              <a:t>     school</a:t>
            </a:r>
            <a:r>
              <a:rPr lang="en-US" dirty="0">
                <a:solidFill>
                  <a:srgbClr val="FF0000"/>
                </a:solidFill>
                <a:latin typeface="Roboto"/>
                <a:ea typeface="Roboto" panose="02000000000000000000" pitchFamily="2" charset="0"/>
              </a:rPr>
              <a:t>; 2 = university; 3 = high school; 4 </a:t>
            </a:r>
            <a:r>
              <a:rPr lang="en-US" dirty="0" smtClean="0">
                <a:solidFill>
                  <a:srgbClr val="FF0000"/>
                </a:solidFill>
                <a:latin typeface="Roboto"/>
                <a:ea typeface="Roboto" panose="02000000000000000000" pitchFamily="2" charset="0"/>
              </a:rPr>
              <a:t>=     </a:t>
            </a:r>
            <a:r>
              <a:rPr lang="en-US" dirty="0">
                <a:solidFill>
                  <a:srgbClr val="FF0000"/>
                </a:solidFill>
                <a:latin typeface="Roboto"/>
                <a:ea typeface="Roboto" panose="02000000000000000000" pitchFamily="2" charset="0"/>
              </a:rPr>
              <a:t> others)</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sp>
        <p:nvSpPr>
          <p:cNvPr id="4" name="Text Placeholder 3">
            <a:extLst>
              <a:ext uri="{FF2B5EF4-FFF2-40B4-BE49-F238E27FC236}">
                <a16:creationId xmlns:a16="http://schemas.microsoft.com/office/drawing/2014/main" id="{11EB9FEB-B9BF-EB3A-03FA-964412768167}"/>
              </a:ext>
            </a:extLst>
          </p:cNvPr>
          <p:cNvSpPr>
            <a:spLocks noGrp="1"/>
          </p:cNvSpPr>
          <p:nvPr>
            <p:ph type="body" idx="2"/>
          </p:nvPr>
        </p:nvSpPr>
        <p:spPr>
          <a:xfrm>
            <a:off x="6586000" y="467217"/>
            <a:ext cx="5116000" cy="5425017"/>
          </a:xfrm>
        </p:spPr>
        <p:txBody>
          <a:bodyPr/>
          <a:lstStyle/>
          <a:p>
            <a:endParaRPr lang="en-IN" dirty="0"/>
          </a:p>
          <a:p>
            <a:endParaRPr lang="en-IN" dirty="0"/>
          </a:p>
          <a:p>
            <a:endParaRPr lang="en-IN" dirty="0"/>
          </a:p>
          <a:p>
            <a:endParaRPr lang="en-IN" dirty="0"/>
          </a:p>
          <a:p>
            <a:endParaRPr lang="en-IN" dirty="0"/>
          </a:p>
          <a:p>
            <a:endParaRPr lang="en-IN" dirty="0"/>
          </a:p>
        </p:txBody>
      </p:sp>
      <p:sp>
        <p:nvSpPr>
          <p:cNvPr id="7" name="Rectangle 3">
            <a:extLst>
              <a:ext uri="{FF2B5EF4-FFF2-40B4-BE49-F238E27FC236}">
                <a16:creationId xmlns:a16="http://schemas.microsoft.com/office/drawing/2014/main" id="{309F4493-5070-0D7B-AFE0-7CB6193B5A49}"/>
              </a:ext>
            </a:extLst>
          </p:cNvPr>
          <p:cNvSpPr>
            <a:spLocks noChangeArrowheads="1"/>
          </p:cNvSpPr>
          <p:nvPr/>
        </p:nvSpPr>
        <p:spPr bwMode="auto">
          <a:xfrm>
            <a:off x="0" y="1"/>
            <a:ext cx="246280" cy="37060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17" tIns="31739" rIns="121917" bIns="60958"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61A4E09-F014-77E1-4F1B-D72D68C67618}"/>
              </a:ext>
            </a:extLst>
          </p:cNvPr>
          <p:cNvSpPr>
            <a:spLocks noChangeArrowheads="1"/>
          </p:cNvSpPr>
          <p:nvPr/>
        </p:nvSpPr>
        <p:spPr bwMode="auto">
          <a:xfrm rot="10800000" flipV="1">
            <a:off x="599035" y="-1483337"/>
            <a:ext cx="5496965" cy="857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7" tIns="60958" rIns="121917" bIns="60958" numCol="1" anchor="ctr" anchorCtr="0" compatLnSpc="1">
            <a:prstTxWarp prst="textNoShape">
              <a:avLst/>
            </a:prstTxWarp>
            <a:spAutoFit/>
          </a:bodyPr>
          <a:lstStyle/>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smtClean="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smtClean="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smtClean="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smtClean="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smtClean="0">
              <a:solidFill>
                <a:srgbClr val="212121"/>
              </a:solidFill>
              <a:latin typeface="Roboto" panose="02000000000000000000" pitchFamily="2" charset="0"/>
            </a:endParaRPr>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a:p>
            <a:pPr defTabSz="1219170" eaLnBrk="0" fontAlgn="base" hangingPunct="0">
              <a:spcBef>
                <a:spcPct val="0"/>
              </a:spcBef>
              <a:spcAft>
                <a:spcPct val="0"/>
              </a:spcAft>
            </a:pPr>
            <a:r>
              <a:rPr kumimoji="0" lang="en-US" altLang="en-US" sz="2800" b="0" i="0" u="none" strike="noStrike" cap="none" normalizeH="0" baseline="0" dirty="0" smtClean="0">
                <a:ln>
                  <a:noFill/>
                </a:ln>
                <a:solidFill>
                  <a:srgbClr val="212121"/>
                </a:solidFill>
                <a:effectLst/>
                <a:latin typeface="Roboto" panose="02000000000000000000" pitchFamily="2" charset="0"/>
              </a:rPr>
              <a:t>University passed</a:t>
            </a:r>
            <a:r>
              <a:rPr kumimoji="0" lang="en-US" altLang="en-US" sz="2800" b="0" i="0" u="none" strike="noStrike" cap="none" normalizeH="0" dirty="0" smtClean="0">
                <a:ln>
                  <a:noFill/>
                </a:ln>
                <a:solidFill>
                  <a:srgbClr val="212121"/>
                </a:solidFill>
                <a:effectLst/>
                <a:latin typeface="Roboto" panose="02000000000000000000" pitchFamily="2" charset="0"/>
              </a:rPr>
              <a:t> outs</a:t>
            </a:r>
            <a:r>
              <a:rPr kumimoji="0" lang="en-US" altLang="en-US" sz="2800" b="0" i="0" u="none" strike="noStrike" cap="none" normalizeH="0" baseline="0" dirty="0" smtClean="0">
                <a:ln>
                  <a:noFill/>
                </a:ln>
                <a:solidFill>
                  <a:srgbClr val="212121"/>
                </a:solidFill>
                <a:effectLst/>
                <a:latin typeface="Roboto" panose="02000000000000000000" pitchFamily="2" charset="0"/>
              </a:rPr>
              <a:t> </a:t>
            </a:r>
            <a:r>
              <a:rPr kumimoji="0" lang="en-US" altLang="en-US" sz="2800" b="0" i="0" u="none" strike="noStrike" cap="none" normalizeH="0" baseline="0" dirty="0">
                <a:ln>
                  <a:noFill/>
                </a:ln>
                <a:solidFill>
                  <a:srgbClr val="212121"/>
                </a:solidFill>
                <a:effectLst/>
                <a:latin typeface="Roboto" panose="02000000000000000000" pitchFamily="2" charset="0"/>
              </a:rPr>
              <a:t>has highest numbers of credit card holders followed by Graduate School.</a:t>
            </a:r>
          </a:p>
          <a:p>
            <a:pPr eaLnBrk="0" fontAlgn="base" hangingPunct="0">
              <a:spcBef>
                <a:spcPct val="0"/>
              </a:spcBef>
              <a:spcAft>
                <a:spcPct val="0"/>
              </a:spcAft>
              <a:buClrTx/>
            </a:pPr>
            <a:endParaRPr lang="en-US" dirty="0"/>
          </a:p>
          <a:p>
            <a:pPr eaLnBrk="0" fontAlgn="base" hangingPunct="0">
              <a:spcBef>
                <a:spcPct val="0"/>
              </a:spcBef>
              <a:spcAft>
                <a:spcPct val="0"/>
              </a:spcAft>
              <a:buClrTx/>
            </a:pPr>
            <a:r>
              <a:rPr lang="en-US" sz="2800" dirty="0" err="1" smtClean="0">
                <a:solidFill>
                  <a:srgbClr val="FF0000"/>
                </a:solidFill>
                <a:latin typeface="Roboto"/>
              </a:rPr>
              <a:t>Analysing</a:t>
            </a:r>
            <a:r>
              <a:rPr lang="en-US" sz="2800" dirty="0">
                <a:solidFill>
                  <a:srgbClr val="FF0000"/>
                </a:solidFill>
                <a:latin typeface="Roboto"/>
              </a:rPr>
              <a:t> on Marriage Basis (1 = married; 2 = single; 3 = others)</a:t>
            </a:r>
          </a:p>
          <a:p>
            <a:pPr eaLnBrk="0" fontAlgn="base" hangingPunct="0">
              <a:spcBef>
                <a:spcPct val="0"/>
              </a:spcBef>
              <a:spcAft>
                <a:spcPct val="0"/>
              </a:spcAft>
              <a:buClrTx/>
            </a:pPr>
            <a:endParaRPr lang="en-US" sz="2100" dirty="0">
              <a:solidFill>
                <a:srgbClr val="FF0000"/>
              </a:solidFill>
            </a:endParaRPr>
          </a:p>
          <a:p>
            <a:pPr eaLnBrk="0" fontAlgn="base" hangingPunct="0">
              <a:spcBef>
                <a:spcPct val="0"/>
              </a:spcBef>
              <a:spcAft>
                <a:spcPct val="0"/>
              </a:spcAft>
              <a:buClrTx/>
            </a:pPr>
            <a:r>
              <a:rPr lang="en-US" sz="2800" dirty="0">
                <a:latin typeface="Roboto" panose="02000000000000000000" pitchFamily="2" charset="0"/>
                <a:ea typeface="Roboto" panose="02000000000000000000" pitchFamily="2" charset="0"/>
              </a:rPr>
              <a:t>More number of credit cards holder are Singles followed by Married ones.</a:t>
            </a:r>
          </a:p>
          <a:p>
            <a:pPr eaLnBrk="0" fontAlgn="base" hangingPunct="0">
              <a:spcBef>
                <a:spcPct val="0"/>
              </a:spcBef>
              <a:spcAft>
                <a:spcPct val="0"/>
              </a:spcAft>
              <a:buClrTx/>
            </a:pPr>
            <a:endParaRPr lang="en-US" dirty="0"/>
          </a:p>
          <a:p>
            <a:pPr defTabSz="1219170" eaLnBrk="0" fontAlgn="base" hangingPunct="0">
              <a:spcBef>
                <a:spcPct val="0"/>
              </a:spcBef>
              <a:spcAft>
                <a:spcPct val="0"/>
              </a:spcAft>
            </a:pPr>
            <a:endParaRPr lang="en-US" altLang="en-US" sz="1600" dirty="0">
              <a:solidFill>
                <a:srgbClr val="212121"/>
              </a:solidFill>
              <a:latin typeface="Roboto" panose="02000000000000000000" pitchFamily="2" charset="0"/>
            </a:endParaRPr>
          </a:p>
        </p:txBody>
      </p:sp>
      <p:pic>
        <p:nvPicPr>
          <p:cNvPr id="6152" name="Picture 8">
            <a:extLst>
              <a:ext uri="{FF2B5EF4-FFF2-40B4-BE49-F238E27FC236}">
                <a16:creationId xmlns:a16="http://schemas.microsoft.com/office/drawing/2014/main" id="{A1A4B139-EED0-EF97-C5CA-F00F81FE2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001" y="584972"/>
            <a:ext cx="4903303" cy="261666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9A7B4DC9-AE96-CF5F-7AF7-D9D2287CB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308" y="3280934"/>
            <a:ext cx="4744659" cy="253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21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5689-F7A9-25CD-9041-5BDE73AFBB06}"/>
              </a:ext>
            </a:extLst>
          </p:cNvPr>
          <p:cNvSpPr>
            <a:spLocks noGrp="1"/>
          </p:cNvSpPr>
          <p:nvPr>
            <p:ph type="title"/>
          </p:nvPr>
        </p:nvSpPr>
        <p:spPr>
          <a:xfrm>
            <a:off x="354000" y="346927"/>
            <a:ext cx="5393600" cy="3944657"/>
          </a:xfrm>
        </p:spPr>
        <p:txBody>
          <a:bodyPr/>
          <a:lstStyle/>
          <a:p>
            <a:r>
              <a:rPr lang="en-US" sz="2700" dirty="0" err="1">
                <a:solidFill>
                  <a:srgbClr val="FF0000"/>
                </a:solidFill>
                <a:latin typeface="Roboto" panose="02000000000000000000" pitchFamily="2" charset="0"/>
                <a:ea typeface="Roboto" panose="02000000000000000000" pitchFamily="2" charset="0"/>
              </a:rPr>
              <a:t>sns.barplot</a:t>
            </a:r>
            <a:r>
              <a:rPr lang="en-US" sz="2700" dirty="0">
                <a:solidFill>
                  <a:srgbClr val="FF0000"/>
                </a:solidFill>
                <a:latin typeface="Roboto" panose="02000000000000000000" pitchFamily="2" charset="0"/>
                <a:ea typeface="Roboto" panose="02000000000000000000" pitchFamily="2" charset="0"/>
              </a:rPr>
              <a:t> sex vs </a:t>
            </a:r>
            <a:r>
              <a:rPr lang="en-US" sz="2700" dirty="0" err="1">
                <a:solidFill>
                  <a:srgbClr val="FF0000"/>
                </a:solidFill>
                <a:latin typeface="Roboto" panose="02000000000000000000" pitchFamily="2" charset="0"/>
                <a:ea typeface="Roboto" panose="02000000000000000000" pitchFamily="2" charset="0"/>
              </a:rPr>
              <a:t>limit_bal</a:t>
            </a:r>
            <a:r>
              <a:rPr lang="en-US" sz="1900" dirty="0">
                <a:solidFill>
                  <a:srgbClr val="FF0000"/>
                </a:solidFill>
                <a:latin typeface="Roboto" panose="02000000000000000000" pitchFamily="2" charset="0"/>
                <a:ea typeface="Roboto" panose="02000000000000000000" pitchFamily="2" charset="0"/>
              </a:rPr>
              <a:t/>
            </a:r>
            <a:br>
              <a:rPr lang="en-US" sz="1900" dirty="0">
                <a:solidFill>
                  <a:srgbClr val="FF0000"/>
                </a:solidFill>
                <a:latin typeface="Roboto" panose="02000000000000000000" pitchFamily="2" charset="0"/>
                <a:ea typeface="Roboto" panose="02000000000000000000" pitchFamily="2" charset="0"/>
              </a:rPr>
            </a:br>
            <a:r>
              <a:rPr lang="en-US" sz="1900" dirty="0">
                <a:solidFill>
                  <a:srgbClr val="FF0000"/>
                </a:solidFill>
                <a:latin typeface="Roboto" panose="02000000000000000000" pitchFamily="2" charset="0"/>
                <a:ea typeface="Roboto" panose="02000000000000000000" pitchFamily="2" charset="0"/>
              </a:rPr>
              <a:t/>
            </a:r>
            <a:br>
              <a:rPr lang="en-US" sz="1900" dirty="0">
                <a:solidFill>
                  <a:srgbClr val="FF0000"/>
                </a:solidFill>
                <a:latin typeface="Roboto" panose="02000000000000000000" pitchFamily="2" charset="0"/>
                <a:ea typeface="Roboto" panose="02000000000000000000" pitchFamily="2" charset="0"/>
              </a:rPr>
            </a:br>
            <a:r>
              <a:rPr lang="en-US" sz="2700" dirty="0">
                <a:solidFill>
                  <a:srgbClr val="212121"/>
                </a:solidFill>
                <a:latin typeface="Roboto" panose="02000000000000000000" pitchFamily="2" charset="0"/>
              </a:rPr>
              <a:t>Credit Limit of Male members are </a:t>
            </a:r>
            <a:r>
              <a:rPr lang="en-US" sz="2700" dirty="0" smtClean="0">
                <a:solidFill>
                  <a:srgbClr val="212121"/>
                </a:solidFill>
                <a:latin typeface="Roboto" panose="02000000000000000000" pitchFamily="2" charset="0"/>
              </a:rPr>
              <a:t>marginally less </a:t>
            </a:r>
            <a:r>
              <a:rPr lang="en-US" sz="2700" dirty="0">
                <a:solidFill>
                  <a:srgbClr val="212121"/>
                </a:solidFill>
                <a:latin typeface="Roboto" panose="02000000000000000000" pitchFamily="2" charset="0"/>
              </a:rPr>
              <a:t>as compare to females.</a:t>
            </a:r>
            <a:r>
              <a:rPr lang="en-US" sz="1900" dirty="0">
                <a:solidFill>
                  <a:srgbClr val="FF0000"/>
                </a:solidFill>
                <a:latin typeface="Roboto" panose="02000000000000000000" pitchFamily="2" charset="0"/>
                <a:ea typeface="Roboto" panose="02000000000000000000" pitchFamily="2" charset="0"/>
              </a:rPr>
              <a:t/>
            </a:r>
            <a:br>
              <a:rPr lang="en-US" sz="1900" dirty="0">
                <a:solidFill>
                  <a:srgbClr val="FF0000"/>
                </a:solidFill>
                <a:latin typeface="Roboto" panose="02000000000000000000" pitchFamily="2" charset="0"/>
                <a:ea typeface="Roboto" panose="02000000000000000000" pitchFamily="2" charset="0"/>
              </a:rPr>
            </a:br>
            <a:r>
              <a:rPr lang="en-US" b="0" dirty="0">
                <a:solidFill>
                  <a:srgbClr val="000000"/>
                </a:solidFill>
                <a:effectLst/>
                <a:latin typeface="Courier New" panose="02070309020205020404" pitchFamily="49" charset="0"/>
              </a:rPr>
              <a:t/>
            </a:r>
            <a:br>
              <a:rPr lang="en-US" b="0" dirty="0">
                <a:solidFill>
                  <a:srgbClr val="000000"/>
                </a:solidFill>
                <a:effectLst/>
                <a:latin typeface="Courier New" panose="02070309020205020404" pitchFamily="49" charset="0"/>
              </a:rPr>
            </a:br>
            <a:endParaRPr lang="en-IN" dirty="0"/>
          </a:p>
        </p:txBody>
      </p:sp>
      <p:sp>
        <p:nvSpPr>
          <p:cNvPr id="3" name="Subtitle 2">
            <a:extLst>
              <a:ext uri="{FF2B5EF4-FFF2-40B4-BE49-F238E27FC236}">
                <a16:creationId xmlns:a16="http://schemas.microsoft.com/office/drawing/2014/main" id="{463A0AD5-9AD5-F423-106A-CB7CBD728FBF}"/>
              </a:ext>
            </a:extLst>
          </p:cNvPr>
          <p:cNvSpPr>
            <a:spLocks noGrp="1"/>
          </p:cNvSpPr>
          <p:nvPr>
            <p:ph type="subTitle" idx="1"/>
          </p:nvPr>
        </p:nvSpPr>
        <p:spPr>
          <a:xfrm>
            <a:off x="224593" y="2804160"/>
            <a:ext cx="5393600" cy="3035807"/>
          </a:xfrm>
        </p:spPr>
        <p:txBody>
          <a:bodyPr/>
          <a:lstStyle/>
          <a:p>
            <a:pPr algn="l"/>
            <a:r>
              <a:rPr lang="en-IN" sz="2700" dirty="0">
                <a:solidFill>
                  <a:srgbClr val="FF0000"/>
                </a:solidFill>
                <a:latin typeface="Roboto" panose="02000000000000000000" pitchFamily="2" charset="0"/>
                <a:ea typeface="Roboto" panose="02000000000000000000" pitchFamily="2" charset="0"/>
              </a:rPr>
              <a:t>      </a:t>
            </a:r>
            <a:r>
              <a:rPr lang="en-IN" sz="2700" dirty="0" err="1">
                <a:solidFill>
                  <a:srgbClr val="FF0000"/>
                </a:solidFill>
                <a:latin typeface="Roboto" panose="02000000000000000000" pitchFamily="2" charset="0"/>
                <a:ea typeface="Roboto" panose="02000000000000000000" pitchFamily="2" charset="0"/>
              </a:rPr>
              <a:t>sns.countplot</a:t>
            </a:r>
            <a:r>
              <a:rPr lang="en-IN" sz="2700" dirty="0">
                <a:solidFill>
                  <a:srgbClr val="FF0000"/>
                </a:solidFill>
                <a:latin typeface="Roboto" panose="02000000000000000000" pitchFamily="2" charset="0"/>
                <a:ea typeface="Roboto" panose="02000000000000000000" pitchFamily="2" charset="0"/>
              </a:rPr>
              <a:t>  </a:t>
            </a:r>
            <a:r>
              <a:rPr lang="en-IN" sz="2700" dirty="0" err="1">
                <a:solidFill>
                  <a:srgbClr val="FF0000"/>
                </a:solidFill>
                <a:latin typeface="Roboto" panose="02000000000000000000" pitchFamily="2" charset="0"/>
                <a:ea typeface="Roboto" panose="02000000000000000000" pitchFamily="2" charset="0"/>
              </a:rPr>
              <a:t>vs</a:t>
            </a:r>
            <a:r>
              <a:rPr lang="en-IN" sz="2700" dirty="0">
                <a:solidFill>
                  <a:srgbClr val="FF0000"/>
                </a:solidFill>
                <a:latin typeface="Roboto" panose="02000000000000000000" pitchFamily="2" charset="0"/>
                <a:ea typeface="Roboto" panose="02000000000000000000" pitchFamily="2" charset="0"/>
              </a:rPr>
              <a:t> </a:t>
            </a:r>
            <a:r>
              <a:rPr lang="en-IN" sz="2700" dirty="0" smtClean="0">
                <a:solidFill>
                  <a:srgbClr val="FF0000"/>
                </a:solidFill>
                <a:latin typeface="Roboto" panose="02000000000000000000" pitchFamily="2" charset="0"/>
                <a:ea typeface="Roboto" panose="02000000000000000000" pitchFamily="2" charset="0"/>
              </a:rPr>
              <a:t>default payment </a:t>
            </a:r>
            <a:r>
              <a:rPr lang="en-IN" sz="2700" dirty="0">
                <a:solidFill>
                  <a:srgbClr val="FF0000"/>
                </a:solidFill>
                <a:latin typeface="Roboto" panose="02000000000000000000" pitchFamily="2" charset="0"/>
                <a:ea typeface="Roboto" panose="02000000000000000000" pitchFamily="2" charset="0"/>
              </a:rPr>
              <a:t>next month </a:t>
            </a:r>
          </a:p>
          <a:p>
            <a:endParaRPr lang="en-US" b="0" i="0" dirty="0">
              <a:solidFill>
                <a:srgbClr val="212121"/>
              </a:solidFill>
              <a:effectLst/>
              <a:latin typeface="Roboto" panose="02000000000000000000" pitchFamily="2" charset="0"/>
            </a:endParaRPr>
          </a:p>
          <a:p>
            <a:r>
              <a:rPr lang="en-US" dirty="0" smtClean="0">
                <a:solidFill>
                  <a:srgbClr val="212121"/>
                </a:solidFill>
                <a:latin typeface="Roboto" panose="02000000000000000000" pitchFamily="2" charset="0"/>
              </a:rPr>
              <a:t>Males Default on payment next Month 60%- 70% more than Females </a:t>
            </a:r>
            <a:r>
              <a:rPr lang="en-US" b="0" i="0" dirty="0" smtClean="0">
                <a:solidFill>
                  <a:srgbClr val="212121"/>
                </a:solidFill>
                <a:effectLst/>
                <a:latin typeface="Roboto" panose="02000000000000000000" pitchFamily="2" charset="0"/>
              </a:rPr>
              <a:t>.</a:t>
            </a:r>
            <a:endParaRPr lang="en-IN" dirty="0"/>
          </a:p>
        </p:txBody>
      </p:sp>
      <p:pic>
        <p:nvPicPr>
          <p:cNvPr id="7170" name="Picture 2">
            <a:extLst>
              <a:ext uri="{FF2B5EF4-FFF2-40B4-BE49-F238E27FC236}">
                <a16:creationId xmlns:a16="http://schemas.microsoft.com/office/drawing/2014/main" id="{38F060C4-E488-FF2E-4B04-28ACA3470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599" y="434899"/>
            <a:ext cx="4573237" cy="293673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E8F5AEF-7311-0D28-1F75-A861D9C7B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359" y="3826379"/>
            <a:ext cx="3924144" cy="256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8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751</Words>
  <Application>Microsoft Office PowerPoint</Application>
  <PresentationFormat>Widescreen</PresentationFormat>
  <Paragraphs>300</Paragraphs>
  <Slides>34</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Montserrat</vt:lpstr>
      <vt:lpstr>Roboto</vt:lpstr>
      <vt:lpstr>Wingdings</vt:lpstr>
      <vt:lpstr>Office Theme</vt:lpstr>
      <vt:lpstr>           Capstone Project 3   Credit Card Default Prediction  Team Details    Kundan Lal(Coh Hardeol) , Abhijeet Kulkarni  Pankaj Ganjare , Akshay Auti   </vt:lpstr>
      <vt:lpstr>          Problem Statement:   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vt:lpstr>
      <vt:lpstr>Content</vt:lpstr>
      <vt:lpstr>  Data Description:  This research employed a binary variable, default payment (Yes = 1, No = 0), as the response variable. This study reviewed the literature and used the following 23 variables as explanatory variables:  X1: Amount of the given credit (NT dollar): it includes both the individual consumer credit and his/her family (supplementary) credit. X2: Gender (1 = male; 2 = female). X3: Education (1 = graduate school; 2 = university; 3 = high school; 4 = others). X4: Marital status (1 = married; 2 = single; 3 = others). X5: Age (year). X6 - X11: History of past payment X7 = the repayment status in August, 2005 X11 = the repayment status in April, 2005. The measurement scale for the repayment status is: -1 = pay duly(properly paid); 0 = not delayed ;, 1 = payment delay for one month; 2 = payment delay for two months; . . .; 8 = payment delay for eight months; 9 = payment delay for nine months and above. X12-X17: Amount of bill statement (NT dollar) X18-X23: Amount of previous payment (NT dollar)      </vt:lpstr>
      <vt:lpstr>Attribute Information : Null Values and Dtypes: &lt;class 'pandas.core.frame.DataFrame’&gt;  RangeIndex: 30000 entries, 0 to 29999 Data columns (total 25 columns):  # Column                                    Non-Null Count Dtype --- ------                                  -------------- -----  0 ID                                        30000 non-null int64  1 LIMIT_BAL                                 30000 non-null int64  2 SEX                                       30000 non-null int64  3 EDUCATION                                 30000 non-null int64  4 MARRIAGE                                  30000 non-null int64  5 AGE                                       30000 non-null int64  6 PAY_0                                     30000 non-null int64  7 PAY_2                                     30000 non-null int64  8 PAY_3                                     30000 non-null int64  9 PAY_4                                     30000 non-null int64  10 PAY_5                                    30000 non-null int64  11 PAY_6                                    30000 non-null int64  12 BILL_AMT1                                30000 non-null int64  13 BILL_AMT2                                30000 non-null int64  14 BILL_AMT3                                30000 non-null int64  15 BILL_AMT4                                30000 non-null int64  16 BILL_AMT5                                30000 non-null int64  17 BILL_AMT6                                30000 non-null int64  18 PAY_AMT1                                 30000 non-null int64  19 PAY_AMT2                                 30000 non-null int64  20 PAY_AMT3                                 30000 non-null int64  21 PAY_AMT4                                 30000 non-null int64  22 PAY_AMT5                                 30000 non-null int64  23 PAY_AMT6                                 30000 non-null int64  24 default payment next month               30000 non-null int64  dtypes: int64(25) memory usage: 5.7 MB</vt:lpstr>
      <vt:lpstr>Data Visualization   </vt:lpstr>
      <vt:lpstr>Analysis based on Gender (1 = Male; 2 = Female) </vt:lpstr>
      <vt:lpstr>PowerPoint Presentation</vt:lpstr>
      <vt:lpstr>sns.barplot sex vs limit_bal  Credit Limit of Male members are marginally less as compare to females.  </vt:lpstr>
      <vt:lpstr>      sns.countplot marriagre vs default_payment_next_month From plot it is clear that Unmarried people have more defaulted on  payment as compared to Married People. </vt:lpstr>
      <vt:lpstr>Analyzing Multi Collinearity via Heat Map</vt:lpstr>
      <vt:lpstr>Process of Normalization</vt:lpstr>
      <vt:lpstr>Train / Test Splitting of Data </vt:lpstr>
      <vt:lpstr>Hyper Parameter Tuning &amp; its Importance (Manual Tuning)</vt:lpstr>
      <vt:lpstr>Introduction to Logistics Regression </vt:lpstr>
      <vt:lpstr>Logistic Regression Metric Values </vt:lpstr>
      <vt:lpstr> Confusion Matrix</vt:lpstr>
      <vt:lpstr>Classification Report &amp; Confusion matrix of Logistics Regression</vt:lpstr>
      <vt:lpstr>Introduction to KNN</vt:lpstr>
      <vt:lpstr>KNN Metric Values </vt:lpstr>
      <vt:lpstr>   Classification Report &amp; Confusion matrix of KNN</vt:lpstr>
      <vt:lpstr>XGBoost Classifier(uses GPU thus Faster)</vt:lpstr>
      <vt:lpstr>XGBoost Metric Values </vt:lpstr>
      <vt:lpstr> Classification Report &amp; Confusion matrix XG Boost</vt:lpstr>
      <vt:lpstr>Naive Bayes </vt:lpstr>
      <vt:lpstr>Naive Bayes Metric Values </vt:lpstr>
      <vt:lpstr>Classification Report &amp; Confusion matrix Naive Bayes</vt:lpstr>
      <vt:lpstr>SVM</vt:lpstr>
      <vt:lpstr>SVM Metric Values </vt:lpstr>
      <vt:lpstr>Classification Report &amp; Confusion matrix of SVM</vt:lpstr>
      <vt:lpstr>  Decision Tree </vt:lpstr>
      <vt:lpstr>Decision Tree Metric Values </vt:lpstr>
      <vt:lpstr>Classification Report &amp; Confusion matrix of Decision Tree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150</cp:revision>
  <dcterms:created xsi:type="dcterms:W3CDTF">2022-05-13T06:26:55Z</dcterms:created>
  <dcterms:modified xsi:type="dcterms:W3CDTF">2022-05-22T18:11:30Z</dcterms:modified>
</cp:coreProperties>
</file>