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1"/>
  </p:notesMasterIdLst>
  <p:sldIdLst>
    <p:sldId id="256" r:id="rId2"/>
    <p:sldId id="284" r:id="rId3"/>
    <p:sldId id="276" r:id="rId4"/>
    <p:sldId id="319" r:id="rId5"/>
    <p:sldId id="258" r:id="rId6"/>
    <p:sldId id="266" r:id="rId7"/>
    <p:sldId id="316" r:id="rId8"/>
    <p:sldId id="320" r:id="rId9"/>
    <p:sldId id="264" r:id="rId10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2"/>
    </p:embeddedFont>
    <p:embeddedFont>
      <p:font typeface="Fira Sans Condensed" panose="020F0502020204030204" pitchFamily="34" charset="0"/>
      <p:regular r:id="rId13"/>
      <p:bold r:id="rId14"/>
      <p:italic r:id="rId15"/>
      <p:boldItalic r:id="rId16"/>
    </p:embeddedFont>
    <p:embeddedFont>
      <p:font typeface="Fira Sans Extra Condensed Medium" panose="020B0603050000020004" pitchFamily="34" charset="0"/>
      <p:regular r:id="rId17"/>
      <p:bold r:id="rId18"/>
      <p:italic r:id="rId19"/>
      <p:boldItalic r:id="rId20"/>
    </p:embeddedFont>
    <p:embeddedFont>
      <p:font typeface="Roboto Condensed" panose="020F0502020204030204" pitchFamily="34" charset="0"/>
      <p:regular r:id="rId21"/>
      <p:bold r:id="rId22"/>
      <p:italic r:id="rId23"/>
      <p:boldItalic r:id="rId24"/>
    </p:embeddedFont>
    <p:embeddedFont>
      <p:font typeface="Roboto Condensed Light" panose="020F0302020204030204" pitchFamily="34" charset="0"/>
      <p:regular r:id="rId25"/>
      <p:bold r:id="rId26"/>
      <p:italic r:id="rId27"/>
      <p:boldItalic r:id="rId28"/>
    </p:embeddedFont>
    <p:embeddedFont>
      <p:font typeface="Squada One" panose="020000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8F36-7FA6-4A0E-9CE9-14F11032FE46}">
  <a:tblStyle styleId="{62998F36-7FA6-4A0E-9CE9-14F11032FE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82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a39e48574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a39e48574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a39e485748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a39e485748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scientists in telecom are like detectives. They gather and clean data to solve mysteries.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predict if someone might leave our service and try to make it better for them.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a39e48574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a39e48574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39e4857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39e4857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47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8" r:id="rId6"/>
    <p:sldLayoutId id="2147483679" r:id="rId7"/>
    <p:sldLayoutId id="2147483682" r:id="rId8"/>
    <p:sldLayoutId id="2147483683" r:id="rId9"/>
    <p:sldLayoutId id="2147483696" r:id="rId10"/>
    <p:sldLayoutId id="2147483709" r:id="rId11"/>
    <p:sldLayoutId id="2147483710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1042987" y="3482718"/>
            <a:ext cx="6736557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TELECOMMUNICATION INDUSTRY 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22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KEY ASPECTS OF DATA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2" name="Google Shape;1142;p122"/>
          <p:cNvSpPr/>
          <p:nvPr/>
        </p:nvSpPr>
        <p:spPr>
          <a:xfrm>
            <a:off x="926600" y="2392041"/>
            <a:ext cx="1438500" cy="114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3" name="Google Shape;1143;p122"/>
          <p:cNvSpPr/>
          <p:nvPr/>
        </p:nvSpPr>
        <p:spPr>
          <a:xfrm>
            <a:off x="2881125" y="2414416"/>
            <a:ext cx="1438500" cy="1116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4" name="Google Shape;1144;p122"/>
          <p:cNvSpPr/>
          <p:nvPr/>
        </p:nvSpPr>
        <p:spPr>
          <a:xfrm>
            <a:off x="4844499" y="2392025"/>
            <a:ext cx="1438500" cy="114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22"/>
          <p:cNvSpPr/>
          <p:nvPr/>
        </p:nvSpPr>
        <p:spPr>
          <a:xfrm>
            <a:off x="6796850" y="2416401"/>
            <a:ext cx="1438500" cy="1116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122"/>
          <p:cNvGrpSpPr/>
          <p:nvPr/>
        </p:nvGrpSpPr>
        <p:grpSpPr>
          <a:xfrm>
            <a:off x="7305702" y="1755847"/>
            <a:ext cx="420796" cy="421770"/>
            <a:chOff x="-3137650" y="2408950"/>
            <a:chExt cx="291450" cy="292125"/>
          </a:xfrm>
        </p:grpSpPr>
        <p:sp>
          <p:nvSpPr>
            <p:cNvPr id="1147" name="Google Shape;1147;p122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22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22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22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22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122"/>
          <p:cNvGrpSpPr/>
          <p:nvPr/>
        </p:nvGrpSpPr>
        <p:grpSpPr>
          <a:xfrm>
            <a:off x="1433178" y="1754620"/>
            <a:ext cx="425343" cy="424225"/>
            <a:chOff x="-4570325" y="2405775"/>
            <a:chExt cx="294600" cy="293825"/>
          </a:xfrm>
        </p:grpSpPr>
        <p:sp>
          <p:nvSpPr>
            <p:cNvPr id="1153" name="Google Shape;1153;p122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22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122"/>
          <p:cNvGrpSpPr/>
          <p:nvPr/>
        </p:nvGrpSpPr>
        <p:grpSpPr>
          <a:xfrm>
            <a:off x="3429614" y="1752363"/>
            <a:ext cx="321859" cy="424225"/>
            <a:chOff x="-4178875" y="2405775"/>
            <a:chExt cx="222925" cy="293825"/>
          </a:xfrm>
        </p:grpSpPr>
        <p:sp>
          <p:nvSpPr>
            <p:cNvPr id="1156" name="Google Shape;1156;p122"/>
            <p:cNvSpPr/>
            <p:nvPr/>
          </p:nvSpPr>
          <p:spPr>
            <a:xfrm>
              <a:off x="-4178875" y="2405775"/>
              <a:ext cx="222925" cy="293825"/>
            </a:xfrm>
            <a:custGeom>
              <a:avLst/>
              <a:gdLst/>
              <a:ahLst/>
              <a:cxnLst/>
              <a:rect l="l" t="t" r="r" b="b"/>
              <a:pathLst>
                <a:path w="8917" h="11753" extrusionOk="0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22"/>
            <p:cNvSpPr/>
            <p:nvPr/>
          </p:nvSpPr>
          <p:spPr>
            <a:xfrm>
              <a:off x="-4093025" y="24916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22"/>
            <p:cNvSpPr/>
            <p:nvPr/>
          </p:nvSpPr>
          <p:spPr>
            <a:xfrm>
              <a:off x="-4145800" y="2439650"/>
              <a:ext cx="155975" cy="155200"/>
            </a:xfrm>
            <a:custGeom>
              <a:avLst/>
              <a:gdLst/>
              <a:ahLst/>
              <a:cxnLst/>
              <a:rect l="l" t="t" r="r" b="b"/>
              <a:pathLst>
                <a:path w="6239" h="6208" extrusionOk="0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122"/>
          <p:cNvGrpSpPr/>
          <p:nvPr/>
        </p:nvGrpSpPr>
        <p:grpSpPr>
          <a:xfrm>
            <a:off x="5340396" y="1765449"/>
            <a:ext cx="425343" cy="424188"/>
            <a:chOff x="-3854375" y="2405000"/>
            <a:chExt cx="294600" cy="293800"/>
          </a:xfrm>
        </p:grpSpPr>
        <p:sp>
          <p:nvSpPr>
            <p:cNvPr id="1160" name="Google Shape;1160;p122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22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122"/>
          <p:cNvSpPr txBox="1">
            <a:spLocks noGrp="1"/>
          </p:cNvSpPr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CUSTOMER BEHAVIOR &amp; PREFERENCES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7" name="Google Shape;1167;p122"/>
          <p:cNvSpPr txBox="1">
            <a:spLocks noGrp="1"/>
          </p:cNvSpPr>
          <p:nvPr>
            <p:ph type="subTitle" idx="6"/>
          </p:nvPr>
        </p:nvSpPr>
        <p:spPr>
          <a:xfrm>
            <a:off x="2909774" y="26760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LOCATION-BASED DATA</a:t>
            </a:r>
            <a:endParaRPr dirty="0"/>
          </a:p>
        </p:txBody>
      </p:sp>
      <p:sp>
        <p:nvSpPr>
          <p:cNvPr id="1168" name="Google Shape;1168;p122"/>
          <p:cNvSpPr txBox="1">
            <a:spLocks noGrp="1"/>
          </p:cNvSpPr>
          <p:nvPr>
            <p:ph type="subTitle" idx="7"/>
          </p:nvPr>
        </p:nvSpPr>
        <p:spPr>
          <a:xfrm>
            <a:off x="4872571" y="26760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VARIETY OF DATA</a:t>
            </a:r>
            <a:endParaRPr dirty="0"/>
          </a:p>
        </p:txBody>
      </p:sp>
      <p:sp>
        <p:nvSpPr>
          <p:cNvPr id="1169" name="Google Shape;1169;p122"/>
          <p:cNvSpPr txBox="1">
            <a:spLocks noGrp="1"/>
          </p:cNvSpPr>
          <p:nvPr>
            <p:ph type="subTitle" idx="8"/>
          </p:nvPr>
        </p:nvSpPr>
        <p:spPr>
          <a:xfrm>
            <a:off x="6836200" y="267651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SECURITY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887124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COMPANIES &amp; THEIR RESEARCH</a:t>
            </a:r>
            <a:endParaRPr dirty="0"/>
          </a:p>
        </p:txBody>
      </p:sp>
      <p:sp>
        <p:nvSpPr>
          <p:cNvPr id="972" name="Google Shape;972;p114"/>
          <p:cNvSpPr txBox="1">
            <a:spLocks noGrp="1"/>
          </p:cNvSpPr>
          <p:nvPr>
            <p:ph type="subTitle" idx="2"/>
          </p:nvPr>
        </p:nvSpPr>
        <p:spPr>
          <a:xfrm>
            <a:off x="4919132" y="3184924"/>
            <a:ext cx="3149601" cy="1261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Squada One" panose="020B0604020202020204" charset="0"/>
              </a:rPr>
              <a:t>Customer Behavior Analysis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Squada One" panose="020B0604020202020204" charset="0"/>
              </a:rPr>
              <a:t>Network Optimization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Squada One" panose="020B0604020202020204" charset="0"/>
              </a:rPr>
              <a:t>5G Enhancements</a:t>
            </a:r>
            <a:br>
              <a:rPr lang="en" dirty="0"/>
            </a:b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692777"/>
            <a:ext cx="898231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T-MOBILE</a:t>
            </a:r>
            <a:endParaRPr dirty="0"/>
          </a:p>
        </p:txBody>
      </p:sp>
      <p:pic>
        <p:nvPicPr>
          <p:cNvPr id="1028" name="Picture 4" descr="T‑Mobile logo single T magenta on white ‑ T‑Mobile Newsroom">
            <a:extLst>
              <a:ext uri="{FF2B5EF4-FFF2-40B4-BE49-F238E27FC236}">
                <a16:creationId xmlns:a16="http://schemas.microsoft.com/office/drawing/2014/main" id="{653182EF-ABC3-49C8-A86B-4889D41BC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38" y="1017913"/>
            <a:ext cx="468353" cy="49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E45F9EA-B5DA-4FCA-9331-D12F248B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057" y="1016857"/>
            <a:ext cx="692904" cy="4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1E066-24E1-445C-9A0A-E73BF03586DA}"/>
              </a:ext>
            </a:extLst>
          </p:cNvPr>
          <p:cNvSpPr txBox="1"/>
          <p:nvPr/>
        </p:nvSpPr>
        <p:spPr>
          <a:xfrm>
            <a:off x="6840528" y="1566684"/>
            <a:ext cx="173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Squada One" panose="020B0604020202020204" charset="0"/>
              </a:rPr>
              <a:t>IBM RESEARCH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57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DATA SCIENTIST</a:t>
            </a:r>
            <a:endParaRPr dirty="0"/>
          </a:p>
        </p:txBody>
      </p:sp>
      <p:graphicFrame>
        <p:nvGraphicFramePr>
          <p:cNvPr id="2064" name="Google Shape;2064;p157"/>
          <p:cNvGraphicFramePr/>
          <p:nvPr>
            <p:extLst>
              <p:ext uri="{D42A27DB-BD31-4B8C-83A1-F6EECF244321}">
                <p14:modId xmlns:p14="http://schemas.microsoft.com/office/powerpoint/2010/main" val="3037341691"/>
              </p:ext>
            </p:extLst>
          </p:nvPr>
        </p:nvGraphicFramePr>
        <p:xfrm>
          <a:off x="4761386" y="1551738"/>
          <a:ext cx="4061145" cy="2686272"/>
        </p:xfrm>
        <a:graphic>
          <a:graphicData uri="http://schemas.openxmlformats.org/drawingml/2006/table">
            <a:tbl>
              <a:tblPr>
                <a:noFill/>
                <a:tableStyleId>{62998F36-7FA6-4A0E-9CE9-14F11032FE46}</a:tableStyleId>
              </a:tblPr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 dirty="0">
                        <a:solidFill>
                          <a:schemeClr val="accen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 Collection and Cleaning</a:t>
                      </a: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IN" sz="600" dirty="0">
                        <a:solidFill>
                          <a:schemeClr val="bg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Model Development and Performance Evaluation 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IN" dirty="0">
                        <a:solidFill>
                          <a:schemeClr val="bg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Collaboration with Network Engineers</a:t>
                      </a:r>
                      <a:endParaRPr lang="en-US" dirty="0">
                        <a:solidFill>
                          <a:schemeClr val="bg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Documentation and Reporting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Continuous Process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5" name="Google Shape;2065;p157"/>
          <p:cNvGraphicFramePr/>
          <p:nvPr>
            <p:extLst>
              <p:ext uri="{D42A27DB-BD31-4B8C-83A1-F6EECF244321}">
                <p14:modId xmlns:p14="http://schemas.microsoft.com/office/powerpoint/2010/main" val="1555525565"/>
              </p:ext>
            </p:extLst>
          </p:nvPr>
        </p:nvGraphicFramePr>
        <p:xfrm>
          <a:off x="321469" y="1551738"/>
          <a:ext cx="3962400" cy="2686272"/>
        </p:xfrm>
        <a:graphic>
          <a:graphicData uri="http://schemas.openxmlformats.org/drawingml/2006/table">
            <a:tbl>
              <a:tblPr>
                <a:noFill/>
                <a:tableStyleId>{62998F36-7FA6-4A0E-9CE9-14F11032FE46}</a:tableStyleId>
              </a:tblPr>
              <a:tblGrid>
                <a:gridCol w="116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chemeClr val="accen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 Manipulation and Analysis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Machine Learning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Statistical Modelling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Database Management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Cloud Computing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13BC00-04BD-4E6F-981E-2391764EB417}"/>
              </a:ext>
            </a:extLst>
          </p:cNvPr>
          <p:cNvSpPr txBox="1"/>
          <p:nvPr/>
        </p:nvSpPr>
        <p:spPr>
          <a:xfrm>
            <a:off x="5210968" y="1617601"/>
            <a:ext cx="43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D31E1-22F9-4A83-B6E8-5B4B621F3D7B}"/>
              </a:ext>
            </a:extLst>
          </p:cNvPr>
          <p:cNvSpPr txBox="1"/>
          <p:nvPr/>
        </p:nvSpPr>
        <p:spPr>
          <a:xfrm>
            <a:off x="707363" y="1925377"/>
            <a:ext cx="592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6"/>
          <p:cNvSpPr txBox="1">
            <a:spLocks noGrp="1"/>
          </p:cNvSpPr>
          <p:nvPr>
            <p:ph type="ctrTitle" idx="4"/>
          </p:nvPr>
        </p:nvSpPr>
        <p:spPr>
          <a:xfrm>
            <a:off x="4735058" y="189754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VOICE  AND SPEECH ANALYTICS</a:t>
            </a:r>
            <a:endParaRPr dirty="0"/>
          </a:p>
        </p:txBody>
      </p:sp>
      <p:sp>
        <p:nvSpPr>
          <p:cNvPr id="779" name="Google Shape;779;p96"/>
          <p:cNvSpPr txBox="1">
            <a:spLocks noGrp="1"/>
          </p:cNvSpPr>
          <p:nvPr>
            <p:ph type="ctrTitle"/>
          </p:nvPr>
        </p:nvSpPr>
        <p:spPr>
          <a:xfrm>
            <a:off x="1581028" y="190796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CHURN PREDICTION</a:t>
            </a:r>
            <a:endParaRPr dirty="0"/>
          </a:p>
        </p:txBody>
      </p:sp>
      <p:sp>
        <p:nvSpPr>
          <p:cNvPr id="781" name="Google Shape;781;p96"/>
          <p:cNvSpPr txBox="1">
            <a:spLocks noGrp="1"/>
          </p:cNvSpPr>
          <p:nvPr>
            <p:ph type="ctrTitle" idx="2"/>
          </p:nvPr>
        </p:nvSpPr>
        <p:spPr>
          <a:xfrm>
            <a:off x="1623514" y="358509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PREDICTIVE MAINTENANCE</a:t>
            </a:r>
            <a:endParaRPr dirty="0"/>
          </a:p>
        </p:txBody>
      </p:sp>
      <p:sp>
        <p:nvSpPr>
          <p:cNvPr id="783" name="Google Shape;783;p96"/>
          <p:cNvSpPr txBox="1">
            <a:spLocks noGrp="1"/>
          </p:cNvSpPr>
          <p:nvPr>
            <p:ph type="ctrTitle" idx="6"/>
          </p:nvPr>
        </p:nvSpPr>
        <p:spPr>
          <a:xfrm>
            <a:off x="4614135" y="3585090"/>
            <a:ext cx="304964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FRAUD DETECTION AND PREVENTIION</a:t>
            </a:r>
            <a:endParaRPr dirty="0"/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USE-CASES AND APPLICATIONS</a:t>
            </a:r>
            <a:endParaRPr dirty="0"/>
          </a:p>
        </p:txBody>
      </p:sp>
      <p:sp>
        <p:nvSpPr>
          <p:cNvPr id="786" name="Google Shape;786;p96"/>
          <p:cNvSpPr txBox="1">
            <a:spLocks noGrp="1"/>
          </p:cNvSpPr>
          <p:nvPr>
            <p:ph type="title" idx="9"/>
          </p:nvPr>
        </p:nvSpPr>
        <p:spPr>
          <a:xfrm>
            <a:off x="2051807" y="139260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7" name="Google Shape;787;p96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8" name="Google Shape;788;p96"/>
          <p:cNvSpPr txBox="1">
            <a:spLocks noGrp="1"/>
          </p:cNvSpPr>
          <p:nvPr>
            <p:ph type="title" idx="14"/>
          </p:nvPr>
        </p:nvSpPr>
        <p:spPr>
          <a:xfrm>
            <a:off x="5172758" y="137695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9" name="Google Shape;789;p96"/>
          <p:cNvSpPr txBox="1">
            <a:spLocks noGrp="1"/>
          </p:cNvSpPr>
          <p:nvPr>
            <p:ph type="title" idx="15"/>
          </p:nvPr>
        </p:nvSpPr>
        <p:spPr>
          <a:xfrm>
            <a:off x="5172758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790" name="Google Shape;790;p96"/>
          <p:cNvCxnSpPr/>
          <p:nvPr/>
        </p:nvCxnSpPr>
        <p:spPr>
          <a:xfrm>
            <a:off x="2273378" y="1978704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96"/>
          <p:cNvCxnSpPr/>
          <p:nvPr/>
        </p:nvCxnSpPr>
        <p:spPr>
          <a:xfrm>
            <a:off x="2329358" y="368513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4"/>
          <p:cNvSpPr txBox="1">
            <a:spLocks noGrp="1"/>
          </p:cNvSpPr>
          <p:nvPr>
            <p:ph type="ctrTitle"/>
          </p:nvPr>
        </p:nvSpPr>
        <p:spPr>
          <a:xfrm flipH="1">
            <a:off x="1338800" y="2007900"/>
            <a:ext cx="24903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852" name="Google Shape;852;p104"/>
          <p:cNvSpPr txBox="1">
            <a:spLocks noGrp="1"/>
          </p:cNvSpPr>
          <p:nvPr>
            <p:ph type="subTitle" idx="1"/>
          </p:nvPr>
        </p:nvSpPr>
        <p:spPr>
          <a:xfrm>
            <a:off x="4766231" y="1227666"/>
            <a:ext cx="3038969" cy="2506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Customer Segmentation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Data Quality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Customer Churn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Privacy and Ethics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Pricing Strategies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3A0C7E-9E76-4982-91B9-446D37A9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627" y="-9456"/>
            <a:ext cx="9193559" cy="5134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47FE7-0AD2-462A-8366-CA998B97E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0" y="1092305"/>
            <a:ext cx="8229600" cy="670500"/>
          </a:xfrm>
        </p:spPr>
        <p:txBody>
          <a:bodyPr/>
          <a:lstStyle/>
          <a:p>
            <a:r>
              <a:rPr lang="en-IN" dirty="0"/>
              <a:t> 	COURSES OFFERED BY CU BOULDER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B4116-FB31-42B1-BA8F-EED846737190}"/>
              </a:ext>
            </a:extLst>
          </p:cNvPr>
          <p:cNvSpPr txBox="1"/>
          <p:nvPr/>
        </p:nvSpPr>
        <p:spPr>
          <a:xfrm>
            <a:off x="792957" y="2071389"/>
            <a:ext cx="71366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ECEN 4242 – Communication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CSCI 4622 – Machine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CSCI 5922 – Neural Networks and Deep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CSCI 5010 – Fundamentals of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9875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0BCAD2-6216-B1DC-D5B9-2D8C574606CE}"/>
              </a:ext>
            </a:extLst>
          </p:cNvPr>
          <p:cNvSpPr txBox="1"/>
          <p:nvPr/>
        </p:nvSpPr>
        <p:spPr>
          <a:xfrm>
            <a:off x="4240924" y="1347951"/>
            <a:ext cx="22308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quada One" panose="02000000000000000000" pitchFamily="2" charset="0"/>
              </a:rPr>
              <a:t>Thank</a:t>
            </a:r>
            <a:r>
              <a:rPr lang="en-US" sz="5000" dirty="0">
                <a:latin typeface="Squada One" panose="02000000000000000000" pitchFamily="2" charset="0"/>
              </a:rPr>
              <a:t> </a:t>
            </a:r>
            <a:r>
              <a:rPr lang="en-US" sz="5000" dirty="0">
                <a:solidFill>
                  <a:schemeClr val="bg1"/>
                </a:solidFill>
                <a:latin typeface="Squada One" panose="02000000000000000000" pitchFamily="2" charset="0"/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178</Words>
  <Application>Microsoft Macintosh PowerPoint</Application>
  <PresentationFormat>On-screen Show (16:9)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Squada One</vt:lpstr>
      <vt:lpstr>Söhne</vt:lpstr>
      <vt:lpstr>Arial</vt:lpstr>
      <vt:lpstr>Fira Sans Condensed</vt:lpstr>
      <vt:lpstr>Aharoni</vt:lpstr>
      <vt:lpstr>Roboto Condensed Light</vt:lpstr>
      <vt:lpstr>Fira Sans Extra Condensed Medium</vt:lpstr>
      <vt:lpstr>Roboto Condensed</vt:lpstr>
      <vt:lpstr>Tech Startup XL by Slidesgo</vt:lpstr>
      <vt:lpstr>TELECOMMUNICATION INDUSTRY </vt:lpstr>
      <vt:lpstr>KEY ASPECTS OF DATA </vt:lpstr>
      <vt:lpstr>COMPANIES &amp; THEIR RESEARCH</vt:lpstr>
      <vt:lpstr>DATA SCIENTIST</vt:lpstr>
      <vt:lpstr>VOICE  AND SPEECH ANALYTICS</vt:lpstr>
      <vt:lpstr>CHALLENGES</vt:lpstr>
      <vt:lpstr>PowerPoint Presentation</vt:lpstr>
      <vt:lpstr>  COURSES OFFERED BY CU BOULDER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INDUSTRY </dc:title>
  <cp:lastModifiedBy>kundan sai chowdary</cp:lastModifiedBy>
  <cp:revision>7</cp:revision>
  <dcterms:modified xsi:type="dcterms:W3CDTF">2023-09-29T18:39:23Z</dcterms:modified>
</cp:coreProperties>
</file>