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4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ndan Singh Shekhawat" userId="05a9f869-ddc4-46ca-931c-af2161f41d4d" providerId="ADAL" clId="{B7401040-CD8D-45CD-94F9-A7E15988F0C0}"/>
    <pc:docChg chg="delSld">
      <pc:chgData name="Kundan Singh Shekhawat" userId="05a9f869-ddc4-46ca-931c-af2161f41d4d" providerId="ADAL" clId="{B7401040-CD8D-45CD-94F9-A7E15988F0C0}" dt="2025-04-06T08:59:44.752" v="0" actId="2696"/>
      <pc:docMkLst>
        <pc:docMk/>
      </pc:docMkLst>
      <pc:sldChg chg="del">
        <pc:chgData name="Kundan Singh Shekhawat" userId="05a9f869-ddc4-46ca-931c-af2161f41d4d" providerId="ADAL" clId="{B7401040-CD8D-45CD-94F9-A7E15988F0C0}" dt="2025-04-06T08:59:44.752" v="0" actId="2696"/>
        <pc:sldMkLst>
          <pc:docMk/>
          <pc:sldMk cId="191714609" sldId="258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9248" y="-4714"/>
            <a:ext cx="6662760" cy="2189975"/>
          </a:xfrm>
        </p:spPr>
        <p:txBody>
          <a:bodyPr>
            <a:normAutofit/>
          </a:bodyPr>
          <a:lstStyle/>
          <a:p>
            <a:r>
              <a:rPr lang="en-US" sz="7200" dirty="0"/>
              <a:t>Cochran LLC PLC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672739"/>
            <a:ext cx="6269347" cy="54307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Investment Insights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47F9F-92B6-4B44-FD2F-84DBD704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Current Situation: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F4C7DF77-5D61-E62C-CA3F-A6B027134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977" y="2108201"/>
            <a:ext cx="6997006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7643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195A-DB86-E14F-EA65-3076B697F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12-month Payroll Prediction:</a:t>
            </a:r>
          </a:p>
        </p:txBody>
      </p:sp>
      <p:pic>
        <p:nvPicPr>
          <p:cNvPr id="5" name="Picture 4" descr="A graph with a line and a red dot&#10;&#10;AI-generated content may be incorrect.">
            <a:extLst>
              <a:ext uri="{FF2B5EF4-FFF2-40B4-BE49-F238E27FC236}">
                <a16:creationId xmlns:a16="http://schemas.microsoft.com/office/drawing/2014/main" id="{5EC70104-2A95-A22E-220F-47AE92A38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075" y="2089540"/>
            <a:ext cx="6964613" cy="3760891"/>
          </a:xfrm>
          <a:prstGeom prst="rect">
            <a:avLst/>
          </a:prstGeom>
          <a:noFill/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EB39330-7D8E-BAA1-4E48-24E3EDB13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3EB2D9-572B-1799-3B2D-F34EA84D0E08}"/>
              </a:ext>
            </a:extLst>
          </p:cNvPr>
          <p:cNvSpPr txBox="1"/>
          <p:nvPr/>
        </p:nvSpPr>
        <p:spPr>
          <a:xfrm>
            <a:off x="7770067" y="2348596"/>
            <a:ext cx="37278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Payroll in 36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month = $73422956.52</a:t>
            </a:r>
          </a:p>
          <a:p>
            <a:r>
              <a:rPr lang="en-US" dirty="0">
                <a:solidFill>
                  <a:srgbClr val="1750EB"/>
                </a:solidFill>
                <a:latin typeface="JetBrains Mono"/>
              </a:rPr>
              <a:t>This suggests that the company is growing regularly and hiring more people.</a:t>
            </a:r>
          </a:p>
          <a:p>
            <a:endParaRPr lang="en-US" dirty="0">
              <a:solidFill>
                <a:srgbClr val="1750EB"/>
              </a:solidFill>
              <a:latin typeface="JetBrains Mono"/>
            </a:endParaRPr>
          </a:p>
          <a:p>
            <a:endParaRPr lang="en-US" dirty="0">
              <a:solidFill>
                <a:srgbClr val="1750EB"/>
              </a:solidFill>
              <a:latin typeface="JetBrains Mono"/>
            </a:endParaRPr>
          </a:p>
          <a:p>
            <a:endParaRPr lang="en-US" dirty="0">
              <a:solidFill>
                <a:srgbClr val="1750EB"/>
              </a:solidFill>
              <a:latin typeface="JetBrains Mono"/>
            </a:endParaRPr>
          </a:p>
          <a:p>
            <a:r>
              <a:rPr lang="en-US" dirty="0">
                <a:solidFill>
                  <a:srgbClr val="1750EB"/>
                </a:solidFill>
                <a:latin typeface="JetBrains Mono"/>
              </a:rPr>
              <a:t>Shows a positive outcome in the future in terms of payroll.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199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5E393-4C82-774D-EA1C-CB0BB956F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Current Revenue Situation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7E8817E9-038B-BDB5-ADA0-6E078217E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8845" y="2108201"/>
            <a:ext cx="6115270" cy="3760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949499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8A60E-4693-C579-9EA3-FC19BAA29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anchor="b">
            <a:normAutofit/>
          </a:bodyPr>
          <a:lstStyle/>
          <a:p>
            <a:r>
              <a:rPr lang="en-US" dirty="0"/>
              <a:t>Predicted Revenue:</a:t>
            </a:r>
          </a:p>
        </p:txBody>
      </p:sp>
      <p:pic>
        <p:nvPicPr>
          <p:cNvPr id="5" name="Picture 4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0A9A1573-B042-5483-F7A4-5C939F508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52217"/>
            <a:ext cx="5946073" cy="3760891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1740A4-0A32-0BFA-5700-E7C682E06C68}"/>
              </a:ext>
            </a:extLst>
          </p:cNvPr>
          <p:cNvSpPr txBox="1"/>
          <p:nvPr/>
        </p:nvSpPr>
        <p:spPr>
          <a:xfrm>
            <a:off x="7770067" y="2348596"/>
            <a:ext cx="39771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Revenue in 36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month = $ 66174993.22</a:t>
            </a:r>
          </a:p>
          <a:p>
            <a:r>
              <a:rPr lang="en-US" dirty="0">
                <a:solidFill>
                  <a:srgbClr val="1750EB"/>
                </a:solidFill>
                <a:latin typeface="JetBrains Mono"/>
              </a:rPr>
              <a:t>This suggests that the company will grow regularly and exponentially.</a:t>
            </a:r>
          </a:p>
          <a:p>
            <a:endParaRPr lang="en-US" dirty="0">
              <a:solidFill>
                <a:srgbClr val="1750EB"/>
              </a:solidFill>
              <a:latin typeface="JetBrains Mono"/>
            </a:endParaRPr>
          </a:p>
          <a:p>
            <a:r>
              <a:rPr lang="en-US" dirty="0">
                <a:solidFill>
                  <a:srgbClr val="1750EB"/>
                </a:solidFill>
                <a:latin typeface="JetBrains Mono"/>
              </a:rPr>
              <a:t>Shows a positive outcome in the future.</a:t>
            </a:r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1090D99-4007-F804-A8D8-C017B159E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97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C7F4-DBA7-D0AB-61E1-044AED0C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Payroll and Revenue Comparison:</a:t>
            </a:r>
          </a:p>
        </p:txBody>
      </p:sp>
      <p:pic>
        <p:nvPicPr>
          <p:cNvPr id="7" name="Picture 6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BCBEFC50-9D64-BD99-69FA-D6FAC65CE5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541" y="1989574"/>
            <a:ext cx="5203116" cy="3290971"/>
          </a:xfrm>
          <a:prstGeom prst="rect">
            <a:avLst/>
          </a:prstGeom>
          <a:noFill/>
        </p:spPr>
      </p:pic>
      <p:pic>
        <p:nvPicPr>
          <p:cNvPr id="8" name="Picture 7" descr="A graph with a line and a red dot&#10;&#10;AI-generated content may be incorrect.">
            <a:extLst>
              <a:ext uri="{FF2B5EF4-FFF2-40B4-BE49-F238E27FC236}">
                <a16:creationId xmlns:a16="http://schemas.microsoft.com/office/drawing/2014/main" id="{B4484B2D-294B-DAD4-B20B-33803A0D93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657" y="1989574"/>
            <a:ext cx="6169607" cy="3471841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EF0ADF2-9933-C2AC-BA2B-2F76C90CFF5E}"/>
              </a:ext>
            </a:extLst>
          </p:cNvPr>
          <p:cNvSpPr txBox="1"/>
          <p:nvPr/>
        </p:nvSpPr>
        <p:spPr>
          <a:xfrm>
            <a:off x="1788607" y="5461415"/>
            <a:ext cx="97268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Revenue in 36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month &lt;  Payroll in 36</a:t>
            </a:r>
            <a:r>
              <a:rPr kumimoji="0" lang="en-US" altLang="en-US" sz="1800" b="0" i="0" u="none" strike="noStrike" cap="none" normalizeH="0" baseline="3000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month</a:t>
            </a:r>
          </a:p>
          <a:p>
            <a:r>
              <a:rPr lang="en-US" dirty="0">
                <a:solidFill>
                  <a:srgbClr val="1750EB"/>
                </a:solidFill>
                <a:latin typeface="JetBrains Mono"/>
              </a:rPr>
              <a:t>This suggests that the company is growing, but since payroll is more than revenue, this is a concern for investors. This can be a significant reason for future financial instability.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607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DBC82-9559-D345-889B-0E1BCE24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941EC9-1616-6CA3-484C-DC2A624A7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75" y="2583961"/>
            <a:ext cx="5029902" cy="1247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213EA-FBA4-988B-75F7-DE01A376342A}"/>
              </a:ext>
            </a:extLst>
          </p:cNvPr>
          <p:cNvSpPr txBox="1"/>
          <p:nvPr/>
        </p:nvSpPr>
        <p:spPr>
          <a:xfrm>
            <a:off x="954594" y="2214629"/>
            <a:ext cx="18790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Model Accuracy: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B0FF80-5564-B06F-7331-9FBB981CB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560" y="3987852"/>
            <a:ext cx="2029108" cy="13813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C8C082-1A7D-45D3-DA13-81859E9F909C}"/>
              </a:ext>
            </a:extLst>
          </p:cNvPr>
          <p:cNvSpPr txBox="1"/>
          <p:nvPr/>
        </p:nvSpPr>
        <p:spPr>
          <a:xfrm>
            <a:off x="964642" y="3647244"/>
            <a:ext cx="44413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Features Affecting Media Coverage Outcome: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4AA4F6-E27B-F6E4-5B77-6CCBAD2BBF52}"/>
              </a:ext>
            </a:extLst>
          </p:cNvPr>
          <p:cNvSpPr txBox="1"/>
          <p:nvPr/>
        </p:nvSpPr>
        <p:spPr>
          <a:xfrm>
            <a:off x="6352233" y="2214629"/>
            <a:ext cx="444137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The probability of Negative Media Coverage is 100% as per the model.</a:t>
            </a:r>
          </a:p>
          <a:p>
            <a:endParaRPr lang="en-US" altLang="en-US" dirty="0">
              <a:solidFill>
                <a:srgbClr val="1750EB"/>
              </a:solidFill>
              <a:latin typeface="JetBrains Mono"/>
            </a:endParaRPr>
          </a:p>
          <a:p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Cause:</a:t>
            </a:r>
          </a:p>
          <a:p>
            <a:pPr marL="285750" indent="-285750">
              <a:buFontTx/>
              <a:buChar char="-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It is possible that this is because revenue is less than payroll but since our models la</a:t>
            </a:r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cks data it is hard to say that we are certain about it.</a:t>
            </a:r>
          </a:p>
          <a:p>
            <a:endParaRPr lang="en-US" altLang="en-US" dirty="0">
              <a:solidFill>
                <a:srgbClr val="1750EB"/>
              </a:solidFill>
              <a:latin typeface="JetBrains Mono"/>
            </a:endParaRPr>
          </a:p>
          <a:p>
            <a:r>
              <a:rPr lang="en-US" altLang="en-US" dirty="0">
                <a:solidFill>
                  <a:srgbClr val="1750EB"/>
                </a:solidFill>
                <a:latin typeface="JetBrains Mono"/>
              </a:rPr>
              <a:t>On top of that, our model’s accuracy for predicting media coverage is only 60%.</a:t>
            </a: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- Factors like Revenue and payroll can affect the outcome of media coverage.</a:t>
            </a:r>
          </a:p>
        </p:txBody>
      </p:sp>
    </p:spTree>
    <p:extLst>
      <p:ext uri="{BB962C8B-B14F-4D97-AF65-F5344CB8AC3E}">
        <p14:creationId xmlns:p14="http://schemas.microsoft.com/office/powerpoint/2010/main" val="24787643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82c514c1-a717-4087-be06-d40d2070ad52}" enabled="0" method="" siteId="{82c514c1-a717-4087-be06-d40d2070ad5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{CDB009B4-2EFD-4CDC-BB21-43CB6E33EC03}tf56160789_win32</Template>
  <TotalTime>118</TotalTime>
  <Words>211</Words>
  <Application>Microsoft Office PowerPoint</Application>
  <PresentationFormat>Widescreen</PresentationFormat>
  <Paragraphs>29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Bookman Old Style</vt:lpstr>
      <vt:lpstr>Calibri</vt:lpstr>
      <vt:lpstr>Franklin Gothic Book</vt:lpstr>
      <vt:lpstr>JetBrains Mono</vt:lpstr>
      <vt:lpstr>Custom</vt:lpstr>
      <vt:lpstr>Cochran LLC PLC</vt:lpstr>
      <vt:lpstr>Current Situation:</vt:lpstr>
      <vt:lpstr>12-month Payroll Prediction:</vt:lpstr>
      <vt:lpstr>Current Revenue Situation</vt:lpstr>
      <vt:lpstr>Predicted Revenue:</vt:lpstr>
      <vt:lpstr>Payroll and Revenue Comparison:</vt:lpstr>
      <vt:lpstr>Media Coverage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Kundan Singh Shekhawat</dc:creator>
  <cp:lastModifiedBy>Kundan Singh Shekhawat</cp:lastModifiedBy>
  <cp:revision>1</cp:revision>
  <dcterms:created xsi:type="dcterms:W3CDTF">2025-04-06T07:01:19Z</dcterms:created>
  <dcterms:modified xsi:type="dcterms:W3CDTF">2025-04-06T08:59:46Z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