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6" r:id="rId9"/>
    <p:sldId id="267" r:id="rId10"/>
    <p:sldId id="268" r:id="rId11"/>
    <p:sldId id="270" r:id="rId12"/>
    <p:sldId id="271" r:id="rId13"/>
    <p:sldId id="269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5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FCB87-BE66-4364-AB66-71C2F9E7055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B340-42D6-49D5-976B-04E1CF5B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through the inputs necessary for developing queries.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keys required are TCONST,NCONST,PARENTCONST as highlighted above.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schema is designed to show the relationship between each table used to design queries and how we can join or combine one table to another.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primary key-foreign key relationship defines a one-to-many relationship between two tables in a relational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Primary key uniquely identifies a record in the table where as the Foreign key is a field in the table that is primary key in another table.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1B340-42D6-49D5-976B-04E1CF5B0E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dirty="0" err="1">
                <a:latin typeface="Arial Rounded MT Bold" panose="020F0704030504030204" pitchFamily="34" charset="0"/>
              </a:rPr>
              <a:t>Resultset</a:t>
            </a:r>
            <a:r>
              <a:rPr lang="en-US" b="1" dirty="0">
                <a:latin typeface="Arial Rounded MT Bold" panose="020F0704030504030204" pitchFamily="34" charset="0"/>
              </a:rPr>
              <a:t> library is used to store database info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err="1">
                <a:latin typeface="Arial Rounded MT Bold" panose="020F0704030504030204" pitchFamily="34" charset="0"/>
              </a:rPr>
              <a:t>Getcount</a:t>
            </a:r>
            <a:r>
              <a:rPr lang="en-US" b="1" dirty="0">
                <a:latin typeface="Arial Rounded MT Bold" panose="020F0704030504030204" pitchFamily="34" charset="0"/>
              </a:rPr>
              <a:t> to get rows retrieved from database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Movie object stores rows info from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1B340-42D6-49D5-976B-04E1CF5B0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2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384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6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F5438F-FBBD-4A61-833D-F344ABADFB2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41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DF02-0A65-48BE-81B2-DB2650C82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2181" y="820133"/>
            <a:ext cx="4472407" cy="342740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CSCI 6070 Database Systems CLASS PROJECT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3100" i="1" dirty="0">
                <a:latin typeface="Arial Rounded MT Bold" panose="020F0704030504030204" pitchFamily="34" charset="0"/>
              </a:rPr>
              <a:t>Apps and Data - A study of IMDb dataset</a:t>
            </a:r>
            <a:br>
              <a:rPr lang="en-US" sz="3100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D060-309C-4D51-8891-AEC5E92E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2182" y="4395020"/>
            <a:ext cx="4472406" cy="1642848"/>
          </a:xfrm>
          <a:solidFill>
            <a:schemeClr val="tx2"/>
          </a:solidFill>
        </p:spPr>
        <p:txBody>
          <a:bodyPr>
            <a:normAutofit fontScale="70000" lnSpcReduction="20000"/>
          </a:bodyPr>
          <a:lstStyle/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SHASHANK PALUSA</a:t>
            </a:r>
          </a:p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VENKATA GANESH   GUTTLAPALLI</a:t>
            </a:r>
          </a:p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KUNDHANA REDDY AAVULA BALA</a:t>
            </a:r>
          </a:p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THANEESH REDDY VELURU</a:t>
            </a:r>
          </a:p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KRISHNA CHAITANYA KANDIMALLA </a:t>
            </a:r>
          </a:p>
          <a:p>
            <a:endParaRPr lang="en-US" sz="1900" b="1" i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5DA731-F8EE-435A-82F2-77997A89A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313" r="9213"/>
          <a:stretch/>
        </p:blipFill>
        <p:spPr>
          <a:xfrm>
            <a:off x="639097" y="155583"/>
            <a:ext cx="10923638" cy="6546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2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6172D-F0FF-4BA4-B472-E9E457A8899A}"/>
              </a:ext>
            </a:extLst>
          </p:cNvPr>
          <p:cNvSpPr/>
          <p:nvPr/>
        </p:nvSpPr>
        <p:spPr>
          <a:xfrm>
            <a:off x="3724787" y="609600"/>
            <a:ext cx="79930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MVC- MODEL VIEW CONTROLLER</a:t>
            </a:r>
          </a:p>
          <a:p>
            <a:endParaRPr lang="en-US" sz="24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Files created to implement command-prompt application are: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Movie.java - </a:t>
            </a:r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Explains creating  Models that can organize and represent data in database application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Moviecontroller.java – </a:t>
            </a:r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we created connection and controls to get data from database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MovieView.java – </a:t>
            </a:r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has views to present data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MovieDb.java – </a:t>
            </a:r>
            <a:r>
              <a:rPr lang="en-US" sz="24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MovieController</a:t>
            </a:r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  main class has 7 functions and when we call 7 functions an object is created for </a:t>
            </a:r>
            <a:r>
              <a:rPr lang="en-US" sz="24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MovieController</a:t>
            </a:r>
            <a:endParaRPr lang="en-US" sz="24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lvl="1"/>
            <a:endParaRPr lang="en-U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3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A20F93-98C4-44DB-B10D-F2193D32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51" b="4529"/>
          <a:stretch/>
        </p:blipFill>
        <p:spPr>
          <a:xfrm>
            <a:off x="627428" y="131706"/>
            <a:ext cx="10937144" cy="6446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25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28765-755F-473A-A0D5-5ADE2D66F53D}"/>
              </a:ext>
            </a:extLst>
          </p:cNvPr>
          <p:cNvSpPr/>
          <p:nvPr/>
        </p:nvSpPr>
        <p:spPr>
          <a:xfrm>
            <a:off x="3663500" y="1002892"/>
            <a:ext cx="831219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ISSUES OCCURRED</a:t>
            </a: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:</a:t>
            </a:r>
          </a:p>
          <a:p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While using oracle database we faced an issue connecting to database it says error as oracle driver was missing  so  downloaded the Oracle-JDBC driver jar file from oracle website and imported this file into our project .Thus connection between java and oracle database was successfully established.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We developed a command prompt application and had an alignment issue.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Rounded MT Bold" panose="020F0704030504030204" pitchFamily="34" charset="0"/>
              </a:rPr>
              <a:t> So, we used System.out.printf instead of System.out.println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0F86AD-B03D-4F76-8562-06C216A4C154}"/>
              </a:ext>
            </a:extLst>
          </p:cNvPr>
          <p:cNvSpPr/>
          <p:nvPr/>
        </p:nvSpPr>
        <p:spPr>
          <a:xfrm>
            <a:off x="4150936" y="2028616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☻ </a:t>
            </a:r>
            <a:r>
              <a:rPr lang="en-US" sz="2800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ANY TECHS USED? </a:t>
            </a:r>
            <a:endParaRPr lang="en-US" sz="3600" i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Used Python 3.6.4 to remove null values while converting files in </a:t>
            </a:r>
            <a:r>
              <a:rPr lang="en-US" sz="2800" dirty="0" err="1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tsv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to csv format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8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15D644-F838-433A-B31E-B9ABA1A97AB9}"/>
              </a:ext>
            </a:extLst>
          </p:cNvPr>
          <p:cNvSpPr/>
          <p:nvPr/>
        </p:nvSpPr>
        <p:spPr>
          <a:xfrm>
            <a:off x="5350922" y="2084837"/>
            <a:ext cx="559359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LIVE DEMO  </a:t>
            </a:r>
            <a:r>
              <a:rPr lang="en-US" sz="40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☻</a:t>
            </a:r>
            <a:endParaRPr lang="en-US" sz="32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32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QUESTIONS </a:t>
            </a:r>
            <a:r>
              <a:rPr lang="en-US" sz="4400" b="1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</a:p>
          <a:p>
            <a:pPr algn="ctr"/>
            <a:endParaRPr lang="en-US" sz="4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THANK YOU </a:t>
            </a: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12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2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16EB0-7296-4177-8E13-E94F8417ADE2}"/>
              </a:ext>
            </a:extLst>
          </p:cNvPr>
          <p:cNvSpPr/>
          <p:nvPr/>
        </p:nvSpPr>
        <p:spPr>
          <a:xfrm>
            <a:off x="4044100" y="1508364"/>
            <a:ext cx="75414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☻</a:t>
            </a:r>
            <a:r>
              <a:rPr lang="en-US" sz="28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Database Platform- 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Oracle Sqldeveloper </a:t>
            </a:r>
          </a:p>
          <a:p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Oracle SQL developer is used  for importing data and run the queries</a:t>
            </a:r>
          </a:p>
          <a:p>
            <a:endParaRPr lang="en-US" sz="2400" dirty="0">
              <a:solidFill>
                <a:schemeClr val="tx2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☻</a:t>
            </a:r>
            <a:r>
              <a:rPr lang="en-US" sz="28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Application Platform- 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Eclipse IDE</a:t>
            </a:r>
            <a:br>
              <a:rPr lang="en-US" sz="28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2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Java with Eclipse is used on the Application side for MVC architecture and the design of command prompt application.</a:t>
            </a:r>
            <a:endParaRPr lang="en-US" sz="2800" dirty="0">
              <a:solidFill>
                <a:schemeClr val="tx2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1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54CC8B-EAE5-43EE-8F16-FAC3ADB10CD0}"/>
              </a:ext>
            </a:extLst>
          </p:cNvPr>
          <p:cNvSpPr/>
          <p:nvPr/>
        </p:nvSpPr>
        <p:spPr>
          <a:xfrm>
            <a:off x="4172154" y="1661652"/>
            <a:ext cx="747907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TSV :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Tab Separated values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CSV : 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Comma- Separated Values</a:t>
            </a:r>
          </a:p>
          <a:p>
            <a:endParaRPr lang="en-US" sz="3200" dirty="0">
              <a:latin typeface="Arial Rounded MT Bold" panose="020F07040305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Our given Dataset is in TSV layout having null values and distinct values.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 While uploading data, errors will arise to do away with those we use python code and converted to CSV files.</a:t>
            </a:r>
            <a:endParaRPr lang="en-US" sz="32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3AF26E-4699-4CFA-965B-A9CAE404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8224"/>
            <a:ext cx="9144000" cy="4484802"/>
          </a:xfrm>
        </p:spPr>
        <p:txBody>
          <a:bodyPr/>
          <a:lstStyle/>
          <a:p>
            <a:r>
              <a:rPr lang="en-US" b="1" i="1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DATABASE SCHEMA</a:t>
            </a:r>
          </a:p>
          <a:p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18D5B-1F72-4F1F-91A7-5BE33ADA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460"/>
            <a:ext cx="12192000" cy="5858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5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6D443-47DB-460D-9763-DE1B1377A0B7}"/>
              </a:ext>
            </a:extLst>
          </p:cNvPr>
          <p:cNvSpPr/>
          <p:nvPr/>
        </p:nvSpPr>
        <p:spPr>
          <a:xfrm>
            <a:off x="4206463" y="311042"/>
            <a:ext cx="7346439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☻</a:t>
            </a:r>
            <a:r>
              <a:rPr lang="en-US" sz="2800" dirty="0">
                <a:latin typeface="Arial Rounded MT Bold" panose="020F0704030504030204" pitchFamily="34" charset="0"/>
              </a:rPr>
              <a:t>Design of the Queries 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4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Tables</a:t>
            </a:r>
          </a:p>
          <a:p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The collection of the related data in a structured format within the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We have seven Tables with data sets loaded in it in this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With the help of these tables the queries were designed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4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Database Schema</a:t>
            </a:r>
          </a:p>
          <a:p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With the help of the database schema we tried to design the queries for the given questions in the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The Database schema helps us to logically group tables so we can have an easy understanding of the data and design the required queries.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0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EDC3C-839A-4078-8CC6-DC15F08A16BC}"/>
              </a:ext>
            </a:extLst>
          </p:cNvPr>
          <p:cNvSpPr/>
          <p:nvPr/>
        </p:nvSpPr>
        <p:spPr>
          <a:xfrm>
            <a:off x="3755922" y="983227"/>
            <a:ext cx="8032955" cy="513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The Major Queries for the project were designed using these clauses and operators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View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Group by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Order by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Set Operators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Nested Queries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Aggregate Functions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7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A307A-FB0E-44F8-AF28-B227B1819292}"/>
              </a:ext>
            </a:extLst>
          </p:cNvPr>
          <p:cNvSpPr/>
          <p:nvPr/>
        </p:nvSpPr>
        <p:spPr>
          <a:xfrm>
            <a:off x="3982063" y="511278"/>
            <a:ext cx="79346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VIEW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: 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A view is simply the representation of a SQL statement that is stored    in memory so that it can be easily reused.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We can also say that views are nothing but virtual tables which are used to fetch records from one or more tables.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GROUP BY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The GROUP BY clause is a SQL command that Is used to group rows that have same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ORDER BY : 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The ORDER BY keyword is used to sort the result-set in ascending  or descending order.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It sorts the records in ascending order by default, to sort it in descending order we must use the “DESC” keyword in the statement.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SET OPERATORS 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Rounded MT Bold" panose="020F0704030504030204" pitchFamily="34" charset="0"/>
              </a:rPr>
              <a:t>Set operations allow the results of multiple queries to be combined into a single result set.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Rounded MT Bold" panose="020F0704030504030204" pitchFamily="34" charset="0"/>
              </a:rPr>
              <a:t>They Include UNION, INTERSECT and EXCEPT.</a:t>
            </a:r>
            <a:r>
              <a:rPr lang="en-US" dirty="0">
                <a:latin typeface="Arial Rounded MT Bold" panose="020F0704030504030204" pitchFamily="34" charset="0"/>
              </a:rPr>
              <a:t>      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6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C7DFC-81DE-4A1F-AAC5-B943761F1D34}"/>
              </a:ext>
            </a:extLst>
          </p:cNvPr>
          <p:cNvSpPr/>
          <p:nvPr/>
        </p:nvSpPr>
        <p:spPr>
          <a:xfrm>
            <a:off x="3864077" y="781689"/>
            <a:ext cx="817060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NESTED QUERY </a:t>
            </a:r>
            <a:r>
              <a:rPr lang="en-US" sz="2000" dirty="0">
                <a:latin typeface="Arial Rounded MT Bold" panose="020F0704030504030204" pitchFamily="34" charset="0"/>
              </a:rPr>
              <a:t>: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Rounded MT Bold" panose="020F0704030504030204" pitchFamily="34" charset="0"/>
              </a:rPr>
              <a:t>A nested query or inner query or sub query is a query  within another SQL query and embedded within the  WHERE clause.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Rounded MT Bold" panose="020F0704030504030204" pitchFamily="34" charset="0"/>
              </a:rPr>
              <a:t>It is used to return data that will be used in main query as </a:t>
            </a:r>
            <a:r>
              <a:rPr lang="en-US" sz="2000">
                <a:latin typeface="Arial Rounded MT Bold" panose="020F0704030504030204" pitchFamily="34" charset="0"/>
              </a:rPr>
              <a:t>a condition to </a:t>
            </a:r>
            <a:r>
              <a:rPr lang="en-US" sz="2000" dirty="0">
                <a:latin typeface="Arial Rounded MT Bold" panose="020F0704030504030204" pitchFamily="34" charset="0"/>
              </a:rPr>
              <a:t>further restrict the data to be retrieved.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AGGREGATE FUNCTIONS </a:t>
            </a:r>
            <a:r>
              <a:rPr lang="en-US" sz="2000" dirty="0">
                <a:latin typeface="Arial Rounded MT Bold" panose="020F0704030504030204" pitchFamily="34" charset="0"/>
              </a:rPr>
              <a:t>:  Aggregate Functions a single result row based on the group of rows.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     			      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For the Project we have combined several statements and clauses which are listed above and designed our query to get the required output.</a:t>
            </a:r>
          </a:p>
          <a:p>
            <a:endParaRPr lang="en-U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Following is an example query of how we designed the query in the project  to get the required output from the tables:</a:t>
            </a:r>
          </a:p>
        </p:txBody>
      </p:sp>
    </p:spTree>
    <p:extLst>
      <p:ext uri="{BB962C8B-B14F-4D97-AF65-F5344CB8AC3E}">
        <p14:creationId xmlns:p14="http://schemas.microsoft.com/office/powerpoint/2010/main" val="13118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F51A0D-E8D4-42FD-8295-3311BF640C76}"/>
              </a:ext>
            </a:extLst>
          </p:cNvPr>
          <p:cNvSpPr/>
          <p:nvPr/>
        </p:nvSpPr>
        <p:spPr>
          <a:xfrm>
            <a:off x="3746090" y="786580"/>
            <a:ext cx="810178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Show the information of movies (Title, Region, Language, Year, Rating, Votes) which have average rating greater than 7 and number of votes greater than 1000.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Query Statement :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pPr lvl="2"/>
            <a:r>
              <a:rPr lang="en-US" b="1" i="1" dirty="0" err="1">
                <a:latin typeface="Arial Rounded MT Bold" panose="020F0704030504030204" pitchFamily="34" charset="0"/>
              </a:rPr>
              <a:t>SELECTita.title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Title,ita.region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Region,ita.language</a:t>
            </a:r>
            <a:r>
              <a:rPr lang="en-US" b="1" i="1" dirty="0">
                <a:latin typeface="Arial Rounded MT Bold" panose="020F0704030504030204" pitchFamily="34" charset="0"/>
              </a:rPr>
              <a:t> Language, </a:t>
            </a:r>
            <a:r>
              <a:rPr lang="en-US" b="1" i="1" dirty="0" err="1">
                <a:latin typeface="Arial Rounded MT Bold" panose="020F0704030504030204" pitchFamily="34" charset="0"/>
              </a:rPr>
              <a:t>itb.startyearYear,itr.averagerating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Rating,itr.numvotes</a:t>
            </a:r>
            <a:r>
              <a:rPr lang="en-US" b="1" i="1" dirty="0">
                <a:latin typeface="Arial Rounded MT Bold" panose="020F0704030504030204" pitchFamily="34" charset="0"/>
              </a:rPr>
              <a:t> Votes</a:t>
            </a:r>
          </a:p>
          <a:p>
            <a:pPr lvl="2"/>
            <a:r>
              <a:rPr lang="en-US" b="1" i="1" dirty="0">
                <a:latin typeface="Arial Rounded MT Bold" panose="020F0704030504030204" pitchFamily="34" charset="0"/>
              </a:rPr>
              <a:t>FROM</a:t>
            </a:r>
          </a:p>
          <a:p>
            <a:pPr lvl="2"/>
            <a:r>
              <a:rPr lang="en-US" b="1" i="1" dirty="0" err="1">
                <a:latin typeface="Arial Rounded MT Bold" panose="020F0704030504030204" pitchFamily="34" charset="0"/>
              </a:rPr>
              <a:t>imdb_title_akas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ita,imdb_title_basics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itb,imdb_title_ratings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itr</a:t>
            </a:r>
            <a:endParaRPr lang="en-US" b="1" i="1" dirty="0">
              <a:latin typeface="Arial Rounded MT Bold" panose="020F0704030504030204" pitchFamily="34" charset="0"/>
            </a:endParaRPr>
          </a:p>
          <a:p>
            <a:pPr lvl="2"/>
            <a:r>
              <a:rPr lang="en-US" b="1" i="1" dirty="0">
                <a:latin typeface="Arial Rounded MT Bold" panose="020F0704030504030204" pitchFamily="34" charset="0"/>
              </a:rPr>
              <a:t>WHERE</a:t>
            </a:r>
          </a:p>
          <a:p>
            <a:pPr lvl="2"/>
            <a:r>
              <a:rPr lang="en-US" b="1" i="1" dirty="0">
                <a:latin typeface="Arial Rounded MT Bold" panose="020F0704030504030204" pitchFamily="34" charset="0"/>
              </a:rPr>
              <a:t>1 = 1</a:t>
            </a:r>
          </a:p>
          <a:p>
            <a:pPr lvl="2"/>
            <a:r>
              <a:rPr lang="en-US" b="1" i="1" dirty="0">
                <a:latin typeface="Arial Rounded MT Bold" panose="020F0704030504030204" pitchFamily="34" charset="0"/>
              </a:rPr>
              <a:t>AND </a:t>
            </a:r>
            <a:r>
              <a:rPr lang="en-US" b="1" i="1" dirty="0" err="1">
                <a:latin typeface="Arial Rounded MT Bold" panose="020F0704030504030204" pitchFamily="34" charset="0"/>
              </a:rPr>
              <a:t>ita.titleid</a:t>
            </a:r>
            <a:r>
              <a:rPr lang="en-US" b="1" i="1" dirty="0">
                <a:latin typeface="Arial Rounded MT Bold" panose="020F0704030504030204" pitchFamily="34" charset="0"/>
              </a:rPr>
              <a:t> = </a:t>
            </a:r>
            <a:r>
              <a:rPr lang="en-US" b="1" i="1" dirty="0" err="1">
                <a:latin typeface="Arial Rounded MT Bold" panose="020F0704030504030204" pitchFamily="34" charset="0"/>
              </a:rPr>
              <a:t>itb.tconstAND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itb.tconst</a:t>
            </a:r>
            <a:r>
              <a:rPr lang="en-US" b="1" i="1" dirty="0">
                <a:latin typeface="Arial Rounded MT Bold" panose="020F0704030504030204" pitchFamily="34" charset="0"/>
              </a:rPr>
              <a:t> = </a:t>
            </a:r>
            <a:r>
              <a:rPr lang="en-US" b="1" i="1" dirty="0" err="1">
                <a:latin typeface="Arial Rounded MT Bold" panose="020F0704030504030204" pitchFamily="34" charset="0"/>
              </a:rPr>
              <a:t>itr.tconstAND</a:t>
            </a:r>
            <a:r>
              <a:rPr lang="en-US" b="1" i="1" dirty="0">
                <a:latin typeface="Arial Rounded MT Bold" panose="020F0704030504030204" pitchFamily="34" charset="0"/>
              </a:rPr>
              <a:t> 		                      </a:t>
            </a:r>
            <a:r>
              <a:rPr lang="en-US" b="1" i="1" dirty="0" err="1">
                <a:latin typeface="Arial Rounded MT Bold" panose="020F0704030504030204" pitchFamily="34" charset="0"/>
              </a:rPr>
              <a:t>ita.titleid</a:t>
            </a:r>
            <a:r>
              <a:rPr lang="en-US" b="1" i="1" dirty="0">
                <a:latin typeface="Arial Rounded MT Bold" panose="020F0704030504030204" pitchFamily="34" charset="0"/>
              </a:rPr>
              <a:t>=</a:t>
            </a:r>
            <a:r>
              <a:rPr lang="en-US" b="1" i="1" dirty="0" err="1">
                <a:latin typeface="Arial Rounded MT Bold" panose="020F0704030504030204" pitchFamily="34" charset="0"/>
              </a:rPr>
              <a:t>itr.tconstAND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itr.averagerating</a:t>
            </a:r>
            <a:r>
              <a:rPr lang="en-US" b="1" i="1" dirty="0">
                <a:latin typeface="Arial Rounded MT Bold" panose="020F0704030504030204" pitchFamily="34" charset="0"/>
              </a:rPr>
              <a:t> &gt; 7AND </a:t>
            </a:r>
            <a:r>
              <a:rPr lang="en-US" b="1" i="1" dirty="0" err="1">
                <a:latin typeface="Arial Rounded MT Bold" panose="020F0704030504030204" pitchFamily="34" charset="0"/>
              </a:rPr>
              <a:t>itr.numvotes</a:t>
            </a:r>
            <a:r>
              <a:rPr lang="en-US" b="1" i="1" dirty="0">
                <a:latin typeface="Arial Rounded MT Bold" panose="020F0704030504030204" pitchFamily="34" charset="0"/>
              </a:rPr>
              <a:t>&gt;1000;</a:t>
            </a:r>
          </a:p>
          <a:p>
            <a:r>
              <a:rPr lang="en-US" sz="2400" b="1" i="1" dirty="0">
                <a:latin typeface="Arial Rounded MT Bold" panose="020F07040305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155912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225</TotalTime>
  <Words>936</Words>
  <Application>Microsoft Office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Black</vt:lpstr>
      <vt:lpstr>Arial Rounded MT Bold</vt:lpstr>
      <vt:lpstr>Calibri</vt:lpstr>
      <vt:lpstr>Century Schoolbook</vt:lpstr>
      <vt:lpstr>Corbel</vt:lpstr>
      <vt:lpstr>Times New Roman</vt:lpstr>
      <vt:lpstr>Wingdings</vt:lpstr>
      <vt:lpstr>Feathered</vt:lpstr>
      <vt:lpstr> CSCI 6070 Database Systems CLASS PROJECT Apps and Data - A study of IMDb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Kundhana Aavula</dc:creator>
  <cp:lastModifiedBy>Kundhana Aavula</cp:lastModifiedBy>
  <cp:revision>64</cp:revision>
  <dcterms:created xsi:type="dcterms:W3CDTF">2020-04-22T03:22:10Z</dcterms:created>
  <dcterms:modified xsi:type="dcterms:W3CDTF">2020-04-25T15:14:47Z</dcterms:modified>
</cp:coreProperties>
</file>