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5" r:id="rId2"/>
    <p:sldId id="276" r:id="rId3"/>
    <p:sldId id="280" r:id="rId4"/>
    <p:sldId id="279" r:id="rId5"/>
    <p:sldId id="281" r:id="rId6"/>
    <p:sldId id="282" r:id="rId7"/>
    <p:sldId id="284" r:id="rId8"/>
    <p:sldId id="283" r:id="rId9"/>
    <p:sldId id="285" r:id="rId10"/>
    <p:sldId id="286" r:id="rId11"/>
    <p:sldId id="287" r:id="rId12"/>
    <p:sldId id="295" r:id="rId13"/>
    <p:sldId id="296" r:id="rId14"/>
    <p:sldId id="297" r:id="rId15"/>
    <p:sldId id="298" r:id="rId16"/>
    <p:sldId id="288" r:id="rId17"/>
    <p:sldId id="289" r:id="rId18"/>
    <p:sldId id="291" r:id="rId19"/>
    <p:sldId id="290" r:id="rId20"/>
    <p:sldId id="292" r:id="rId21"/>
    <p:sldId id="293" r:id="rId22"/>
    <p:sldId id="294" r:id="rId23"/>
    <p:sldId id="299" r:id="rId24"/>
    <p:sldId id="300" r:id="rId25"/>
    <p:sldId id="301" r:id="rId26"/>
    <p:sldId id="302" r:id="rId27"/>
    <p:sldId id="278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492"/>
    <a:srgbClr val="9AAF19"/>
    <a:srgbClr val="EFF6C6"/>
    <a:srgbClr val="E9F3AF"/>
    <a:srgbClr val="FBFCE4"/>
    <a:srgbClr val="E3F098"/>
    <a:srgbClr val="1C4C6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27" autoAdjust="0"/>
    <p:restoredTop sz="98789" autoAdjust="0"/>
  </p:normalViewPr>
  <p:slideViewPr>
    <p:cSldViewPr>
      <p:cViewPr varScale="1">
        <p:scale>
          <a:sx n="72" d="100"/>
          <a:sy n="72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10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409ECB-84AB-4D49-8312-2AF63DFD5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D5F86C-760E-4A0B-880B-31B0927B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38" y="-7938"/>
            <a:ext cx="9159876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3365500"/>
            <a:ext cx="5308600" cy="685800"/>
          </a:xfrm>
        </p:spPr>
        <p:txBody>
          <a:bodyPr/>
          <a:lstStyle>
            <a:lvl1pPr algn="r">
              <a:lnSpc>
                <a:spcPct val="125000"/>
              </a:lnSpc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10551" y="3898900"/>
            <a:ext cx="4031848" cy="5207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1800" b="1">
                <a:solidFill>
                  <a:srgbClr val="9AAF1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553200" cy="75895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defRPr>
            </a:lvl1pPr>
            <a:lvl2pPr>
              <a:buClrTx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>
              <a:buClrTx/>
              <a:buFont typeface="Arial" pitchFamily="34" charset="0"/>
              <a:buChar char="•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4pPr>
          </a:lstStyle>
          <a:p>
            <a:pPr lvl="0"/>
            <a:r>
              <a:rPr lang="en-US" dirty="0" smtClean="0"/>
              <a:t>Click to add title</a:t>
            </a:r>
          </a:p>
          <a:p>
            <a:pPr lvl="1"/>
            <a:r>
              <a:rPr lang="en-US" dirty="0" smtClean="0"/>
              <a:t>Second Level(Body text content)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5DDEE-3E7A-43F7-B43B-F76579623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6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4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2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3pPr>
            <a:lvl4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 smtClean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6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4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2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3pPr>
            <a:lvl4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 smtClean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9E6CC-BB6F-42C0-9DD4-81C7B8141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5532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2312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 b="1">
                <a:latin typeface="+mn-lt"/>
                <a:cs typeface="Arial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latin typeface="+mn-lt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2550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8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634753" y="1994647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 b="1">
                <a:latin typeface="+mn-lt"/>
                <a:cs typeface="Arial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latin typeface="+mn-lt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C3943-B656-48E8-AAC8-D8AA1E1E4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8EE5-E1E6-456E-8783-6AD06813D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1906" y="1295400"/>
            <a:ext cx="5486400" cy="320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C8845-09B8-4974-AC6C-3A4E15B0E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697163"/>
            <a:ext cx="9144000" cy="1085850"/>
          </a:xfrm>
          <a:prstGeom prst="rect">
            <a:avLst/>
          </a:prstGeom>
          <a:gradFill>
            <a:gsLst>
              <a:gs pos="0">
                <a:srgbClr val="EFF6C6"/>
              </a:gs>
              <a:gs pos="50000">
                <a:srgbClr val="FBFCE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2895600" y="2895600"/>
            <a:ext cx="3352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200" b="1" kern="0" dirty="0">
                <a:solidFill>
                  <a:srgbClr val="9AAF19"/>
                </a:solidFill>
                <a:latin typeface="Arial Rounded MT Bold" pitchFamily="34" charset="0"/>
              </a:rPr>
              <a:t>Thank you!</a:t>
            </a:r>
            <a:endParaRPr lang="en-US" sz="3200" kern="0" dirty="0">
              <a:solidFill>
                <a:srgbClr val="9AAF19"/>
              </a:solidFill>
              <a:latin typeface="Arial Rounded MT Bold" pitchFamily="34" charset="0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US" sz="3200" kern="0" dirty="0">
              <a:solidFill>
                <a:srgbClr val="9AAF19"/>
              </a:solidFill>
              <a:latin typeface="+mn-lt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3200" b="1" kern="0" dirty="0">
              <a:solidFill>
                <a:srgbClr val="9AAF19"/>
              </a:solidFill>
              <a:latin typeface="+mn-lt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2305050" y="3852863"/>
            <a:ext cx="4533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969696"/>
                </a:solidFill>
              </a:rPr>
              <a:t>http://wf13.myhcl.com/sites/techceed/index.html</a:t>
            </a:r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715F-306D-4406-9D68-979AF64D7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7938" y="-7938"/>
            <a:ext cx="9159876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7E72D6E-CDC1-4D1A-B416-79B926C3A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4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33800" y="3267024"/>
            <a:ext cx="5308600" cy="685800"/>
          </a:xfrm>
        </p:spPr>
        <p:txBody>
          <a:bodyPr/>
          <a:lstStyle/>
          <a:p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10551" y="3800424"/>
            <a:ext cx="4031848" cy="520700"/>
          </a:xfrm>
        </p:spPr>
        <p:txBody>
          <a:bodyPr/>
          <a:lstStyle/>
          <a:p>
            <a:r>
              <a:rPr lang="en-IN" dirty="0" smtClean="0"/>
              <a:t>By Biresh Choudhury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Objects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load() </a:t>
            </a:r>
          </a:p>
          <a:p>
            <a:pPr lvl="1"/>
            <a:r>
              <a:rPr lang="en-US" sz="1700" dirty="0" smtClean="0"/>
              <a:t>Load the data from DB when you know the identifier</a:t>
            </a:r>
          </a:p>
          <a:p>
            <a:pPr lvl="1"/>
            <a:r>
              <a:rPr lang="en-US" sz="1700" dirty="0" smtClean="0"/>
              <a:t>Data not available will throw exception for the id</a:t>
            </a:r>
          </a:p>
          <a:p>
            <a:pPr lvl="2"/>
            <a:r>
              <a:rPr lang="en-US" sz="1600" dirty="0" smtClean="0"/>
              <a:t>public Object load(Class </a:t>
            </a:r>
            <a:r>
              <a:rPr lang="en-US" sz="1600" dirty="0" err="1" smtClean="0"/>
              <a:t>class</a:t>
            </a:r>
            <a:r>
              <a:rPr lang="en-US" sz="1600" dirty="0" smtClean="0"/>
              <a:t>, </a:t>
            </a:r>
            <a:r>
              <a:rPr lang="en-US" sz="1600" dirty="0" err="1" smtClean="0"/>
              <a:t>Serializable</a:t>
            </a:r>
            <a:r>
              <a:rPr lang="en-US" sz="1600" dirty="0" smtClean="0"/>
              <a:t> id, </a:t>
            </a:r>
            <a:r>
              <a:rPr lang="en-US" sz="1600" dirty="0" err="1" smtClean="0"/>
              <a:t>LockMode</a:t>
            </a:r>
            <a:r>
              <a:rPr lang="en-US" sz="1600" dirty="0" smtClean="0"/>
              <a:t> mode);</a:t>
            </a:r>
          </a:p>
          <a:p>
            <a:pPr lvl="2"/>
            <a:r>
              <a:rPr lang="en-US" sz="1600" dirty="0" smtClean="0"/>
              <a:t>public Object load(Class </a:t>
            </a:r>
            <a:r>
              <a:rPr lang="en-US" sz="1600" dirty="0" err="1" smtClean="0"/>
              <a:t>class</a:t>
            </a:r>
            <a:r>
              <a:rPr lang="en-US" sz="1600" dirty="0" smtClean="0"/>
              <a:t>, </a:t>
            </a:r>
            <a:r>
              <a:rPr lang="en-US" sz="1600" dirty="0" err="1" smtClean="0"/>
              <a:t>Serializable</a:t>
            </a:r>
            <a:r>
              <a:rPr lang="en-US" sz="1600" dirty="0" smtClean="0"/>
              <a:t> id);</a:t>
            </a:r>
          </a:p>
          <a:p>
            <a:pPr lvl="2"/>
            <a:r>
              <a:rPr lang="en-US" sz="1600" dirty="0" smtClean="0"/>
              <a:t>public void load(Object </a:t>
            </a:r>
            <a:r>
              <a:rPr lang="en-US" sz="1600" dirty="0" err="1" smtClean="0"/>
              <a:t>object</a:t>
            </a:r>
            <a:r>
              <a:rPr lang="en-US" sz="1600" dirty="0" smtClean="0"/>
              <a:t>, </a:t>
            </a:r>
            <a:r>
              <a:rPr lang="en-US" sz="1600" dirty="0" err="1" smtClean="0"/>
              <a:t>Serialiable</a:t>
            </a:r>
            <a:r>
              <a:rPr lang="en-US" sz="1600" dirty="0" smtClean="0"/>
              <a:t> id);</a:t>
            </a:r>
          </a:p>
          <a:p>
            <a:r>
              <a:rPr lang="en-US" dirty="0" smtClean="0"/>
              <a:t>get()</a:t>
            </a:r>
          </a:p>
          <a:p>
            <a:pPr lvl="1"/>
            <a:r>
              <a:rPr lang="en-US" sz="1700" dirty="0" smtClean="0"/>
              <a:t>Same as load() but doesn’t throw error if row doesn’t exists</a:t>
            </a:r>
          </a:p>
          <a:p>
            <a:pPr lvl="2"/>
            <a:r>
              <a:rPr lang="en-US" sz="1600" dirty="0" smtClean="0"/>
              <a:t>public Object get(Class </a:t>
            </a:r>
            <a:r>
              <a:rPr lang="en-US" sz="1600" dirty="0" err="1" smtClean="0"/>
              <a:t>class</a:t>
            </a:r>
            <a:r>
              <a:rPr lang="en-US" sz="1600" dirty="0" smtClean="0"/>
              <a:t>, </a:t>
            </a:r>
            <a:r>
              <a:rPr lang="en-US" sz="1600" dirty="0" err="1" smtClean="0"/>
              <a:t>Serializable</a:t>
            </a:r>
            <a:r>
              <a:rPr lang="en-US" sz="1600" dirty="0" smtClean="0"/>
              <a:t> id);</a:t>
            </a:r>
          </a:p>
          <a:p>
            <a:pPr lvl="2"/>
            <a:r>
              <a:rPr lang="en-US" sz="1600" dirty="0" smtClean="0"/>
              <a:t>public Object get(Class </a:t>
            </a:r>
            <a:r>
              <a:rPr lang="en-US" sz="1600" dirty="0" err="1" smtClean="0"/>
              <a:t>class</a:t>
            </a:r>
            <a:r>
              <a:rPr lang="en-US" sz="1600" dirty="0" smtClean="0"/>
              <a:t>, </a:t>
            </a:r>
            <a:r>
              <a:rPr lang="en-US" sz="1600" dirty="0" err="1" smtClean="0"/>
              <a:t>Serializable</a:t>
            </a:r>
            <a:r>
              <a:rPr lang="en-US" sz="1600" dirty="0" smtClean="0"/>
              <a:t> id, </a:t>
            </a:r>
            <a:r>
              <a:rPr lang="en-US" sz="1600" dirty="0" err="1" smtClean="0"/>
              <a:t>LockMode</a:t>
            </a:r>
            <a:r>
              <a:rPr lang="en-US" sz="1600" dirty="0" smtClean="0"/>
              <a:t> mode);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Objects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flush() </a:t>
            </a:r>
          </a:p>
          <a:p>
            <a:pPr lvl="1"/>
            <a:r>
              <a:rPr lang="en-US" sz="1700" dirty="0" smtClean="0"/>
              <a:t>All currently loaded persistent object  will get updated with appropriate SQL statement executed against the database.</a:t>
            </a:r>
          </a:p>
          <a:p>
            <a:pPr lvl="1"/>
            <a:r>
              <a:rPr lang="en-US" sz="1700" dirty="0" smtClean="0"/>
              <a:t>Automatically called with commit(), find(), iterate() methods.</a:t>
            </a:r>
          </a:p>
          <a:p>
            <a:pPr lvl="2"/>
            <a:r>
              <a:rPr lang="en-US" sz="1600" dirty="0" smtClean="0"/>
              <a:t>public void flush();</a:t>
            </a:r>
          </a:p>
          <a:p>
            <a:r>
              <a:rPr lang="en-US" dirty="0" smtClean="0"/>
              <a:t>update() </a:t>
            </a:r>
          </a:p>
          <a:p>
            <a:pPr lvl="1"/>
            <a:r>
              <a:rPr lang="en-US" sz="1700" dirty="0" smtClean="0"/>
              <a:t>Used to update the db</a:t>
            </a:r>
          </a:p>
          <a:p>
            <a:pPr lvl="2"/>
            <a:r>
              <a:rPr lang="en-US" sz="1600" dirty="0" smtClean="0"/>
              <a:t>public void </a:t>
            </a:r>
            <a:r>
              <a:rPr lang="en-US" sz="1600" dirty="0" err="1" smtClean="0"/>
              <a:t>saveOrUpdate</a:t>
            </a:r>
            <a:r>
              <a:rPr lang="en-US" sz="1600" dirty="0" smtClean="0"/>
              <a:t>(Object </a:t>
            </a:r>
            <a:r>
              <a:rPr lang="en-US" sz="1600" dirty="0" err="1" smtClean="0"/>
              <a:t>object</a:t>
            </a:r>
            <a:r>
              <a:rPr lang="en-US" sz="1600" dirty="0" smtClean="0"/>
              <a:t>);</a:t>
            </a:r>
          </a:p>
          <a:p>
            <a:pPr lvl="2"/>
            <a:r>
              <a:rPr lang="en-US" sz="1600" dirty="0" smtClean="0"/>
              <a:t>public void update(Object </a:t>
            </a:r>
            <a:r>
              <a:rPr lang="en-US" sz="1600" dirty="0" err="1" smtClean="0"/>
              <a:t>object</a:t>
            </a:r>
            <a:r>
              <a:rPr lang="en-US" sz="1600" dirty="0" smtClean="0"/>
              <a:t>);</a:t>
            </a:r>
          </a:p>
          <a:p>
            <a:pPr lvl="2"/>
            <a:r>
              <a:rPr lang="en-US" sz="1600" dirty="0" smtClean="0"/>
              <a:t>public void update(Object </a:t>
            </a:r>
            <a:r>
              <a:rPr lang="en-US" sz="1600" dirty="0" err="1" smtClean="0"/>
              <a:t>object</a:t>
            </a:r>
            <a:r>
              <a:rPr lang="en-US" sz="1600" dirty="0" smtClean="0"/>
              <a:t>, </a:t>
            </a:r>
            <a:r>
              <a:rPr lang="en-US" sz="1600" dirty="0" err="1" smtClean="0"/>
              <a:t>Serializable</a:t>
            </a:r>
            <a:r>
              <a:rPr lang="en-US" sz="1600" dirty="0" smtClean="0"/>
              <a:t> id);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Some of the collection supported by hibernate are:</a:t>
            </a:r>
          </a:p>
          <a:p>
            <a:pPr lvl="1"/>
            <a:r>
              <a:rPr lang="en-US" sz="1800" dirty="0" smtClean="0"/>
              <a:t>Set, Bag, List &amp; Map</a:t>
            </a:r>
          </a:p>
          <a:p>
            <a:pPr lvl="1"/>
            <a:r>
              <a:rPr lang="en-US" sz="1800" dirty="0" smtClean="0"/>
              <a:t>Set</a:t>
            </a:r>
          </a:p>
          <a:p>
            <a:pPr lvl="2"/>
            <a:r>
              <a:rPr lang="en-US" sz="1800" dirty="0" smtClean="0"/>
              <a:t>Duplicate elements aren’t allowed</a:t>
            </a:r>
          </a:p>
          <a:p>
            <a:pPr lvl="2"/>
            <a:r>
              <a:rPr lang="en-US" sz="1800" dirty="0" smtClean="0"/>
              <a:t>Order of its elements isn’t preserved</a:t>
            </a:r>
          </a:p>
          <a:p>
            <a:pPr lvl="2"/>
            <a:r>
              <a:rPr lang="en-US" sz="1800" dirty="0" smtClean="0"/>
              <a:t>&lt;set name=“ " table=“ "&gt; </a:t>
            </a:r>
          </a:p>
          <a:p>
            <a:pPr lvl="2">
              <a:buNone/>
            </a:pPr>
            <a:r>
              <a:rPr lang="en-US" sz="1800" dirty="0" smtClean="0"/>
              <a:t>	    &lt;key column=“ "&gt;&lt;/key&gt;  </a:t>
            </a:r>
          </a:p>
          <a:p>
            <a:pPr lvl="2">
              <a:buNone/>
            </a:pPr>
            <a:r>
              <a:rPr lang="en-US" sz="1800" dirty="0" smtClean="0"/>
              <a:t>	    &lt;element column=“ " type=“ "&gt;&lt;/element&gt; </a:t>
            </a:r>
          </a:p>
          <a:p>
            <a:pPr lvl="2">
              <a:buNone/>
            </a:pPr>
            <a:r>
              <a:rPr lang="en-US" sz="1800" dirty="0" smtClean="0"/>
              <a:t>	&lt;/set&gt;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smtClean="0"/>
              <a:t>Bag</a:t>
            </a:r>
          </a:p>
          <a:p>
            <a:pPr lvl="2"/>
            <a:r>
              <a:rPr lang="en-US" sz="1800" dirty="0" smtClean="0"/>
              <a:t>Items may occur more than once</a:t>
            </a:r>
          </a:p>
          <a:p>
            <a:pPr lvl="2"/>
            <a:r>
              <a:rPr lang="en-US" sz="1800" dirty="0" smtClean="0"/>
              <a:t>Unordered collection</a:t>
            </a:r>
          </a:p>
          <a:p>
            <a:pPr lvl="2"/>
            <a:r>
              <a:rPr lang="en-US" sz="1800" dirty="0" smtClean="0"/>
              <a:t>&lt;bag name=“ " table=“ "&gt;</a:t>
            </a:r>
          </a:p>
          <a:p>
            <a:pPr lvl="2">
              <a:buNone/>
            </a:pPr>
            <a:r>
              <a:rPr lang="en-US" sz="1800" dirty="0" smtClean="0"/>
              <a:t>	    &lt;key column=“ "&gt;&lt;/key&gt;</a:t>
            </a:r>
          </a:p>
          <a:p>
            <a:pPr lvl="2">
              <a:buNone/>
            </a:pPr>
            <a:r>
              <a:rPr lang="en-US" sz="1800" dirty="0" smtClean="0"/>
              <a:t>	    &lt;element column=“ " type=“ "&gt;&lt;/element&gt;</a:t>
            </a:r>
          </a:p>
          <a:p>
            <a:pPr lvl="2">
              <a:buNone/>
            </a:pPr>
            <a:r>
              <a:rPr lang="en-US" sz="1800" dirty="0" smtClean="0"/>
              <a:t>	&lt;/bag&gt;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smtClean="0"/>
              <a:t>List</a:t>
            </a:r>
          </a:p>
          <a:p>
            <a:pPr lvl="2"/>
            <a:r>
              <a:rPr lang="en-US" sz="1800" dirty="0" smtClean="0"/>
              <a:t>Additional index column to preserve the position of each element.</a:t>
            </a:r>
          </a:p>
          <a:p>
            <a:pPr lvl="2"/>
            <a:r>
              <a:rPr lang="en-US" sz="1800" dirty="0" smtClean="0"/>
              <a:t>Index starts with zero.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&lt;list name=“ " table=“ "&gt;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&lt;key column=“ "&gt;&lt;/key&gt;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&lt;index column=“ "&gt;&lt;/index&gt;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&lt;element column=“ " type=“ "&gt;&lt;/element&gt;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&lt;/list&gt;</a:t>
            </a:r>
          </a:p>
          <a:p>
            <a:pPr lvl="2"/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smtClean="0"/>
              <a:t>Map</a:t>
            </a:r>
          </a:p>
          <a:p>
            <a:pPr lvl="2"/>
            <a:r>
              <a:rPr lang="en-US" sz="1800" dirty="0" smtClean="0"/>
              <a:t>Like a list, except the index doesn't have to be a computable (usually sequential) integer, it can be anything, even another object.</a:t>
            </a:r>
          </a:p>
          <a:p>
            <a:pPr lvl="2"/>
            <a:r>
              <a:rPr lang="en-US" sz="1800" dirty="0" smtClean="0"/>
              <a:t>&lt;map name=“ “&gt;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&lt;key column=“ "/&gt;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&lt;index column=“" type=“"/&gt; 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&lt;element column=“" type=“"/&gt; 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&lt;/map&gt;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 of inheritance available in Hibernate are:</a:t>
            </a:r>
          </a:p>
          <a:p>
            <a:pPr lvl="1"/>
            <a:r>
              <a:rPr lang="en-US" sz="1600" dirty="0" smtClean="0"/>
              <a:t>Table-per-concrete class</a:t>
            </a:r>
          </a:p>
          <a:p>
            <a:pPr lvl="1"/>
            <a:r>
              <a:rPr lang="en-US" sz="1600" smtClean="0"/>
              <a:t>Table-per-joined subclass</a:t>
            </a:r>
            <a:endParaRPr lang="en-US" sz="1600" dirty="0" smtClean="0"/>
          </a:p>
          <a:p>
            <a:pPr lvl="1"/>
            <a:r>
              <a:rPr lang="en-US" sz="1600" dirty="0" smtClean="0"/>
              <a:t>Table-per-class hierarchy</a:t>
            </a:r>
          </a:p>
          <a:p>
            <a:r>
              <a:rPr lang="en-US" dirty="0" smtClean="0"/>
              <a:t>Ex:  Consider an example with Disc as a parent class having AudioDisc &amp; VideoDisc are its child.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3886200" y="3886200"/>
          <a:ext cx="1685908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85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1604963" y="4754880"/>
          <a:ext cx="1595437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9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Videodisc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6096000" y="4800600"/>
          <a:ext cx="1685908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85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Audiodisc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Songs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Elbow Connector 14"/>
          <p:cNvCxnSpPr/>
          <p:nvPr/>
        </p:nvCxnSpPr>
        <p:spPr>
          <a:xfrm flipV="1">
            <a:off x="2209800" y="4191000"/>
            <a:ext cx="1676400" cy="533401"/>
          </a:xfrm>
          <a:prstGeom prst="bentConnector3">
            <a:avLst>
              <a:gd name="adj1" fmla="val -455"/>
            </a:avLst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5562600" y="4191000"/>
            <a:ext cx="1219200" cy="533400"/>
          </a:xfrm>
          <a:prstGeom prst="bentConnector3">
            <a:avLst>
              <a:gd name="adj1" fmla="val -625"/>
            </a:avLst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Table-per-concrete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also 3 table are created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88442" y="3001963"/>
          <a:ext cx="3143271" cy="148304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07349"/>
                <a:gridCol w="1280581"/>
                <a:gridCol w="1355341"/>
              </a:tblGrid>
              <a:tr h="49434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4348"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ID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Name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Price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</a:tr>
              <a:tr h="4943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886200" y="2590800"/>
          <a:ext cx="4707446" cy="148304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74980"/>
                <a:gridCol w="868680"/>
                <a:gridCol w="813626"/>
                <a:gridCol w="957580"/>
                <a:gridCol w="1592580"/>
              </a:tblGrid>
              <a:tr h="494348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Audiodisc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94348"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ID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Name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Price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Singer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No of Songs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43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886200" y="4159250"/>
          <a:ext cx="4695825" cy="147954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57753"/>
                <a:gridCol w="837174"/>
                <a:gridCol w="784117"/>
                <a:gridCol w="1081962"/>
                <a:gridCol w="1534819"/>
              </a:tblGrid>
              <a:tr h="493183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Videodisc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93183"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ID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Name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Price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Director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Language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318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joined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3 table are created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143000" y="2438400"/>
          <a:ext cx="3143271" cy="24717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07349"/>
                <a:gridCol w="1280581"/>
                <a:gridCol w="1355341"/>
              </a:tblGrid>
              <a:tr h="49434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4348"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ID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Name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Price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43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943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943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662488" y="3767137"/>
          <a:ext cx="3623768" cy="1097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06391"/>
                <a:gridCol w="1222990"/>
                <a:gridCol w="1294387"/>
              </a:tblGrid>
              <a:tr h="31432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Videodisc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Disc_ID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Director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Language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695825" y="2455862"/>
          <a:ext cx="3590664" cy="1097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84580"/>
                <a:gridCol w="957580"/>
                <a:gridCol w="1548504"/>
              </a:tblGrid>
              <a:tr h="34563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Audiodisc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5632"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Disc_ID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Singer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No of Songs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563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Table-per-class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table created in db with values as below: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5549" y="2306320"/>
          <a:ext cx="7682651" cy="208757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74980"/>
                <a:gridCol w="1245426"/>
                <a:gridCol w="868680"/>
                <a:gridCol w="805180"/>
                <a:gridCol w="957580"/>
                <a:gridCol w="919480"/>
                <a:gridCol w="1122680"/>
                <a:gridCol w="1288645"/>
              </a:tblGrid>
              <a:tr h="589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DiscType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Singer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songs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Director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24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48249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48249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553200" cy="758825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Topics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Introduction To Hibernate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Persistence Lifecycle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Association Mapping</a:t>
            </a:r>
          </a:p>
          <a:p>
            <a:r>
              <a:rPr lang="en-US" dirty="0" smtClean="0"/>
              <a:t>Query Language</a:t>
            </a:r>
          </a:p>
          <a:p>
            <a:r>
              <a:rPr lang="en-US" dirty="0" smtClean="0"/>
              <a:t>Caching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3014A7-4FF4-4045-A354-43176428BB5F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association available in hibernate are:</a:t>
            </a:r>
          </a:p>
          <a:p>
            <a:pPr lvl="1"/>
            <a:r>
              <a:rPr lang="en-US" sz="1600" dirty="0" smtClean="0"/>
              <a:t>one-to-one</a:t>
            </a:r>
          </a:p>
          <a:p>
            <a:pPr lvl="1"/>
            <a:r>
              <a:rPr lang="en-US" sz="1600" dirty="0" smtClean="0"/>
              <a:t>many-to-one</a:t>
            </a:r>
          </a:p>
          <a:p>
            <a:pPr lvl="1"/>
            <a:r>
              <a:rPr lang="en-US" sz="1600" dirty="0" smtClean="0"/>
              <a:t>one-to-many</a:t>
            </a:r>
          </a:p>
          <a:p>
            <a:pPr lvl="1"/>
            <a:r>
              <a:rPr lang="en-US" sz="1600" dirty="0" smtClean="0"/>
              <a:t>many-to-many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types of query supported are:</a:t>
            </a:r>
          </a:p>
          <a:p>
            <a:pPr lvl="1"/>
            <a:r>
              <a:rPr lang="en-US" sz="1600" dirty="0" smtClean="0"/>
              <a:t>Query Object</a:t>
            </a:r>
          </a:p>
          <a:p>
            <a:pPr lvl="1"/>
            <a:r>
              <a:rPr lang="en-US" sz="1600" dirty="0" smtClean="0"/>
              <a:t>Named Query</a:t>
            </a:r>
          </a:p>
          <a:p>
            <a:pPr lvl="1"/>
            <a:r>
              <a:rPr lang="en-US" sz="1600" dirty="0" smtClean="0"/>
              <a:t>Named Parameter</a:t>
            </a:r>
          </a:p>
          <a:p>
            <a:pPr lvl="1"/>
            <a:r>
              <a:rPr lang="en-US" sz="1600" dirty="0" smtClean="0"/>
              <a:t>Criteria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Optimizes application performance by avoiding no. of db hits.</a:t>
            </a:r>
          </a:p>
          <a:p>
            <a:r>
              <a:rPr lang="en-US" dirty="0" smtClean="0"/>
              <a:t>Provides multilevel caching</a:t>
            </a:r>
          </a:p>
          <a:p>
            <a:pPr lvl="1"/>
            <a:r>
              <a:rPr lang="en-US" sz="1700" dirty="0" smtClean="0"/>
              <a:t>First Level</a:t>
            </a:r>
          </a:p>
          <a:p>
            <a:pPr lvl="2"/>
            <a:r>
              <a:rPr lang="en-US" sz="1600" dirty="0" smtClean="0"/>
              <a:t>Also known as session cache which caches object within current session</a:t>
            </a:r>
          </a:p>
          <a:p>
            <a:pPr lvl="1"/>
            <a:r>
              <a:rPr lang="en-US" sz="1700" dirty="0" smtClean="0"/>
              <a:t>Second Level</a:t>
            </a:r>
          </a:p>
          <a:p>
            <a:pPr lvl="2"/>
            <a:r>
              <a:rPr lang="en-US" sz="1700" dirty="0" smtClean="0"/>
              <a:t>Associated with </a:t>
            </a:r>
            <a:r>
              <a:rPr lang="en-US" sz="1700" dirty="0" err="1" smtClean="0"/>
              <a:t>SessionFactory</a:t>
            </a:r>
            <a:endParaRPr lang="en-US" sz="1700" dirty="0" smtClean="0"/>
          </a:p>
          <a:p>
            <a:pPr lvl="2"/>
            <a:r>
              <a:rPr lang="en-US" sz="1600" dirty="0" smtClean="0"/>
              <a:t>Object which cached object across session.</a:t>
            </a:r>
          </a:p>
          <a:p>
            <a:pPr lvl="1"/>
            <a:r>
              <a:rPr lang="en-US" sz="1700" dirty="0" smtClean="0"/>
              <a:t>Third type</a:t>
            </a:r>
          </a:p>
          <a:p>
            <a:pPr lvl="2"/>
            <a:r>
              <a:rPr lang="en-US" sz="1600" dirty="0" smtClean="0"/>
              <a:t>Known as query cache which caches queries and their results.</a:t>
            </a:r>
          </a:p>
          <a:p>
            <a:pPr lvl="2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caches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04800" y="1676398"/>
          <a:ext cx="8686801" cy="393192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13685"/>
                <a:gridCol w="2553515"/>
                <a:gridCol w="1295400"/>
                <a:gridCol w="1380922"/>
                <a:gridCol w="1743279"/>
              </a:tblGrid>
              <a:tr h="675456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Cache Supported</a:t>
                      </a:r>
                      <a:endParaRPr lang="en-US" dirty="0"/>
                    </a:p>
                  </a:txBody>
                  <a:tcPr/>
                </a:tc>
              </a:tr>
              <a:tr h="696146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EHCache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net.sf.hibernate.ehcache.hibernate.Provider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Memory,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9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net.sf.hibernate.cache.OSCacheProvider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Memory,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9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net.sf.hibernate.cache.SwarmCacheProvider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*Clustered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9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TreeCache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net.sf.hibernate.cache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TreeCacheProvider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*Clustered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91336">
                <a:tc gridSpan="5"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lang="en-US" dirty="0" smtClean="0"/>
                        <a:t>Clustered – More than one machine used to cache.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n-US" dirty="0" smtClean="0"/>
                        <a:t>EH</a:t>
                      </a:r>
                      <a:r>
                        <a:rPr lang="en-US" baseline="0" dirty="0" smtClean="0"/>
                        <a:t> –Easy Hibernate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&lt;cache&gt;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&lt;cache usage="transactional | read-write | nonstrict-read-write | read-only”/&gt;</a:t>
            </a:r>
          </a:p>
          <a:p>
            <a:r>
              <a:rPr lang="en-US" dirty="0" smtClean="0"/>
              <a:t>Read-only</a:t>
            </a:r>
          </a:p>
          <a:p>
            <a:pPr lvl="1"/>
            <a:r>
              <a:rPr lang="en-US" sz="1600" dirty="0" smtClean="0"/>
              <a:t>Load various classes but wont change during application execution.</a:t>
            </a:r>
          </a:p>
          <a:p>
            <a:pPr lvl="1"/>
            <a:r>
              <a:rPr lang="en-US" sz="1600" dirty="0" smtClean="0"/>
              <a:t>Faster</a:t>
            </a:r>
          </a:p>
          <a:p>
            <a:r>
              <a:rPr lang="en-US" dirty="0" smtClean="0"/>
              <a:t>Transactional</a:t>
            </a:r>
          </a:p>
          <a:p>
            <a:pPr lvl="1"/>
            <a:r>
              <a:rPr lang="en-US" sz="1600" dirty="0" smtClean="0"/>
              <a:t>Use this in a JTA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Read-write </a:t>
            </a:r>
          </a:p>
          <a:p>
            <a:pPr lvl="1"/>
            <a:r>
              <a:rPr lang="en-US" sz="1600" dirty="0" smtClean="0"/>
              <a:t>When objects are updated on regularly use this.</a:t>
            </a:r>
          </a:p>
          <a:p>
            <a:pPr lvl="1"/>
            <a:r>
              <a:rPr lang="en-US" sz="1600" dirty="0" smtClean="0"/>
              <a:t>Few Rules:</a:t>
            </a:r>
          </a:p>
          <a:p>
            <a:pPr lvl="2"/>
            <a:r>
              <a:rPr lang="en-US" dirty="0" smtClean="0"/>
              <a:t>In JTA environment, one mush specify </a:t>
            </a:r>
            <a:r>
              <a:rPr lang="en-US" b="1" dirty="0" err="1" smtClean="0"/>
              <a:t>hibernate.transaction.manager_lookup_class</a:t>
            </a:r>
            <a:r>
              <a:rPr lang="en-US" dirty="0" smtClean="0"/>
              <a:t> property.</a:t>
            </a:r>
          </a:p>
          <a:p>
            <a:pPr lvl="2"/>
            <a:r>
              <a:rPr lang="en-US" dirty="0" smtClean="0"/>
              <a:t>If used outside of JTA but still in a transactional environment, complete transaction before connection or session closes. Else data gets corrupted.</a:t>
            </a:r>
          </a:p>
          <a:p>
            <a:pPr lvl="2"/>
            <a:r>
              <a:rPr lang="en-US" dirty="0" smtClean="0"/>
              <a:t>Not suitable if data processed by other processes external to Hibernate.</a:t>
            </a:r>
          </a:p>
          <a:p>
            <a:pPr lvl="2"/>
            <a:r>
              <a:rPr lang="en-US" dirty="0" smtClean="0"/>
              <a:t>In clustered cache, a mechanism required to lock db to ensure the db and cache remains in sync.</a:t>
            </a:r>
          </a:p>
          <a:p>
            <a:r>
              <a:rPr lang="en-US" dirty="0" smtClean="0"/>
              <a:t>Nonstrict read-write</a:t>
            </a:r>
          </a:p>
          <a:p>
            <a:pPr lvl="1"/>
            <a:r>
              <a:rPr lang="en-US" sz="1600" dirty="0" smtClean="0"/>
              <a:t>Works with same rules as the read-write but used when application objects are occasionally updated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database is being modified by multiple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Some data is retrieved and then not reused so that the data expires from the </a:t>
            </a:r>
            <a:r>
              <a:rPr lang="en-US" dirty="0" smtClean="0"/>
              <a:t>cache.</a:t>
            </a:r>
          </a:p>
          <a:p>
            <a:r>
              <a:rPr lang="en-US" smtClean="0"/>
              <a:t>You’re loading very large numbers </a:t>
            </a:r>
            <a:r>
              <a:rPr lang="en-US" smtClean="0"/>
              <a:t>of </a:t>
            </a:r>
            <a:r>
              <a:rPr lang="en-US" smtClean="0"/>
              <a:t>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A715F-306D-4406-9D68-979AF64D7B7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 eaLnBrk="1" hangingPunct="1"/>
            <a:endParaRPr lang="en-US" dirty="0" smtClean="0"/>
          </a:p>
          <a:p>
            <a:pPr lvl="4" eaLnBrk="1" hangingPunct="1"/>
            <a:endParaRPr lang="en-US" dirty="0" smtClean="0"/>
          </a:p>
          <a:p>
            <a:pPr lvl="4" eaLnBrk="1" hangingPunct="1"/>
            <a:endParaRPr lang="en-US" dirty="0" smtClean="0"/>
          </a:p>
          <a:p>
            <a:pPr lvl="4" eaLnBrk="1" hangingPunct="1"/>
            <a:endParaRPr lang="en-US" dirty="0" smtClean="0"/>
          </a:p>
          <a:p>
            <a:pPr lvl="4" eaLnBrk="1" hangingPunct="1"/>
            <a:endParaRPr lang="en-US" dirty="0" smtClean="0"/>
          </a:p>
          <a:p>
            <a:pPr lvl="4" eaLnBrk="1" hangingPunct="1"/>
            <a:endParaRPr lang="en-US" dirty="0" smtClean="0"/>
          </a:p>
          <a:p>
            <a:pPr lvl="4" eaLnBrk="1" hangingPunct="1"/>
            <a:endParaRPr lang="en-US" dirty="0" smtClean="0"/>
          </a:p>
          <a:p>
            <a:pPr lvl="4" eaLnBrk="1" hangingPunct="1"/>
            <a:endParaRPr lang="en-US" dirty="0" smtClean="0"/>
          </a:p>
          <a:p>
            <a:pPr lvl="4" eaLnBrk="1" hangingPunct="1"/>
            <a:endParaRPr lang="en-US" dirty="0" smtClean="0"/>
          </a:p>
          <a:p>
            <a:pPr lvl="4" eaLnBrk="1" hangingPunct="1"/>
            <a:r>
              <a:rPr lang="en-US" sz="1800" b="1" dirty="0" smtClean="0"/>
              <a:t>Class  = Table</a:t>
            </a:r>
          </a:p>
          <a:p>
            <a:pPr lvl="4" eaLnBrk="1" hangingPunct="1"/>
            <a:r>
              <a:rPr lang="en-US" sz="1800" b="1" dirty="0" smtClean="0"/>
              <a:t>Object of a class = Row in the table</a:t>
            </a:r>
          </a:p>
          <a:p>
            <a:pPr lvl="4" eaLnBrk="1" hangingPunct="1"/>
            <a:r>
              <a:rPr lang="en-US" sz="1800" b="1" dirty="0" smtClean="0"/>
              <a:t>Objects in java but no objects at database level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28638" y="1584960"/>
          <a:ext cx="1685908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85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05125" y="1600200"/>
          <a:ext cx="5667370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3474"/>
                <a:gridCol w="1133474"/>
                <a:gridCol w="1133474"/>
                <a:gridCol w="1133474"/>
                <a:gridCol w="11334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ORM tool</a:t>
            </a:r>
          </a:p>
          <a:p>
            <a:pPr eaLnBrk="1" hangingPunct="1"/>
            <a:r>
              <a:rPr lang="en-US" dirty="0" smtClean="0"/>
              <a:t>Used in the data layer of applications</a:t>
            </a:r>
          </a:p>
          <a:p>
            <a:pPr eaLnBrk="1" hangingPunct="1"/>
            <a:r>
              <a:rPr lang="en-US" dirty="0" smtClean="0"/>
              <a:t>Implements JPA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623888" y="1752600"/>
          <a:ext cx="7910512" cy="3886199"/>
        </p:xfrm>
        <a:graphic>
          <a:graphicData uri="http://schemas.openxmlformats.org/presentationml/2006/ole">
            <p:oleObj spid="_x0000_s1027" name="Bitmap Image" r:id="rId3" imgW="4780952" imgH="165758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18146" y="2133600"/>
          <a:ext cx="7259054" cy="2586038"/>
        </p:xfrm>
        <a:graphic>
          <a:graphicData uri="http://schemas.openxmlformats.org/presentationml/2006/ole">
            <p:oleObj spid="_x0000_s15362" name="Bitmap Image" r:id="rId3" imgW="4704762" imgH="167663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524000" y="1601788"/>
          <a:ext cx="6019800" cy="4064000"/>
        </p:xfrm>
        <a:graphic>
          <a:graphicData uri="http://schemas.openxmlformats.org/presentationml/2006/ole">
            <p:oleObj spid="_x0000_s16386" name="Bitmap Image" r:id="rId3" imgW="5009524" imgH="371526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Configuration Files</a:t>
            </a:r>
          </a:p>
          <a:p>
            <a:pPr lvl="1"/>
            <a:r>
              <a:rPr lang="en-US" sz="1600" dirty="0" smtClean="0"/>
              <a:t>With cfg.xml extension</a:t>
            </a:r>
          </a:p>
          <a:p>
            <a:r>
              <a:rPr lang="en-US" dirty="0" smtClean="0"/>
              <a:t>POJO Class</a:t>
            </a:r>
          </a:p>
          <a:p>
            <a:pPr lvl="1"/>
            <a:r>
              <a:rPr lang="en-US" sz="1600" dirty="0" smtClean="0"/>
              <a:t>Default constructor.</a:t>
            </a:r>
          </a:p>
          <a:p>
            <a:r>
              <a:rPr lang="en-US" dirty="0" smtClean="0"/>
              <a:t>Mapping Files</a:t>
            </a:r>
          </a:p>
          <a:p>
            <a:pPr lvl="1"/>
            <a:r>
              <a:rPr lang="en-US" sz="1600" dirty="0" smtClean="0"/>
              <a:t>With hbm.xml extension</a:t>
            </a:r>
          </a:p>
          <a:p>
            <a:r>
              <a:rPr lang="en-US" dirty="0" smtClean="0"/>
              <a:t>Client Program To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save()  </a:t>
            </a:r>
          </a:p>
          <a:p>
            <a:pPr lvl="1"/>
            <a:r>
              <a:rPr lang="en-US" sz="1700" dirty="0" smtClean="0"/>
              <a:t>Persists the provided object to the database</a:t>
            </a:r>
          </a:p>
          <a:p>
            <a:pPr lvl="2"/>
            <a:r>
              <a:rPr lang="en-US" sz="1600" dirty="0" smtClean="0"/>
              <a:t>public Object save(Object </a:t>
            </a:r>
            <a:r>
              <a:rPr lang="en-US" sz="1600" dirty="0" err="1" smtClean="0"/>
              <a:t>obj</a:t>
            </a:r>
            <a:r>
              <a:rPr lang="en-US" sz="1600" dirty="0" smtClean="0"/>
              <a:t>);</a:t>
            </a:r>
          </a:p>
          <a:p>
            <a:pPr lvl="2"/>
            <a:r>
              <a:rPr lang="en-US" sz="1600" dirty="0" smtClean="0"/>
              <a:t>public void save(</a:t>
            </a:r>
            <a:r>
              <a:rPr lang="en-US" sz="1600" dirty="0" err="1" smtClean="0"/>
              <a:t>Serializable</a:t>
            </a:r>
            <a:r>
              <a:rPr lang="en-US" sz="1600" dirty="0" smtClean="0"/>
              <a:t> id);</a:t>
            </a:r>
          </a:p>
          <a:p>
            <a:pPr lvl="1">
              <a:buFontTx/>
              <a:buNone/>
            </a:pPr>
            <a:endParaRPr lang="en-US" sz="2000" dirty="0" smtClean="0"/>
          </a:p>
          <a:p>
            <a:r>
              <a:rPr lang="en-US" dirty="0" smtClean="0"/>
              <a:t>delete()</a:t>
            </a:r>
          </a:p>
          <a:p>
            <a:pPr lvl="1"/>
            <a:r>
              <a:rPr lang="en-US" sz="1700" dirty="0" smtClean="0"/>
              <a:t>Deletes the row that represent objects from db table.</a:t>
            </a:r>
          </a:p>
          <a:p>
            <a:pPr lvl="2"/>
            <a:r>
              <a:rPr lang="en-US" sz="1600" dirty="0" smtClean="0"/>
              <a:t>public void delete(Object </a:t>
            </a:r>
            <a:r>
              <a:rPr lang="en-US" sz="1600" dirty="0" err="1" smtClean="0"/>
              <a:t>object</a:t>
            </a:r>
            <a:r>
              <a:rPr lang="en-US" sz="1600" dirty="0" smtClean="0"/>
              <a:t>);</a:t>
            </a:r>
          </a:p>
          <a:p>
            <a:pPr lvl="2"/>
            <a:r>
              <a:rPr lang="en-US" sz="1600" dirty="0" smtClean="0"/>
              <a:t>public void delete(String query);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976</Words>
  <Application>Microsoft Office PowerPoint</Application>
  <PresentationFormat>On-screen Show (4:3)</PresentationFormat>
  <Paragraphs>325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Default Design</vt:lpstr>
      <vt:lpstr>Bitmap Image</vt:lpstr>
      <vt:lpstr>Hibernate</vt:lpstr>
      <vt:lpstr>Topics </vt:lpstr>
      <vt:lpstr>Problem</vt:lpstr>
      <vt:lpstr>Why Hibernate</vt:lpstr>
      <vt:lpstr>Architecture</vt:lpstr>
      <vt:lpstr>Persistent Layer</vt:lpstr>
      <vt:lpstr>Persistence Lifecycle</vt:lpstr>
      <vt:lpstr>Basic Files Required</vt:lpstr>
      <vt:lpstr>Persisting Objects</vt:lpstr>
      <vt:lpstr>Persisting Objects Cont.</vt:lpstr>
      <vt:lpstr>Persisting Objects Cont.</vt:lpstr>
      <vt:lpstr>Collection</vt:lpstr>
      <vt:lpstr>Collection Cont.</vt:lpstr>
      <vt:lpstr>Slide 14</vt:lpstr>
      <vt:lpstr>Slide 15</vt:lpstr>
      <vt:lpstr>Inheritance</vt:lpstr>
      <vt:lpstr>Table-per-concrete class</vt:lpstr>
      <vt:lpstr>Table per joined subclass</vt:lpstr>
      <vt:lpstr>Table-per-class hierarchy</vt:lpstr>
      <vt:lpstr>Association Mapping</vt:lpstr>
      <vt:lpstr>Query Language</vt:lpstr>
      <vt:lpstr>Caching</vt:lpstr>
      <vt:lpstr>Types of caches</vt:lpstr>
      <vt:lpstr>&lt;cache&gt; element</vt:lpstr>
      <vt:lpstr>Slide 25</vt:lpstr>
      <vt:lpstr>When not to cache</vt:lpstr>
      <vt:lpstr>Slide 27</vt:lpstr>
    </vt:vector>
  </TitlesOfParts>
  <Company>fcb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biresh</cp:lastModifiedBy>
  <cp:revision>326</cp:revision>
  <dcterms:created xsi:type="dcterms:W3CDTF">2005-08-31T12:40:43Z</dcterms:created>
  <dcterms:modified xsi:type="dcterms:W3CDTF">2012-03-09T03:01:54Z</dcterms:modified>
</cp:coreProperties>
</file>