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5" r:id="rId2"/>
    <p:sldId id="276" r:id="rId3"/>
    <p:sldId id="279" r:id="rId4"/>
    <p:sldId id="280" r:id="rId5"/>
    <p:sldId id="290" r:id="rId6"/>
    <p:sldId id="283" r:id="rId7"/>
    <p:sldId id="292" r:id="rId8"/>
    <p:sldId id="289" r:id="rId9"/>
    <p:sldId id="328" r:id="rId10"/>
    <p:sldId id="293" r:id="rId11"/>
    <p:sldId id="284" r:id="rId12"/>
    <p:sldId id="294" r:id="rId13"/>
    <p:sldId id="286" r:id="rId14"/>
    <p:sldId id="296" r:id="rId15"/>
    <p:sldId id="285" r:id="rId16"/>
    <p:sldId id="282" r:id="rId17"/>
    <p:sldId id="288" r:id="rId18"/>
    <p:sldId id="287" r:id="rId19"/>
    <p:sldId id="297" r:id="rId20"/>
    <p:sldId id="299" r:id="rId21"/>
    <p:sldId id="298" r:id="rId22"/>
    <p:sldId id="300" r:id="rId23"/>
    <p:sldId id="329" r:id="rId24"/>
    <p:sldId id="302" r:id="rId25"/>
    <p:sldId id="311" r:id="rId26"/>
    <p:sldId id="310" r:id="rId27"/>
    <p:sldId id="303" r:id="rId28"/>
    <p:sldId id="305" r:id="rId29"/>
    <p:sldId id="324" r:id="rId30"/>
    <p:sldId id="309" r:id="rId31"/>
    <p:sldId id="321" r:id="rId32"/>
    <p:sldId id="326" r:id="rId33"/>
    <p:sldId id="278" r:id="rId3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00"/>
    <a:srgbClr val="326492"/>
    <a:srgbClr val="9AAF19"/>
    <a:srgbClr val="EFF6C6"/>
    <a:srgbClr val="E9F3AF"/>
    <a:srgbClr val="FBFCE4"/>
    <a:srgbClr val="E3F098"/>
    <a:srgbClr val="1C4C6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7" autoAdjust="0"/>
    <p:restoredTop sz="98789" autoAdjust="0"/>
  </p:normalViewPr>
  <p:slideViewPr>
    <p:cSldViewPr>
      <p:cViewPr>
        <p:scale>
          <a:sx n="70" d="100"/>
          <a:sy n="70" d="100"/>
        </p:scale>
        <p:origin x="-2478" y="-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>
      <p:cViewPr varScale="1">
        <p:scale>
          <a:sx n="52" d="100"/>
          <a:sy n="52" d="100"/>
        </p:scale>
        <p:origin x="-1818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409ECB-84AB-4D49-8312-2AF63DFD5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D5F86C-760E-4A0B-880B-31B0927B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1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8" y="-7938"/>
            <a:ext cx="9159876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3365500"/>
            <a:ext cx="5308600" cy="685800"/>
          </a:xfrm>
        </p:spPr>
        <p:txBody>
          <a:bodyPr/>
          <a:lstStyle>
            <a:lvl1pPr algn="r">
              <a:lnSpc>
                <a:spcPct val="125000"/>
              </a:lnSpc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10551" y="3898900"/>
            <a:ext cx="4031848" cy="5207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1800" b="1">
                <a:solidFill>
                  <a:srgbClr val="9AAF1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95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defRPr>
            </a:lvl1pPr>
            <a:lvl2pPr>
              <a:buClrTx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>
              <a:buClrTx/>
              <a:buFont typeface="Arial" pitchFamily="34" charset="0"/>
              <a:buChar char="•"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4pPr>
          </a:lstStyle>
          <a:p>
            <a:pPr lvl="0"/>
            <a:r>
              <a:rPr lang="en-US" dirty="0" smtClean="0"/>
              <a:t>Click to add title</a:t>
            </a:r>
          </a:p>
          <a:p>
            <a:pPr lvl="1"/>
            <a:r>
              <a:rPr lang="en-US" dirty="0" smtClean="0"/>
              <a:t>Second Level(Body text content)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5DDEE-3E7A-43F7-B43B-F76579623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6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4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2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3pPr>
            <a:lvl4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 smtClean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6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4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lang="en-US" sz="1200" b="0" smtClean="0">
                <a:solidFill>
                  <a:srgbClr val="5F5F5F"/>
                </a:solidFill>
                <a:latin typeface="+mn-lt"/>
                <a:ea typeface="+mn-ea"/>
                <a:cs typeface="Arial" pitchFamily="34" charset="0"/>
              </a:defRPr>
            </a:lvl3pPr>
            <a:lvl4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 smtClean="0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en-US" sz="1600" b="1">
                <a:solidFill>
                  <a:srgbClr val="5F5F5F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9E6CC-BB6F-42C0-9DD4-81C7B8141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2312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 b="1">
                <a:latin typeface="+mn-lt"/>
                <a:cs typeface="Arial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latin typeface="+mn-lt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2550"/>
            <a:ext cx="40417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800" b="1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4634753" y="1994647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 b="1">
                <a:latin typeface="+mn-lt"/>
                <a:cs typeface="Arial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latin typeface="+mn-lt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2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C3943-B656-48E8-AAC8-D8AA1E1E4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8EE5-E1E6-456E-8783-6AD06813D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1906" y="1295400"/>
            <a:ext cx="5486400" cy="320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C8845-09B8-4974-AC6C-3A4E15B0E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697163"/>
            <a:ext cx="9144000" cy="1085850"/>
          </a:xfrm>
          <a:prstGeom prst="rect">
            <a:avLst/>
          </a:prstGeom>
          <a:gradFill>
            <a:gsLst>
              <a:gs pos="0">
                <a:srgbClr val="EFF6C6"/>
              </a:gs>
              <a:gs pos="50000">
                <a:srgbClr val="FBFCE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2895600" y="2895600"/>
            <a:ext cx="3352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200" b="1" kern="0" dirty="0">
                <a:solidFill>
                  <a:srgbClr val="9AAF19"/>
                </a:solidFill>
                <a:latin typeface="Arial Rounded MT Bold" pitchFamily="34" charset="0"/>
              </a:rPr>
              <a:t>Thank you!</a:t>
            </a:r>
            <a:endParaRPr lang="en-US" sz="3200" kern="0" dirty="0">
              <a:solidFill>
                <a:srgbClr val="9AAF19"/>
              </a:solidFill>
              <a:latin typeface="Arial Rounded MT Bold" pitchFamily="34" charset="0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US" sz="3200" kern="0" dirty="0">
              <a:solidFill>
                <a:srgbClr val="9AAF19"/>
              </a:solidFill>
              <a:latin typeface="+mn-lt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3200" b="1" kern="0" dirty="0">
              <a:solidFill>
                <a:srgbClr val="9AAF19"/>
              </a:solidFill>
              <a:latin typeface="+mn-lt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2305050" y="3852863"/>
            <a:ext cx="4533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969696"/>
                </a:solidFill>
              </a:rPr>
              <a:t>http://wf13.myhcl.com/sites/techceed/index.html</a:t>
            </a:r>
            <a:endParaRPr lang="en-US" dirty="0">
              <a:solidFill>
                <a:srgbClr val="969696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715F-306D-4406-9D68-979AF64D7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7938" y="-7938"/>
            <a:ext cx="9159876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7E72D6E-CDC1-4D1A-B416-79B926C3A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4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26492"/>
          </a:solidFill>
          <a:latin typeface="Arial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33800" y="3267024"/>
            <a:ext cx="5308600" cy="685800"/>
          </a:xfrm>
        </p:spPr>
        <p:txBody>
          <a:bodyPr/>
          <a:lstStyle/>
          <a:p>
            <a:r>
              <a:rPr lang="en-IN" dirty="0" smtClean="0"/>
              <a:t>Spring</a:t>
            </a:r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10551" y="3800424"/>
            <a:ext cx="4031848" cy="520700"/>
          </a:xfrm>
        </p:spPr>
        <p:txBody>
          <a:bodyPr/>
          <a:lstStyle/>
          <a:p>
            <a:r>
              <a:rPr lang="en-IN" dirty="0" smtClean="0"/>
              <a:t>By Biresh Choudhury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of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of implementation</a:t>
            </a:r>
          </a:p>
          <a:p>
            <a:pPr>
              <a:buNone/>
            </a:pPr>
            <a:r>
              <a:rPr lang="en-US" dirty="0" smtClean="0"/>
              <a:t>		BeanFactory</a:t>
            </a:r>
          </a:p>
          <a:p>
            <a:pPr lvl="1"/>
            <a:r>
              <a:rPr lang="en-US" b="1" dirty="0" smtClean="0"/>
              <a:t>XMLBeanFactory</a:t>
            </a:r>
            <a:r>
              <a:rPr lang="en-US" dirty="0" smtClean="0"/>
              <a:t> - Loads the bean definition from an XML file.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	   ApplicationContext</a:t>
            </a:r>
          </a:p>
          <a:p>
            <a:pPr lvl="1"/>
            <a:r>
              <a:rPr lang="en-US" b="1" dirty="0" smtClean="0"/>
              <a:t>ClassPathXmlApplicationContext</a:t>
            </a:r>
            <a:r>
              <a:rPr lang="en-US" dirty="0" smtClean="0"/>
              <a:t> - Loads a context definition from an XML file located in the class path.</a:t>
            </a:r>
          </a:p>
          <a:p>
            <a:pPr lvl="1"/>
            <a:r>
              <a:rPr lang="en-US" b="1" dirty="0" smtClean="0"/>
              <a:t>FileSystemXmlApplicationContext</a:t>
            </a:r>
            <a:r>
              <a:rPr lang="en-US" dirty="0" smtClean="0"/>
              <a:t> - Loads a context definition from an XML file in the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XmlWebApplicationContext</a:t>
            </a:r>
            <a:r>
              <a:rPr lang="en-US" dirty="0" smtClean="0"/>
              <a:t> - Loads context definitions from an XML file contained within a web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Or  IOC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Objects define dependencies &amp; container injects when beans are created.</a:t>
            </a:r>
          </a:p>
          <a:p>
            <a:r>
              <a:rPr lang="en-US" dirty="0" smtClean="0"/>
              <a:t>Process is fundamentally the inverse, hence the name Inversion of Control (IOC), of the bean itself controlling the instantiation or location of its dependencies by using direct construction of classes.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Code is cleaner with the DI principle.</a:t>
            </a:r>
          </a:p>
          <a:p>
            <a:pPr lvl="1"/>
            <a:r>
              <a:rPr lang="en-US" dirty="0" smtClean="0"/>
              <a:t>Decoupling is more effective when objects are provided with their dependencies.</a:t>
            </a:r>
          </a:p>
          <a:p>
            <a:pPr lvl="1"/>
            <a:r>
              <a:rPr lang="en-US" dirty="0" smtClean="0"/>
              <a:t>Your classes become easier to test.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Dependency Injection -  Setter &amp; Constructor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Setter Based DI </a:t>
            </a:r>
            <a:r>
              <a:rPr lang="en-US" dirty="0" smtClean="0"/>
              <a:t>- Container calls setter methods on the beans after invoking a no-argument constructor or no-argument static factory method to instantiate the bean.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b="1" dirty="0" smtClean="0"/>
              <a:t>Constructor Based DI</a:t>
            </a:r>
            <a:r>
              <a:rPr lang="en-US" dirty="0" smtClean="0"/>
              <a:t> - Container invokes a constructor with a number of arguments, each representing a dependency.</a:t>
            </a:r>
          </a:p>
          <a:p>
            <a:pPr lvl="2"/>
            <a:r>
              <a:rPr lang="en-US" b="1" dirty="0" smtClean="0"/>
              <a:t>Types</a:t>
            </a:r>
            <a:r>
              <a:rPr lang="en-US" b="1" dirty="0" smtClean="0">
                <a:sym typeface="Wingdings" pitchFamily="2" charset="2"/>
              </a:rPr>
              <a:t> (Multiple argument all of same type)</a:t>
            </a:r>
            <a:endParaRPr lang="en-US" dirty="0" smtClean="0"/>
          </a:p>
          <a:p>
            <a:pPr lvl="3"/>
            <a:r>
              <a:rPr lang="en-US" sz="1400" dirty="0" smtClean="0"/>
              <a:t>index (zero based) – arguments of distinct type.</a:t>
            </a:r>
          </a:p>
          <a:p>
            <a:pPr lvl="3"/>
            <a:r>
              <a:rPr lang="en-US" sz="1400" dirty="0" smtClean="0"/>
              <a:t>type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supports many types of collection as bean properties: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1500" dirty="0" smtClean="0"/>
              <a:t>&lt;list&gt;</a:t>
            </a:r>
          </a:p>
          <a:p>
            <a:pPr lvl="1">
              <a:buNone/>
            </a:pPr>
            <a:r>
              <a:rPr lang="en-US" sz="1500" dirty="0" smtClean="0"/>
              <a:t>	    &lt;value&gt; </a:t>
            </a:r>
            <a:r>
              <a:rPr lang="en-US" sz="1500" dirty="0" err="1" smtClean="0"/>
              <a:t>val</a:t>
            </a:r>
            <a:r>
              <a:rPr lang="en-US" sz="1500" dirty="0" smtClean="0"/>
              <a:t> &lt;/value&gt;</a:t>
            </a:r>
          </a:p>
          <a:p>
            <a:pPr lvl="1">
              <a:buNone/>
            </a:pPr>
            <a:r>
              <a:rPr lang="en-US" sz="1500" dirty="0" smtClean="0"/>
              <a:t>	&lt;/list&gt;			</a:t>
            </a:r>
          </a:p>
          <a:p>
            <a:pPr lvl="1"/>
            <a:r>
              <a:rPr lang="en-US" sz="1500" dirty="0" smtClean="0"/>
              <a:t>&lt;set&gt;  </a:t>
            </a:r>
          </a:p>
          <a:p>
            <a:pPr lvl="1">
              <a:buNone/>
            </a:pPr>
            <a:r>
              <a:rPr lang="en-US" sz="1500" dirty="0" smtClean="0"/>
              <a:t>	    &lt;value&gt; </a:t>
            </a:r>
            <a:r>
              <a:rPr lang="en-US" sz="1500" dirty="0" err="1" smtClean="0"/>
              <a:t>val</a:t>
            </a:r>
            <a:r>
              <a:rPr lang="en-US" sz="1500" dirty="0" smtClean="0"/>
              <a:t> &lt;/value&gt;  </a:t>
            </a:r>
          </a:p>
          <a:p>
            <a:pPr lvl="1">
              <a:buNone/>
            </a:pPr>
            <a:r>
              <a:rPr lang="en-US" sz="1500" dirty="0" smtClean="0"/>
              <a:t>	&lt;/set&gt;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6820" y="1955800"/>
          <a:ext cx="5275580" cy="2006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84556"/>
                <a:gridCol w="3891024"/>
              </a:tblGrid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&lt;list&gt;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java.util.List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Arrays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&lt;set&gt;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java.awt.Set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&lt;map&gt;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java.awt.Map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&lt;props&gt;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java.awt.Properties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500" dirty="0" smtClean="0"/>
              <a:t>&lt;map&gt;  </a:t>
            </a:r>
          </a:p>
          <a:p>
            <a:pPr lvl="1">
              <a:buNone/>
            </a:pPr>
            <a:r>
              <a:rPr lang="en-US" sz="1500" dirty="0" smtClean="0"/>
              <a:t>	   &lt;entry key=“ ”&gt;                           </a:t>
            </a:r>
          </a:p>
          <a:p>
            <a:pPr lvl="1">
              <a:buNone/>
            </a:pPr>
            <a:r>
              <a:rPr lang="en-US" sz="1500" dirty="0" smtClean="0"/>
              <a:t>	      &lt;value&gt; </a:t>
            </a:r>
            <a:r>
              <a:rPr lang="en-US" sz="1500" dirty="0" err="1" smtClean="0"/>
              <a:t>val</a:t>
            </a:r>
            <a:r>
              <a:rPr lang="en-US" sz="1500" dirty="0" smtClean="0"/>
              <a:t> &lt;/value&gt;  </a:t>
            </a:r>
          </a:p>
          <a:p>
            <a:pPr lvl="1">
              <a:buNone/>
            </a:pPr>
            <a:r>
              <a:rPr lang="en-US" sz="1500" dirty="0" smtClean="0"/>
              <a:t>	   &lt;/entry&gt; </a:t>
            </a:r>
          </a:p>
          <a:p>
            <a:pPr lvl="1">
              <a:buNone/>
            </a:pPr>
            <a:r>
              <a:rPr lang="en-US" sz="1500" dirty="0" smtClean="0"/>
              <a:t>	&lt;/map&gt;</a:t>
            </a:r>
          </a:p>
          <a:p>
            <a:pPr lvl="1">
              <a:buNone/>
            </a:pPr>
            <a:endParaRPr lang="en-US" sz="1500" dirty="0" smtClean="0"/>
          </a:p>
          <a:p>
            <a:pPr lvl="1"/>
            <a:r>
              <a:rPr lang="en-US" sz="1500" dirty="0" smtClean="0"/>
              <a:t>&lt;props&gt;	   </a:t>
            </a:r>
          </a:p>
          <a:p>
            <a:pPr lvl="1">
              <a:buNone/>
            </a:pPr>
            <a:r>
              <a:rPr lang="en-US" sz="1500" dirty="0" smtClean="0"/>
              <a:t>	   &lt;prop key=“ ”&gt; </a:t>
            </a:r>
            <a:r>
              <a:rPr lang="en-US" sz="1500" dirty="0" err="1" smtClean="0"/>
              <a:t>val</a:t>
            </a:r>
            <a:r>
              <a:rPr lang="en-US" sz="1500" dirty="0" smtClean="0"/>
              <a:t> &lt;/prop&gt;</a:t>
            </a:r>
          </a:p>
          <a:p>
            <a:pPr lvl="1">
              <a:buNone/>
            </a:pPr>
            <a:r>
              <a:rPr lang="en-US" sz="1500" dirty="0" smtClean="0"/>
              <a:t>	&lt;/props&gt;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9600" y="2819400"/>
            <a:ext cx="3886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/>
              <a:t>Diff.:</a:t>
            </a:r>
            <a:r>
              <a:rPr lang="en-US" sz="1400" dirty="0" smtClean="0"/>
              <a:t> Prop’s value is always a String. No &lt;value&gt; tag req. to identify bet. String and non string value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types of </a:t>
            </a:r>
            <a:r>
              <a:rPr lang="en-US" dirty="0" err="1" smtClean="0"/>
              <a:t>autowiring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byName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Finds bean with same name (or ID) as the name of the property. </a:t>
            </a:r>
          </a:p>
          <a:p>
            <a:pPr lvl="2"/>
            <a:r>
              <a:rPr lang="en-US" dirty="0" smtClean="0"/>
              <a:t>If no match found, the property remains unwired.</a:t>
            </a:r>
          </a:p>
          <a:p>
            <a:pPr lvl="1"/>
            <a:r>
              <a:rPr lang="en-US" b="1" dirty="0" err="1" smtClean="0"/>
              <a:t>byType</a:t>
            </a:r>
            <a:r>
              <a:rPr lang="en-US" dirty="0" smtClean="0"/>
              <a:t>  </a:t>
            </a:r>
          </a:p>
          <a:p>
            <a:pPr lvl="2"/>
            <a:r>
              <a:rPr lang="en-US" dirty="0" smtClean="0"/>
              <a:t>Finds a single bean whose type matches the type of the property. </a:t>
            </a:r>
          </a:p>
          <a:p>
            <a:pPr lvl="2"/>
            <a:r>
              <a:rPr lang="en-US" dirty="0" smtClean="0"/>
              <a:t>If no match found, the property remains unwired. </a:t>
            </a:r>
          </a:p>
          <a:p>
            <a:pPr lvl="2"/>
            <a:r>
              <a:rPr lang="en-US" dirty="0" smtClean="0"/>
              <a:t>For ambiguous beans or ambiguous constructors, an </a:t>
            </a:r>
            <a:r>
              <a:rPr lang="en-US" dirty="0" err="1" smtClean="0"/>
              <a:t>UnsatisfiedDependencyExcpetion</a:t>
            </a:r>
            <a:r>
              <a:rPr lang="en-US" dirty="0" smtClean="0"/>
              <a:t> is thrown.</a:t>
            </a:r>
          </a:p>
          <a:p>
            <a:pPr lvl="1"/>
            <a:r>
              <a:rPr lang="en-US" b="1" dirty="0" smtClean="0"/>
              <a:t>Constructor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Matches up one or more beans in the container with the parameters of one of the constructors of the bean being wired. </a:t>
            </a:r>
          </a:p>
          <a:p>
            <a:pPr lvl="2"/>
            <a:r>
              <a:rPr lang="en-US" dirty="0" smtClean="0"/>
              <a:t>For ambiguous beans or ambiguous constructors, an UnsatisfiedDependencyException will be thrown.</a:t>
            </a:r>
          </a:p>
          <a:p>
            <a:pPr lvl="1"/>
            <a:r>
              <a:rPr lang="en-US" b="1" dirty="0" err="1" smtClean="0"/>
              <a:t>Autodetect</a:t>
            </a:r>
            <a:r>
              <a:rPr lang="en-US" dirty="0" smtClean="0"/>
              <a:t> - Attempts to </a:t>
            </a:r>
            <a:r>
              <a:rPr lang="en-US" dirty="0" err="1" smtClean="0"/>
              <a:t>autowire</a:t>
            </a:r>
            <a:r>
              <a:rPr lang="en-US" dirty="0" smtClean="0"/>
              <a:t> by constructor first and then using </a:t>
            </a:r>
            <a:r>
              <a:rPr lang="en-US" dirty="0" err="1" smtClean="0"/>
              <a:t>byType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BeanFactory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17526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18288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Populate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590800"/>
            <a:ext cx="2819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BeanFactoryAware’s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setBeanName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429000"/>
            <a:ext cx="23622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BeanFactoryAware’s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setBeanFactory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4267200"/>
            <a:ext cx="2286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Pre-Initialization</a:t>
            </a:r>
          </a:p>
          <a:p>
            <a:pPr algn="ctr"/>
            <a:r>
              <a:rPr lang="en-US" dirty="0" err="1" smtClean="0"/>
              <a:t>BeanPostProcessor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5105400"/>
            <a:ext cx="23622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InitializingBean’s</a:t>
            </a:r>
            <a:endParaRPr lang="en-US" dirty="0" smtClean="0"/>
          </a:p>
          <a:p>
            <a:pPr algn="ctr"/>
            <a:r>
              <a:rPr lang="en-US" dirty="0" err="1" smtClean="0"/>
              <a:t>afterPropertiesSet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1295400"/>
            <a:ext cx="2438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custom</a:t>
            </a:r>
          </a:p>
          <a:p>
            <a:pPr algn="ctr"/>
            <a:r>
              <a:rPr lang="en-US" dirty="0" smtClean="0"/>
              <a:t>init-method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600" y="2286000"/>
            <a:ext cx="2438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Post-initialization </a:t>
            </a:r>
          </a:p>
          <a:p>
            <a:pPr algn="ctr"/>
            <a:r>
              <a:rPr lang="en-US" dirty="0" smtClean="0"/>
              <a:t>BeanPostProcessors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4038600"/>
            <a:ext cx="25146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DisposableBean’s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destroy()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953000"/>
            <a:ext cx="2438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custom</a:t>
            </a:r>
          </a:p>
          <a:p>
            <a:pPr algn="ctr"/>
            <a:r>
              <a:rPr lang="en-US" dirty="0" smtClean="0"/>
              <a:t>destroy-method</a:t>
            </a:r>
            <a:endParaRPr lang="en-US" dirty="0"/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752600" y="1638300"/>
            <a:ext cx="4191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7" idx="3"/>
          </p:cNvCxnSpPr>
          <p:nvPr/>
        </p:nvCxnSpPr>
        <p:spPr>
          <a:xfrm flipH="1">
            <a:off x="3352800" y="2171700"/>
            <a:ext cx="762000" cy="723900"/>
          </a:xfrm>
          <a:prstGeom prst="bentConnector3">
            <a:avLst>
              <a:gd name="adj1" fmla="val -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676400" y="3200400"/>
            <a:ext cx="685800" cy="495300"/>
          </a:xfrm>
          <a:prstGeom prst="bentConnector3">
            <a:avLst>
              <a:gd name="adj1" fmla="val -2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9" idx="3"/>
          </p:cNvCxnSpPr>
          <p:nvPr/>
        </p:nvCxnSpPr>
        <p:spPr>
          <a:xfrm flipH="1">
            <a:off x="2819400" y="3771900"/>
            <a:ext cx="1905000" cy="838200"/>
          </a:xfrm>
          <a:prstGeom prst="bentConnector3">
            <a:avLst>
              <a:gd name="adj1" fmla="val -12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9" idx="2"/>
            <a:endCxn id="10" idx="1"/>
          </p:cNvCxnSpPr>
          <p:nvPr/>
        </p:nvCxnSpPr>
        <p:spPr>
          <a:xfrm rot="16200000" flipH="1">
            <a:off x="1847850" y="4781550"/>
            <a:ext cx="4953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0" idx="3"/>
            <a:endCxn id="11" idx="1"/>
          </p:cNvCxnSpPr>
          <p:nvPr/>
        </p:nvCxnSpPr>
        <p:spPr>
          <a:xfrm flipV="1">
            <a:off x="4876800" y="1600200"/>
            <a:ext cx="1066800" cy="384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2" idx="0"/>
          </p:cNvCxnSpPr>
          <p:nvPr/>
        </p:nvCxnSpPr>
        <p:spPr>
          <a:xfrm rot="5400000">
            <a:off x="6972300" y="2095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0" y="3579812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0" y="32398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Bean Ready to use</a:t>
            </a:r>
          </a:p>
        </p:txBody>
      </p:sp>
      <p:cxnSp>
        <p:nvCxnSpPr>
          <p:cNvPr id="49" name="Straight Arrow Connector 48"/>
          <p:cNvCxnSpPr>
            <a:stCxn id="12" idx="2"/>
          </p:cNvCxnSpPr>
          <p:nvPr/>
        </p:nvCxnSpPr>
        <p:spPr>
          <a:xfrm rot="5400000">
            <a:off x="7010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7048500" y="3923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7049294" y="4837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0" y="3593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Shutdown</a:t>
            </a:r>
          </a:p>
        </p:txBody>
      </p:sp>
      <p:cxnSp>
        <p:nvCxnSpPr>
          <p:cNvPr id="70" name="Straight Arrow Connector 69"/>
          <p:cNvCxnSpPr>
            <a:stCxn id="14" idx="2"/>
          </p:cNvCxnSpPr>
          <p:nvPr/>
        </p:nvCxnSpPr>
        <p:spPr>
          <a:xfrm rot="5400000">
            <a:off x="7124700" y="567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781800" y="5791200"/>
            <a:ext cx="914400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6" grpId="0"/>
      <p:bldP spid="62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ApplicationContext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1752600" cy="381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18288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Populate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590800"/>
            <a:ext cx="2819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BeanFactoryAware’s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setBeanName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429000"/>
            <a:ext cx="23622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BeanFactoryAware’s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setBeanFactory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4953000"/>
            <a:ext cx="22860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Pre-Initialization</a:t>
            </a:r>
          </a:p>
          <a:p>
            <a:pPr algn="ctr"/>
            <a:r>
              <a:rPr lang="en-US" dirty="0" err="1" smtClean="0"/>
              <a:t>BeanPostProcessor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5410200"/>
            <a:ext cx="2362200" cy="685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InitializingBean’s</a:t>
            </a:r>
            <a:endParaRPr lang="en-US" dirty="0" smtClean="0"/>
          </a:p>
          <a:p>
            <a:pPr algn="ctr"/>
            <a:r>
              <a:rPr lang="en-US" dirty="0" err="1" smtClean="0"/>
              <a:t>afterPropertiesSet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3600" y="1295400"/>
            <a:ext cx="2438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custom</a:t>
            </a:r>
          </a:p>
          <a:p>
            <a:pPr algn="ctr"/>
            <a:r>
              <a:rPr lang="en-US" dirty="0" smtClean="0"/>
              <a:t>init-method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600" y="2286000"/>
            <a:ext cx="2438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Post-initialization </a:t>
            </a:r>
          </a:p>
          <a:p>
            <a:pPr algn="ctr"/>
            <a:r>
              <a:rPr lang="en-US" dirty="0" smtClean="0"/>
              <a:t>BeanPostProcessors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4038600"/>
            <a:ext cx="25146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DisposableBean’s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destroy()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953000"/>
            <a:ext cx="2438400" cy="609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custom</a:t>
            </a:r>
          </a:p>
          <a:p>
            <a:pPr algn="ctr"/>
            <a:r>
              <a:rPr lang="en-US" dirty="0" smtClean="0"/>
              <a:t>destroy-method</a:t>
            </a:r>
            <a:endParaRPr lang="en-US" dirty="0"/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752600" y="1638300"/>
            <a:ext cx="4191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3"/>
            <a:endCxn id="7" idx="3"/>
          </p:cNvCxnSpPr>
          <p:nvPr/>
        </p:nvCxnSpPr>
        <p:spPr>
          <a:xfrm flipH="1">
            <a:off x="3352800" y="2171700"/>
            <a:ext cx="762000" cy="723900"/>
          </a:xfrm>
          <a:prstGeom prst="bentConnector3">
            <a:avLst>
              <a:gd name="adj1" fmla="val -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676400" y="3200400"/>
            <a:ext cx="685800" cy="495300"/>
          </a:xfrm>
          <a:prstGeom prst="bentConnector3">
            <a:avLst>
              <a:gd name="adj1" fmla="val -2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30" idx="3"/>
          </p:cNvCxnSpPr>
          <p:nvPr/>
        </p:nvCxnSpPr>
        <p:spPr>
          <a:xfrm flipH="1">
            <a:off x="3962400" y="3771900"/>
            <a:ext cx="762000" cy="762000"/>
          </a:xfrm>
          <a:prstGeom prst="bentConnector3">
            <a:avLst>
              <a:gd name="adj1" fmla="val -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9" idx="2"/>
          </p:cNvCxnSpPr>
          <p:nvPr/>
        </p:nvCxnSpPr>
        <p:spPr>
          <a:xfrm rot="16200000" flipH="1">
            <a:off x="2190750" y="5124450"/>
            <a:ext cx="26670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10" idx="3"/>
            <a:endCxn id="11" idx="1"/>
          </p:cNvCxnSpPr>
          <p:nvPr/>
        </p:nvCxnSpPr>
        <p:spPr>
          <a:xfrm flipV="1">
            <a:off x="5334000" y="1600200"/>
            <a:ext cx="609600" cy="415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2"/>
            <a:endCxn id="12" idx="0"/>
          </p:cNvCxnSpPr>
          <p:nvPr/>
        </p:nvCxnSpPr>
        <p:spPr>
          <a:xfrm rot="5400000">
            <a:off x="6972300" y="2095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0" y="3579812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0" y="32398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Bean Ready to use</a:t>
            </a:r>
          </a:p>
        </p:txBody>
      </p:sp>
      <p:cxnSp>
        <p:nvCxnSpPr>
          <p:cNvPr id="49" name="Straight Arrow Connector 48"/>
          <p:cNvCxnSpPr>
            <a:stCxn id="12" idx="2"/>
          </p:cNvCxnSpPr>
          <p:nvPr/>
        </p:nvCxnSpPr>
        <p:spPr>
          <a:xfrm rot="5400000">
            <a:off x="7010400" y="3048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7048500" y="3923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7049294" y="4837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0" y="3593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Shutdown</a:t>
            </a:r>
          </a:p>
        </p:txBody>
      </p:sp>
      <p:cxnSp>
        <p:nvCxnSpPr>
          <p:cNvPr id="70" name="Straight Arrow Connector 69"/>
          <p:cNvCxnSpPr>
            <a:stCxn id="14" idx="2"/>
          </p:cNvCxnSpPr>
          <p:nvPr/>
        </p:nvCxnSpPr>
        <p:spPr>
          <a:xfrm rot="5400000">
            <a:off x="7124700" y="5676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781800" y="5791200"/>
            <a:ext cx="914400" cy="304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9600" y="4267200"/>
            <a:ext cx="33528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ApplicationContextAware’s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setBeanFactory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6" name="Shape 35"/>
          <p:cNvCxnSpPr>
            <a:endCxn id="9" idx="3"/>
          </p:cNvCxnSpPr>
          <p:nvPr/>
        </p:nvCxnSpPr>
        <p:spPr>
          <a:xfrm rot="5400000">
            <a:off x="2800350" y="4819650"/>
            <a:ext cx="4953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6" grpId="0"/>
      <p:bldP spid="62" grpId="0"/>
      <p:bldP spid="71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Separate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2209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4495800"/>
            <a:ext cx="2209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29000" y="1981200"/>
            <a:ext cx="2209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9000" y="4495800"/>
            <a:ext cx="2209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72200" y="4495800"/>
            <a:ext cx="2209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2590800"/>
            <a:ext cx="1752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err="1" smtClean="0"/>
              <a:t>logMessage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Other Methods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590800"/>
            <a:ext cx="1752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err="1" smtClean="0"/>
              <a:t>logMessage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Other Methods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914400" y="5105400"/>
            <a:ext cx="1752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err="1" smtClean="0"/>
              <a:t>logMessage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Other Methods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105400"/>
            <a:ext cx="1752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err="1" smtClean="0"/>
              <a:t>logMessage</a:t>
            </a:r>
            <a:r>
              <a:rPr lang="en-US" sz="1200" dirty="0" smtClean="0"/>
              <a:t>()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Other Methods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477000" y="5105400"/>
            <a:ext cx="1752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A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A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Logger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logMessage</a:t>
            </a:r>
            <a:r>
              <a:rPr lang="en-US" sz="1200" dirty="0" smtClean="0"/>
              <a:t>()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build="allAtOnce" animBg="1"/>
      <p:bldP spid="14" grpId="0" build="allAtOnce" animBg="1"/>
      <p:bldP spid="16" grpId="0" animBg="1"/>
      <p:bldP spid="18" grpId="0"/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relationships to the crosscutting objects.</a:t>
            </a:r>
          </a:p>
          <a:p>
            <a:pPr lvl="1"/>
            <a:r>
              <a:rPr lang="en-US" dirty="0" smtClean="0"/>
              <a:t>Transaction</a:t>
            </a:r>
          </a:p>
          <a:p>
            <a:pPr lvl="1"/>
            <a:r>
              <a:rPr lang="en-US" dirty="0" smtClean="0"/>
              <a:t>Logging (Tracking program behavior to a file)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Profiling (Determine where a program spends its time)</a:t>
            </a:r>
          </a:p>
          <a:p>
            <a:pPr lvl="1"/>
            <a:r>
              <a:rPr lang="en-US" dirty="0" smtClean="0"/>
              <a:t>Tracing (Determine what methods are called when)</a:t>
            </a:r>
          </a:p>
          <a:p>
            <a:pPr lvl="1"/>
            <a:r>
              <a:rPr lang="en-US" dirty="0" smtClean="0"/>
              <a:t>Session Tracking, Session Expiration.</a:t>
            </a:r>
          </a:p>
          <a:p>
            <a:r>
              <a:rPr lang="en-US" dirty="0" smtClean="0"/>
              <a:t>Redundant Code</a:t>
            </a:r>
          </a:p>
          <a:p>
            <a:pPr lvl="1"/>
            <a:r>
              <a:rPr lang="en-US" dirty="0" smtClean="0"/>
              <a:t>Same fragment of code in many places.</a:t>
            </a:r>
          </a:p>
          <a:p>
            <a:r>
              <a:rPr lang="en-US" dirty="0" smtClean="0"/>
              <a:t>All can’t be changed at once.</a:t>
            </a:r>
          </a:p>
          <a:p>
            <a:pPr lvl="1"/>
            <a:r>
              <a:rPr lang="en-US" dirty="0" smtClean="0"/>
              <a:t>Have to find all the code involved…</a:t>
            </a:r>
          </a:p>
          <a:p>
            <a:pPr lvl="1"/>
            <a:r>
              <a:rPr lang="en-US" dirty="0" smtClean="0"/>
              <a:t>… and be sure to change it consistently</a:t>
            </a:r>
          </a:p>
          <a:p>
            <a:pPr lvl="1"/>
            <a:r>
              <a:rPr lang="en-US" dirty="0" smtClean="0"/>
              <a:t>… and be sure not to break it accidently.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553200" cy="758825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Topics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Introduction To Spring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Basic Set Up Steps</a:t>
            </a:r>
          </a:p>
          <a:p>
            <a:r>
              <a:rPr lang="en-US" dirty="0" smtClean="0"/>
              <a:t>Bean scopes and lifecycle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Bean Wiring</a:t>
            </a:r>
          </a:p>
          <a:p>
            <a:r>
              <a:rPr lang="en-US" dirty="0" smtClean="0"/>
              <a:t>AOP</a:t>
            </a:r>
          </a:p>
          <a:p>
            <a:r>
              <a:rPr lang="en-US" dirty="0" smtClean="0"/>
              <a:t>Spring MVC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3014A7-4FF4-4045-A354-43176428BB5F}" type="slidenum">
              <a:rPr lang="en-US" smtClean="0">
                <a:latin typeface="Arial" charset="0"/>
              </a:rPr>
              <a:pPr/>
              <a:t>2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Logic for each concern in one place</a:t>
            </a:r>
          </a:p>
          <a:p>
            <a:pPr lvl="1"/>
            <a:r>
              <a:rPr lang="en-US" dirty="0" smtClean="0"/>
              <a:t>Service module are now cleaner 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Write Aspects</a:t>
            </a:r>
          </a:p>
          <a:p>
            <a:pPr lvl="1"/>
            <a:r>
              <a:rPr lang="en-US" dirty="0" smtClean="0"/>
              <a:t>Configure where the aspects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2209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29000" y="1981200"/>
            <a:ext cx="2209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2590800"/>
            <a:ext cx="1752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Other Methods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733800" y="2590800"/>
            <a:ext cx="1752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..</a:t>
            </a:r>
          </a:p>
          <a:p>
            <a:pPr algn="ctr"/>
            <a:r>
              <a:rPr lang="en-US" sz="1200" dirty="0" smtClean="0"/>
              <a:t>Other Methods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019800" y="22098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pPr algn="ctr"/>
            <a:r>
              <a:rPr lang="en-US" sz="1200" dirty="0" smtClean="0"/>
              <a:t>Logging Aspect</a:t>
            </a:r>
          </a:p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A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052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 B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467600" y="2209800"/>
            <a:ext cx="1219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pPr algn="ctr"/>
            <a:r>
              <a:rPr lang="en-US" sz="1200" dirty="0" smtClean="0"/>
              <a:t>Transaction Aspect</a:t>
            </a:r>
          </a:p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19800" y="2819400"/>
            <a:ext cx="2667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pPr algn="ctr"/>
            <a:r>
              <a:rPr lang="en-US" sz="1200" dirty="0" smtClean="0"/>
              <a:t>Aspect Configuration</a:t>
            </a:r>
          </a:p>
          <a:p>
            <a:pPr algn="ctr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       : </a:t>
            </a:r>
            <a:r>
              <a:rPr lang="en-US" sz="1400" dirty="0" smtClean="0"/>
              <a:t>Crosscutting functionality you are implementing</a:t>
            </a:r>
            <a:r>
              <a:rPr lang="en-US" dirty="0" smtClean="0"/>
              <a:t>.			          :</a:t>
            </a:r>
            <a:r>
              <a:rPr lang="en-US" sz="1400" dirty="0" smtClean="0"/>
              <a:t>  It’s a module for handling crosscutting concern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Joinpoints : </a:t>
            </a:r>
            <a:r>
              <a:rPr lang="en-US" sz="1400" dirty="0" smtClean="0"/>
              <a:t>Point of execution in application where aspect are plugged in. 		              : Is a point in program flow “where something happens”. 		              :  e.g. : When a method is called, when an exception is thrown, when a 		variable is accessed.</a:t>
            </a:r>
          </a:p>
          <a:p>
            <a:r>
              <a:rPr lang="en-US" dirty="0" smtClean="0"/>
              <a:t>Pointcut     : </a:t>
            </a:r>
            <a:r>
              <a:rPr lang="en-US" sz="1400" dirty="0" smtClean="0"/>
              <a:t>Defines at what joinpoint advice would be applied. 			             :  Group of join points</a:t>
            </a:r>
          </a:p>
          <a:p>
            <a:r>
              <a:rPr lang="en-US" dirty="0" smtClean="0"/>
              <a:t>Advice       : </a:t>
            </a:r>
            <a:r>
              <a:rPr lang="en-US" sz="1400" dirty="0" smtClean="0"/>
              <a:t>Actual implementation of aspect or code that is executed at a </a:t>
            </a:r>
            <a:r>
              <a:rPr lang="en-US" sz="1400" dirty="0" err="1" smtClean="0"/>
              <a:t>pointcut</a:t>
            </a:r>
            <a:r>
              <a:rPr lang="en-US" sz="1400" dirty="0" smtClean="0"/>
              <a:t>.</a:t>
            </a:r>
          </a:p>
          <a:p>
            <a:r>
              <a:rPr lang="en-US" dirty="0" smtClean="0"/>
              <a:t>Target       : </a:t>
            </a:r>
            <a:r>
              <a:rPr lang="en-US" sz="1400" dirty="0" smtClean="0"/>
              <a:t>The class that is to be adviced.</a:t>
            </a:r>
          </a:p>
          <a:p>
            <a:r>
              <a:rPr lang="en-US" dirty="0" smtClean="0"/>
              <a:t>Proxy        : </a:t>
            </a:r>
            <a:r>
              <a:rPr lang="en-US" sz="1400" dirty="0" smtClean="0"/>
              <a:t>The object created after applying advice to target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Weaving   : </a:t>
            </a:r>
            <a:r>
              <a:rPr lang="en-US" sz="1400" dirty="0" smtClean="0"/>
              <a:t>Process of applying aspects to a target object to create a new proxied 	             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smtClean="0"/>
              <a:t>of Advice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17040"/>
          <a:ext cx="7924800" cy="3464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52600"/>
                <a:gridCol w="2274938"/>
                <a:gridCol w="3897262"/>
              </a:tblGrid>
              <a:tr h="438324">
                <a:tc>
                  <a:txBody>
                    <a:bodyPr/>
                    <a:lstStyle/>
                    <a:p>
                      <a:r>
                        <a:rPr lang="en-US" dirty="0" smtClean="0"/>
                        <a:t>Advice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756559">
                <a:tc>
                  <a:txBody>
                    <a:bodyPr/>
                    <a:lstStyle/>
                    <a:p>
                      <a:r>
                        <a:rPr lang="en-US" dirty="0" smtClean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BeforeAdvice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Called before the target method is invoked</a:t>
                      </a:r>
                      <a:endParaRPr lang="en-US" dirty="0"/>
                    </a:p>
                  </a:txBody>
                  <a:tcPr/>
                </a:tc>
              </a:tr>
              <a:tr h="756559"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AfterAdvice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Called after the target method returns</a:t>
                      </a:r>
                      <a:endParaRPr lang="en-US" dirty="0"/>
                    </a:p>
                  </a:txBody>
                  <a:tcPr/>
                </a:tc>
              </a:tr>
              <a:tr h="756559">
                <a:tc>
                  <a:txBody>
                    <a:bodyPr/>
                    <a:lstStyle/>
                    <a:p>
                      <a:r>
                        <a:rPr lang="en-US" dirty="0" smtClean="0"/>
                        <a:t>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MethodInterceptor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Intercepts calls to the target method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56559">
                <a:tc>
                  <a:txBody>
                    <a:bodyPr/>
                    <a:lstStyle/>
                    <a:p>
                      <a:r>
                        <a:rPr lang="en-US" dirty="0" smtClean="0"/>
                        <a:t>Throws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ThrowsAdvice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Called when target method throws an exception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MethodInterceptor </a:t>
            </a:r>
          </a:p>
          <a:p>
            <a:pPr lvl="1"/>
            <a:r>
              <a:rPr lang="en-US" dirty="0" smtClean="0"/>
              <a:t>The</a:t>
            </a:r>
            <a:r>
              <a:rPr lang="en-US" sz="1200" dirty="0" smtClean="0"/>
              <a:t> </a:t>
            </a:r>
            <a:r>
              <a:rPr lang="en-US" dirty="0" smtClean="0"/>
              <a:t>implementation controls whether the target method is actually invoked. (Before gets called always until and exception is thrown).</a:t>
            </a:r>
          </a:p>
          <a:p>
            <a:pPr lvl="1"/>
            <a:r>
              <a:rPr lang="en-US" dirty="0" smtClean="0"/>
              <a:t>It gives control over object to return. (After cannot return different object even if it has access to object being returned)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ThrowsAdvice</a:t>
            </a:r>
            <a:endParaRPr lang="en-US" dirty="0" smtClean="0"/>
          </a:p>
          <a:p>
            <a:pPr lvl="1"/>
            <a:r>
              <a:rPr lang="en-US" dirty="0" smtClean="0"/>
              <a:t>It’s a marker interface</a:t>
            </a:r>
          </a:p>
          <a:p>
            <a:pPr lvl="1"/>
            <a:r>
              <a:rPr lang="en-US" dirty="0" smtClean="0"/>
              <a:t>Class implementing this interface must have at least one method with either of the following two signatures:</a:t>
            </a:r>
            <a:endParaRPr lang="en-US" sz="1600" dirty="0" smtClean="0"/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afterThrowing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throwable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afterThrowing</a:t>
            </a:r>
            <a:r>
              <a:rPr lang="en-US" dirty="0" smtClean="0"/>
              <a:t>(Method </a:t>
            </a:r>
            <a:r>
              <a:rPr lang="en-US" dirty="0" err="1" smtClean="0"/>
              <a:t>method</a:t>
            </a:r>
            <a:r>
              <a:rPr lang="en-US" dirty="0" smtClean="0"/>
              <a:t>, Object[] </a:t>
            </a:r>
            <a:r>
              <a:rPr lang="en-US" dirty="0" err="1" smtClean="0"/>
              <a:t>args</a:t>
            </a:r>
            <a:r>
              <a:rPr lang="en-US" dirty="0" smtClean="0"/>
              <a:t>, Object target, 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throwable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r>
              <a:rPr lang="en-US" dirty="0" smtClean="0"/>
              <a:t> is an aspect-oriented extension created at PARC (Palo Alto Research Center Incorporated), formerly Xerox PARC for the Java programming language.</a:t>
            </a:r>
          </a:p>
          <a:p>
            <a:r>
              <a:rPr lang="en-US" dirty="0" smtClean="0"/>
              <a:t>Enabling Aspect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aop:aspectj-autoproxy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Declaring Aspect</a:t>
            </a:r>
          </a:p>
          <a:p>
            <a:pPr lvl="1"/>
            <a:r>
              <a:rPr lang="en-US" dirty="0" smtClean="0"/>
              <a:t>Define a bean for class having @Aspect annotation.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AspectJ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Pointcut</a:t>
            </a:r>
          </a:p>
          <a:p>
            <a:pPr lvl="1"/>
            <a:r>
              <a:rPr lang="en-US" b="1" dirty="0" smtClean="0"/>
              <a:t>Has two parts:</a:t>
            </a:r>
            <a:endParaRPr lang="en-US" dirty="0" smtClean="0"/>
          </a:p>
          <a:p>
            <a:pPr lvl="2"/>
            <a:r>
              <a:rPr lang="en-US" dirty="0" smtClean="0"/>
              <a:t>@Pointcut(“execution(modifiers-pattern? </a:t>
            </a:r>
            <a:r>
              <a:rPr lang="en-US" b="1" dirty="0" smtClean="0">
                <a:solidFill>
                  <a:srgbClr val="FF0000"/>
                </a:solidFill>
              </a:rPr>
              <a:t>ret-type-pattern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declaring-type-pattern?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</a:t>
            </a:r>
            <a:r>
              <a:rPr lang="en-US" b="1" dirty="0" smtClean="0">
                <a:solidFill>
                  <a:srgbClr val="FF0000"/>
                </a:solidFill>
              </a:rPr>
              <a:t>name-pattern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param</a:t>
            </a:r>
            <a:r>
              <a:rPr lang="en-US" b="1" dirty="0" smtClean="0">
                <a:solidFill>
                  <a:srgbClr val="FF0000"/>
                </a:solidFill>
              </a:rPr>
              <a:t>-pattern</a:t>
            </a:r>
            <a:r>
              <a:rPr lang="en-US" dirty="0" smtClean="0"/>
              <a:t>) throws-pattern?)”)  </a:t>
            </a:r>
            <a:r>
              <a:rPr lang="en-US" i="1" dirty="0" smtClean="0"/>
              <a:t>// </a:t>
            </a:r>
            <a:r>
              <a:rPr lang="en-US" b="1" i="1" dirty="0" smtClean="0"/>
              <a:t>the </a:t>
            </a:r>
            <a:r>
              <a:rPr lang="en-US" b="1" i="1" dirty="0" err="1" smtClean="0"/>
              <a:t>pointcut</a:t>
            </a:r>
            <a:r>
              <a:rPr lang="en-US" b="1" i="1" dirty="0" smtClean="0"/>
              <a:t> expression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private void </a:t>
            </a:r>
            <a:r>
              <a:rPr lang="en-US" dirty="0" err="1" smtClean="0"/>
              <a:t>anyOldTransfer</a:t>
            </a:r>
            <a:r>
              <a:rPr lang="en-US" dirty="0" smtClean="0"/>
              <a:t>() { } </a:t>
            </a:r>
            <a:r>
              <a:rPr lang="en-US" i="1" dirty="0" smtClean="0"/>
              <a:t>// </a:t>
            </a:r>
            <a:r>
              <a:rPr lang="en-US" b="1" i="1" dirty="0" smtClean="0"/>
              <a:t>the </a:t>
            </a:r>
            <a:r>
              <a:rPr lang="en-US" b="1" i="1" dirty="0" err="1" smtClean="0"/>
              <a:t>pointcut</a:t>
            </a:r>
            <a:r>
              <a:rPr lang="en-US" b="1" i="1" dirty="0" smtClean="0"/>
              <a:t> signature </a:t>
            </a:r>
            <a:r>
              <a:rPr lang="en-US" i="1" dirty="0" smtClean="0"/>
              <a:t>with void return type must</a:t>
            </a:r>
          </a:p>
          <a:p>
            <a:r>
              <a:rPr lang="en-US" dirty="0" smtClean="0"/>
              <a:t>Declaring Advice</a:t>
            </a:r>
          </a:p>
          <a:p>
            <a:pPr lvl="1"/>
            <a:r>
              <a:rPr lang="en-US" dirty="0" smtClean="0"/>
              <a:t>Advice is associated with a </a:t>
            </a:r>
            <a:r>
              <a:rPr lang="en-US" dirty="0" err="1" smtClean="0"/>
              <a:t>pointcut</a:t>
            </a:r>
            <a:r>
              <a:rPr lang="en-US" dirty="0" smtClean="0"/>
              <a:t> expression.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execution(* * (..))</a:t>
            </a:r>
          </a:p>
          <a:p>
            <a:pPr lvl="1"/>
            <a:r>
              <a:rPr lang="en-US" dirty="0" smtClean="0"/>
              <a:t>Chooses the execution of any method regardless of return type and zero or more parameter types.</a:t>
            </a:r>
          </a:p>
          <a:p>
            <a:r>
              <a:rPr lang="en-US" dirty="0" smtClean="0"/>
              <a:t>execution(* set*())</a:t>
            </a:r>
          </a:p>
          <a:p>
            <a:pPr lvl="1"/>
            <a:r>
              <a:rPr lang="en-US" dirty="0" smtClean="0"/>
              <a:t>Chooses the execution of any method names begins with </a:t>
            </a:r>
            <a:r>
              <a:rPr lang="en-US" b="1" dirty="0" smtClean="0"/>
              <a:t>set</a:t>
            </a:r>
            <a:r>
              <a:rPr lang="en-US" dirty="0" smtClean="0"/>
              <a:t> which takes no argument and regardless of return type.</a:t>
            </a:r>
          </a:p>
          <a:p>
            <a:r>
              <a:rPr lang="en-US" dirty="0" smtClean="0"/>
              <a:t>execution(* com.hcl.service..*.*(*))</a:t>
            </a:r>
          </a:p>
          <a:p>
            <a:pPr lvl="1"/>
            <a:r>
              <a:rPr lang="en-US" dirty="0" smtClean="0"/>
              <a:t>Chooses the execution of any method name defined in service package or sub-package regardless of return type and takes only one argument.</a:t>
            </a:r>
          </a:p>
          <a:p>
            <a:pPr lvl="1"/>
            <a:r>
              <a:rPr lang="en-US" dirty="0" smtClean="0"/>
              <a:t>Incase of only service package you define: com.hcl.service.*.*</a:t>
            </a:r>
          </a:p>
          <a:p>
            <a:pPr lvl="1"/>
            <a:r>
              <a:rPr lang="en-US" dirty="0" smtClean="0"/>
              <a:t>If the parameter argument is like (*, String), means it matches a method taking two parameters where the first can be of any type and second must be a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Supported Pointcut Designator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dirty="0" smtClean="0"/>
              <a:t>execution -  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matching method execution join points and is the  primary </a:t>
            </a:r>
            <a:r>
              <a:rPr lang="en-US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pointcut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designator.</a:t>
            </a:r>
          </a:p>
          <a:p>
            <a:r>
              <a:rPr lang="en-US" dirty="0" smtClean="0"/>
              <a:t>within - 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Limits matching to join points within certain types.</a:t>
            </a:r>
          </a:p>
          <a:p>
            <a:pPr lvl="1"/>
            <a:r>
              <a:rPr lang="en-US" dirty="0" err="1" smtClean="0">
                <a:ea typeface="+mn-ea"/>
              </a:rPr>
              <a:t>e,.g</a:t>
            </a:r>
            <a:r>
              <a:rPr lang="en-US" dirty="0" smtClean="0">
                <a:ea typeface="+mn-ea"/>
              </a:rPr>
              <a:t> - within(com.hcl.service.*)  means any join points within the service package.</a:t>
            </a:r>
          </a:p>
          <a:p>
            <a:r>
              <a:rPr lang="en-US" dirty="0" smtClean="0"/>
              <a:t>this - 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Limits matching to join points where the bean reference is an instance of the given type.</a:t>
            </a:r>
          </a:p>
          <a:p>
            <a:r>
              <a:rPr lang="en-US" dirty="0" smtClean="0"/>
              <a:t>target - 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Limits matching to join points (the execution of methods when using Spring AOP) where the target object (application object being </a:t>
            </a:r>
            <a:r>
              <a:rPr lang="en-US" sz="14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proxied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is an instance of the given type.</a:t>
            </a:r>
          </a:p>
          <a:p>
            <a:r>
              <a:rPr lang="en-US" dirty="0" err="1" smtClean="0"/>
              <a:t>args</a:t>
            </a:r>
            <a:r>
              <a:rPr lang="en-US" dirty="0" smtClean="0"/>
              <a:t> - </a:t>
            </a:r>
            <a:r>
              <a:rPr 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Limits matching to join points (the execution of methods when using Spring AOP) where the arguments are instances of the given types.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in building flexible and loosely coupled web applications.</a:t>
            </a:r>
          </a:p>
          <a:p>
            <a:r>
              <a:rPr lang="en-US" dirty="0" smtClean="0"/>
              <a:t>The Model-view-controller design pattern helps in separating the business logic, presentation logic and navigation logic.</a:t>
            </a:r>
          </a:p>
          <a:p>
            <a:pPr lvl="1"/>
            <a:r>
              <a:rPr lang="en-US" b="1" dirty="0" smtClean="0"/>
              <a:t>Models</a:t>
            </a:r>
            <a:r>
              <a:rPr lang="en-US" dirty="0" smtClean="0"/>
              <a:t> are responsible for encapsulating the application data.</a:t>
            </a:r>
          </a:p>
          <a:p>
            <a:pPr lvl="1"/>
            <a:r>
              <a:rPr lang="en-US" b="1" dirty="0" smtClean="0"/>
              <a:t>Views</a:t>
            </a:r>
            <a:r>
              <a:rPr lang="en-US" dirty="0" smtClean="0"/>
              <a:t> render response to the user with the help of the model object .</a:t>
            </a:r>
          </a:p>
          <a:p>
            <a:pPr lvl="1"/>
            <a:r>
              <a:rPr lang="en-US" b="1" dirty="0" smtClean="0"/>
              <a:t>Controllers</a:t>
            </a:r>
            <a:r>
              <a:rPr lang="en-US" dirty="0" smtClean="0"/>
              <a:t> are responsible for receiving the request from the user and calling the back-end services.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85800" y="1371600"/>
            <a:ext cx="7848600" cy="434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33400" y="2971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19200" y="2667000"/>
            <a:ext cx="1600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Front 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533400" y="327660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0050228">
            <a:off x="2469052" y="1995045"/>
            <a:ext cx="1869415" cy="24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rot="20238402">
            <a:off x="2715211" y="2233055"/>
            <a:ext cx="1676061" cy="273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9600" y="1447800"/>
            <a:ext cx="1828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Handler Mapping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15000" y="2743200"/>
            <a:ext cx="1828800" cy="914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0600" y="4495800"/>
            <a:ext cx="1600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template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38600" y="4495800"/>
            <a:ext cx="1828800" cy="685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 Resolver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429000" y="2971800"/>
            <a:ext cx="2362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429000" y="3276600"/>
            <a:ext cx="2286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701668">
            <a:off x="2486349" y="4011798"/>
            <a:ext cx="1696873" cy="206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2832426">
            <a:off x="2726780" y="3843155"/>
            <a:ext cx="1769914" cy="2384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1295400" y="39624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6200000">
            <a:off x="1600199" y="396240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20"/>
          <p:cNvSpPr/>
          <p:nvPr/>
        </p:nvSpPr>
        <p:spPr>
          <a:xfrm>
            <a:off x="3962400" y="3200400"/>
            <a:ext cx="1371600" cy="381000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 &amp;View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25247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Incoming request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34391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Return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response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600" y="24384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Delegate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request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34290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Delegate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rendering of response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5000" y="1752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Resolve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Request URL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29000" y="23723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Resolved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response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0" y="23622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Handle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request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6600" y="35153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Create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Model &amp; 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" y="3962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Return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control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1200" y="38862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Render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response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0" y="3657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Resolve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view 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71800" y="4442936"/>
            <a:ext cx="129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Returned actual view response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1800" y="52548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Servlet engine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What is Spring</a:t>
            </a:r>
          </a:p>
          <a:p>
            <a:r>
              <a:rPr lang="en-IN" dirty="0" smtClean="0"/>
              <a:t>Open-source, </a:t>
            </a:r>
            <a:r>
              <a:rPr lang="en-US" dirty="0" smtClean="0"/>
              <a:t>lightweight container based framework.</a:t>
            </a:r>
          </a:p>
          <a:p>
            <a:pPr lvl="1"/>
            <a:r>
              <a:rPr lang="en-US" b="1" dirty="0" smtClean="0"/>
              <a:t>Open-source</a:t>
            </a:r>
            <a:r>
              <a:rPr lang="en-US" dirty="0" smtClean="0"/>
              <a:t> – software available in source code form.</a:t>
            </a:r>
          </a:p>
          <a:p>
            <a:pPr lvl="1"/>
            <a:r>
              <a:rPr lang="en-US" b="1" dirty="0" smtClean="0"/>
              <a:t>Lightweigh</a:t>
            </a:r>
            <a:r>
              <a:rPr lang="en-US" dirty="0" smtClean="0"/>
              <a:t>t – Its size is less with basic version of 1Mb and processing overhead is negligible.</a:t>
            </a:r>
          </a:p>
          <a:p>
            <a:pPr lvl="1"/>
            <a:r>
              <a:rPr lang="en-US" b="1" dirty="0" smtClean="0"/>
              <a:t>Container</a:t>
            </a:r>
            <a:r>
              <a:rPr lang="en-US" dirty="0" smtClean="0"/>
              <a:t> – Provided essential functionality for framework by managing the life cycle of application object.</a:t>
            </a:r>
          </a:p>
          <a:p>
            <a:pPr lvl="1"/>
            <a:r>
              <a:rPr lang="en-US" b="1" dirty="0" smtClean="0"/>
              <a:t>Framework</a:t>
            </a:r>
            <a:r>
              <a:rPr lang="en-US" dirty="0" smtClean="0"/>
              <a:t> – Provides most of the infra functionality leaving rest to developer.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Important features are:</a:t>
            </a:r>
          </a:p>
          <a:p>
            <a:pPr lvl="1"/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Aspect Oriented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HandlerMapping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useful implementations of HandlerMapping are as follows:</a:t>
            </a:r>
          </a:p>
          <a:p>
            <a:pPr lvl="1"/>
            <a:r>
              <a:rPr lang="en-US" b="1" dirty="0" err="1" smtClean="0"/>
              <a:t>BeanNameUrlHandlerMapping</a:t>
            </a:r>
            <a:r>
              <a:rPr lang="en-US" dirty="0" smtClean="0"/>
              <a:t> </a:t>
            </a:r>
            <a:r>
              <a:rPr lang="en-US" b="1" dirty="0" smtClean="0"/>
              <a:t>(Default) </a:t>
            </a:r>
          </a:p>
          <a:p>
            <a:pPr lvl="2"/>
            <a:r>
              <a:rPr lang="en-US" dirty="0" smtClean="0"/>
              <a:t>Maps controllers to URLs that are based on the controllers bean name. </a:t>
            </a:r>
          </a:p>
          <a:p>
            <a:pPr lvl="2"/>
            <a:r>
              <a:rPr lang="en-US" b="1" dirty="0" smtClean="0"/>
              <a:t>Demerit</a:t>
            </a:r>
            <a:r>
              <a:rPr lang="en-US" dirty="0" smtClean="0"/>
              <a:t> - Creates coupling between presentation URL and controller.</a:t>
            </a:r>
          </a:p>
          <a:p>
            <a:pPr lvl="1"/>
            <a:r>
              <a:rPr lang="en-US" b="1" dirty="0" err="1" smtClean="0"/>
              <a:t>SimpleUrlHandlerMapping</a:t>
            </a:r>
            <a:endParaRPr lang="en-US" b="1" dirty="0" smtClean="0"/>
          </a:p>
          <a:p>
            <a:pPr lvl="2"/>
            <a:r>
              <a:rPr lang="en-US" dirty="0" smtClean="0">
                <a:cs typeface="Arial" pitchFamily="34" charset="0"/>
              </a:rPr>
              <a:t>Maps controllers to URLs using a property collection defined in the context configuration file.</a:t>
            </a:r>
          </a:p>
          <a:p>
            <a:pPr lvl="1"/>
            <a:r>
              <a:rPr lang="en-US" b="1" dirty="0" err="1" smtClean="0"/>
              <a:t>CommonsPathMapHandlerMapping</a:t>
            </a:r>
            <a:endParaRPr lang="en-US" b="1" dirty="0" smtClean="0"/>
          </a:p>
          <a:p>
            <a:pPr lvl="2"/>
            <a:r>
              <a:rPr lang="en-US" dirty="0" smtClean="0"/>
              <a:t>Maps controllers to URLs using source level metadata placed in the controller code.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controllers in spring are:</a:t>
            </a:r>
          </a:p>
          <a:p>
            <a:pPr lvl="1"/>
            <a:r>
              <a:rPr lang="en-US" dirty="0" smtClean="0"/>
              <a:t>Controller (interface) &amp; </a:t>
            </a:r>
            <a:r>
              <a:rPr lang="en-US" dirty="0" err="1" smtClean="0"/>
              <a:t>AbstractController</a:t>
            </a:r>
            <a:endParaRPr lang="en-US" dirty="0" smtClean="0"/>
          </a:p>
          <a:p>
            <a:pPr lvl="1"/>
            <a:r>
              <a:rPr lang="en-US" dirty="0" err="1" smtClean="0"/>
              <a:t>MultiActionController</a:t>
            </a:r>
            <a:endParaRPr lang="en-US" dirty="0" smtClean="0"/>
          </a:p>
          <a:p>
            <a:pPr lvl="2"/>
            <a:r>
              <a:rPr lang="en-US" dirty="0" err="1" smtClean="0"/>
              <a:t>InternalPathMethodNameResolver</a:t>
            </a:r>
            <a:endParaRPr lang="en-US" dirty="0" smtClean="0"/>
          </a:p>
          <a:p>
            <a:pPr lvl="2"/>
            <a:r>
              <a:rPr lang="en-US" dirty="0" err="1" smtClean="0"/>
              <a:t>ParameterMethodNameResolver</a:t>
            </a:r>
            <a:endParaRPr lang="en-US" dirty="0" smtClean="0"/>
          </a:p>
          <a:p>
            <a:pPr lvl="2"/>
            <a:r>
              <a:rPr lang="en-US" dirty="0" err="1" smtClean="0"/>
              <a:t>PropertiesMethodNameResolver</a:t>
            </a:r>
            <a:endParaRPr lang="en-US" dirty="0" smtClean="0"/>
          </a:p>
          <a:p>
            <a:pPr lvl="1"/>
            <a:r>
              <a:rPr lang="en-US" dirty="0" err="1" smtClean="0"/>
              <a:t>BaseCommandController</a:t>
            </a:r>
            <a:r>
              <a:rPr lang="en-US" dirty="0" smtClean="0"/>
              <a:t> &amp; </a:t>
            </a:r>
            <a:r>
              <a:rPr lang="en-US" dirty="0" err="1" smtClean="0"/>
              <a:t>AbstractCommandController</a:t>
            </a:r>
            <a:endParaRPr lang="en-US" dirty="0" smtClean="0"/>
          </a:p>
          <a:p>
            <a:pPr lvl="1"/>
            <a:r>
              <a:rPr lang="en-US" dirty="0" err="1" smtClean="0"/>
              <a:t>AbstractFormController</a:t>
            </a:r>
            <a:r>
              <a:rPr lang="en-US" dirty="0" smtClean="0"/>
              <a:t> and </a:t>
            </a:r>
            <a:r>
              <a:rPr lang="en-US" dirty="0" err="1" smtClean="0"/>
              <a:t>SimpleFormController</a:t>
            </a:r>
            <a:endParaRPr lang="en-US" dirty="0" smtClean="0"/>
          </a:p>
          <a:p>
            <a:pPr lvl="1"/>
            <a:r>
              <a:rPr lang="en-US" dirty="0" err="1" smtClean="0"/>
              <a:t>AbstractWizardFormController</a:t>
            </a:r>
            <a:endParaRPr lang="en-US" dirty="0" smtClean="0"/>
          </a:p>
          <a:p>
            <a:pPr lvl="1"/>
            <a:r>
              <a:rPr lang="en-US" dirty="0" smtClean="0"/>
              <a:t>Multi-Action</a:t>
            </a:r>
          </a:p>
          <a:p>
            <a:pPr lvl="1"/>
            <a:r>
              <a:rPr lang="en-US" dirty="0" smtClean="0"/>
              <a:t>Throwaway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InternalResourceViewResolver</a:t>
            </a:r>
          </a:p>
          <a:p>
            <a:pPr lvl="1"/>
            <a:r>
              <a:rPr lang="en-US" dirty="0" smtClean="0"/>
              <a:t>Resolves logical view names into View objects that are rendered using template file resources (such as JSPs and Velocity templates)</a:t>
            </a:r>
          </a:p>
          <a:p>
            <a:r>
              <a:rPr lang="en-US" dirty="0" smtClean="0"/>
              <a:t>BeanNameViewResolver</a:t>
            </a:r>
          </a:p>
          <a:p>
            <a:pPr lvl="1"/>
            <a:r>
              <a:rPr lang="en-US" dirty="0" smtClean="0"/>
              <a:t>Resolves logical view names into View beans in the DispatcherServlet’s application context</a:t>
            </a:r>
          </a:p>
          <a:p>
            <a:r>
              <a:rPr lang="en-US" dirty="0" smtClean="0"/>
              <a:t>ResourceBundleViewResolver</a:t>
            </a:r>
          </a:p>
          <a:p>
            <a:pPr lvl="1"/>
            <a:r>
              <a:rPr lang="en-US" dirty="0" smtClean="0"/>
              <a:t>Resolves logical view names into View objects contained in a ResourceBundle</a:t>
            </a:r>
          </a:p>
          <a:p>
            <a:r>
              <a:rPr lang="en-US" dirty="0" smtClean="0"/>
              <a:t>XmlViewResolver</a:t>
            </a:r>
          </a:p>
          <a:p>
            <a:pPr lvl="1"/>
            <a:r>
              <a:rPr lang="en-US" dirty="0" smtClean="0"/>
              <a:t>Resolves View beans from an XML file that is separate from the DispatcherServlet’s application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A715F-306D-4406-9D68-979AF64D7B7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2000" y="4800600"/>
            <a:ext cx="7848600" cy="9144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Core</a:t>
            </a:r>
            <a:r>
              <a:rPr lang="en-US" dirty="0" smtClean="0"/>
              <a:t> </a:t>
            </a:r>
          </a:p>
          <a:p>
            <a:pPr algn="ctr"/>
            <a:r>
              <a:rPr lang="en-US" sz="1400" dirty="0" smtClean="0"/>
              <a:t>IOC Container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3200400"/>
            <a:ext cx="3048000" cy="15240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Application Context</a:t>
            </a:r>
          </a:p>
          <a:p>
            <a:pPr algn="ctr"/>
            <a:endParaRPr lang="en-US" sz="20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98394" y="1600200"/>
            <a:ext cx="3048000" cy="15240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AOP</a:t>
            </a:r>
          </a:p>
          <a:p>
            <a:pPr algn="ctr"/>
            <a:r>
              <a:rPr lang="en-US" sz="1400" dirty="0" smtClean="0"/>
              <a:t>Spring AOP </a:t>
            </a:r>
          </a:p>
          <a:p>
            <a:pPr algn="ctr"/>
            <a:r>
              <a:rPr lang="en-US" sz="1400" dirty="0" err="1" smtClean="0"/>
              <a:t>AspectJ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24600" y="3200400"/>
            <a:ext cx="2209800" cy="15240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Web</a:t>
            </a:r>
          </a:p>
          <a:p>
            <a:pPr algn="ctr"/>
            <a:r>
              <a:rPr lang="en-US" sz="1400" dirty="0" smtClean="0"/>
              <a:t>Spring MVC</a:t>
            </a:r>
          </a:p>
          <a:p>
            <a:pPr algn="ctr"/>
            <a:r>
              <a:rPr lang="en-US" sz="1400" dirty="0" smtClean="0"/>
              <a:t>Struts, JSF 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324600" y="1600200"/>
            <a:ext cx="2209800" cy="15240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J2EE</a:t>
            </a:r>
          </a:p>
          <a:p>
            <a:pPr algn="ctr"/>
            <a:r>
              <a:rPr lang="en-US" sz="1400" dirty="0" smtClean="0"/>
              <a:t>JMS, EJB </a:t>
            </a:r>
          </a:p>
          <a:p>
            <a:pPr algn="ctr"/>
            <a:r>
              <a:rPr lang="en-US" sz="1400" dirty="0" err="1" smtClean="0"/>
              <a:t>Remoting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038600" y="3200400"/>
            <a:ext cx="2209800" cy="15240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DAO</a:t>
            </a:r>
          </a:p>
          <a:p>
            <a:pPr algn="ctr"/>
            <a:r>
              <a:rPr lang="en-US" sz="1400" dirty="0" smtClean="0"/>
              <a:t>Spring JDBC,  </a:t>
            </a:r>
          </a:p>
          <a:p>
            <a:pPr algn="ctr"/>
            <a:r>
              <a:rPr lang="en-US" sz="1400" dirty="0" smtClean="0"/>
              <a:t>Transaction Management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038600" y="1600200"/>
            <a:ext cx="2209800" cy="1524000"/>
          </a:xfrm>
          <a:prstGeom prst="round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ORM</a:t>
            </a:r>
          </a:p>
          <a:p>
            <a:pPr algn="ctr"/>
            <a:r>
              <a:rPr lang="en-US" sz="1400" dirty="0" smtClean="0"/>
              <a:t>Hibernate, </a:t>
            </a:r>
            <a:r>
              <a:rPr lang="en-US" sz="1400" dirty="0" err="1" smtClean="0"/>
              <a:t>iBatis</a:t>
            </a:r>
            <a:endParaRPr lang="en-US" sz="1400" dirty="0" smtClean="0"/>
          </a:p>
          <a:p>
            <a:pPr algn="ctr"/>
            <a:r>
              <a:rPr lang="en-US" sz="1400" dirty="0" smtClean="0"/>
              <a:t>JDO, JPA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BeanFactory &amp; ApplicationContext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BeanFactory</a:t>
            </a:r>
          </a:p>
          <a:p>
            <a:pPr lvl="1"/>
            <a:r>
              <a:rPr lang="en-US" dirty="0" smtClean="0"/>
              <a:t>Creating and dispensing bean</a:t>
            </a:r>
          </a:p>
          <a:p>
            <a:pPr lvl="1"/>
            <a:r>
              <a:rPr lang="en-US" dirty="0" smtClean="0"/>
              <a:t>Takes part in beans life cycle</a:t>
            </a:r>
          </a:p>
          <a:p>
            <a:pPr lvl="1"/>
            <a:r>
              <a:rPr lang="en-US" dirty="0" smtClean="0"/>
              <a:t>Use it when resource are scare like mobile device.</a:t>
            </a:r>
          </a:p>
          <a:p>
            <a:r>
              <a:rPr lang="en-US" dirty="0" smtClean="0"/>
              <a:t>ApplicationContext (extends BeanFactory)</a:t>
            </a:r>
          </a:p>
          <a:p>
            <a:pPr lvl="1"/>
            <a:r>
              <a:rPr lang="en-US" dirty="0" smtClean="0"/>
              <a:t>Additional functionality available are:</a:t>
            </a:r>
          </a:p>
          <a:p>
            <a:pPr lvl="2"/>
            <a:r>
              <a:rPr lang="en-US" dirty="0" smtClean="0"/>
              <a:t>Support for internationalization and validation.</a:t>
            </a:r>
          </a:p>
          <a:p>
            <a:pPr lvl="2"/>
            <a:r>
              <a:rPr lang="en-US" dirty="0" smtClean="0"/>
              <a:t>Supplies many enterprise services such JNDI access, </a:t>
            </a:r>
            <a:r>
              <a:rPr lang="en-US" i="1" dirty="0" smtClean="0"/>
              <a:t>EJB integration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Provide a generic way to load file resources, such as images.</a:t>
            </a:r>
          </a:p>
          <a:p>
            <a:pPr lvl="2"/>
            <a:r>
              <a:rPr lang="en-US" dirty="0" smtClean="0"/>
              <a:t>Can publish events to beans that are registered as listeners.</a:t>
            </a:r>
          </a:p>
          <a:p>
            <a:r>
              <a:rPr lang="en-US" dirty="0" smtClean="0"/>
              <a:t>Difference between both</a:t>
            </a:r>
          </a:p>
          <a:p>
            <a:pPr lvl="1"/>
            <a:r>
              <a:rPr lang="en-US" dirty="0" smtClean="0"/>
              <a:t>BeanFactory does lazy loading.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Pojo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Cofiguration</a:t>
            </a:r>
            <a:r>
              <a:rPr lang="en-US" dirty="0" smtClean="0"/>
              <a:t> File </a:t>
            </a:r>
          </a:p>
          <a:p>
            <a:r>
              <a:rPr lang="en-US" dirty="0" smtClean="0"/>
              <a:t>Test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05400" y="2437606"/>
            <a:ext cx="17526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Spring</a:t>
            </a:r>
          </a:p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953000" y="3809206"/>
            <a:ext cx="20574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Fully configured system</a:t>
            </a:r>
          </a:p>
          <a:p>
            <a:pPr algn="ctr"/>
            <a:r>
              <a:rPr lang="en-US" sz="1600" b="1" dirty="0" smtClean="0"/>
              <a:t>Ready to use</a:t>
            </a:r>
            <a:endParaRPr lang="en-US" sz="16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10000" y="2881554"/>
            <a:ext cx="1295400" cy="13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562600" y="20566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9800" y="1980406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Pojo</a:t>
            </a:r>
            <a:endParaRPr lang="en-US" sz="1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2971006"/>
            <a:ext cx="137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Configuration Metadata</a:t>
            </a:r>
            <a:endParaRPr lang="en-US" sz="1300" b="1" dirty="0"/>
          </a:p>
        </p:txBody>
      </p: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rot="5400000">
            <a:off x="5753100" y="35806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6000" y="3504406"/>
            <a:ext cx="106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produces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build="allAtOnce" animBg="1"/>
      <p:bldP spid="20" grpId="0"/>
      <p:bldP spid="21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6248400" y="2362200"/>
            <a:ext cx="2895600" cy="457200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 - Uniquely identify the individual bean definition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300" dirty="0" smtClean="0"/>
              <a:t>&lt;?xml version="1.0" encoding="UTF-8"?&gt;</a:t>
            </a:r>
          </a:p>
          <a:p>
            <a:pPr>
              <a:buNone/>
            </a:pPr>
            <a:r>
              <a:rPr lang="en-US" sz="1400" dirty="0" smtClean="0"/>
              <a:t>&lt;!DOCTYPE beans PUBLIC "-//SPRING//DTD BEAN 2.0//EN" </a:t>
            </a:r>
          </a:p>
          <a:p>
            <a:pPr>
              <a:buNone/>
            </a:pPr>
            <a:r>
              <a:rPr lang="en-US" sz="1400" dirty="0" smtClean="0"/>
              <a:t>	"http://www.springframework.org/dtd/spring-beans-2.0.dtd"&gt;</a:t>
            </a:r>
          </a:p>
          <a:p>
            <a:pPr>
              <a:buNone/>
            </a:pPr>
            <a:r>
              <a:rPr lang="en-US" sz="1300" dirty="0" smtClean="0"/>
              <a:t>   &lt;bean id="..." class="..."&gt;</a:t>
            </a:r>
          </a:p>
          <a:p>
            <a:pPr>
              <a:buNone/>
            </a:pPr>
            <a:r>
              <a:rPr lang="en-US" sz="1300" dirty="0" smtClean="0"/>
              <a:t>	   &lt;</a:t>
            </a:r>
            <a:r>
              <a:rPr lang="en-US" sz="1300" i="1" dirty="0" smtClean="0"/>
              <a:t>!-- collaborators and configuration for this bean go here --</a:t>
            </a:r>
            <a:r>
              <a:rPr lang="en-US" sz="1300" dirty="0" smtClean="0"/>
              <a:t>&gt;</a:t>
            </a:r>
          </a:p>
          <a:p>
            <a:pPr>
              <a:buNone/>
            </a:pPr>
            <a:r>
              <a:rPr lang="en-US" sz="1300" dirty="0" smtClean="0"/>
              <a:t>    &lt;/bean&gt;</a:t>
            </a:r>
          </a:p>
          <a:p>
            <a:pPr>
              <a:buNone/>
            </a:pPr>
            <a:r>
              <a:rPr lang="en-US" sz="1300" dirty="0" smtClean="0"/>
              <a:t>  </a:t>
            </a:r>
          </a:p>
          <a:p>
            <a:pPr>
              <a:buNone/>
            </a:pPr>
            <a:r>
              <a:rPr lang="en-US" sz="1300" dirty="0" smtClean="0"/>
              <a:t>      &lt;bean id="..." class="..."&gt;</a:t>
            </a:r>
          </a:p>
          <a:p>
            <a:pPr>
              <a:buNone/>
            </a:pPr>
            <a:r>
              <a:rPr lang="en-US" sz="1300" dirty="0" smtClean="0"/>
              <a:t>	      &lt;</a:t>
            </a:r>
            <a:r>
              <a:rPr lang="en-US" sz="1300" i="1" dirty="0" smtClean="0"/>
              <a:t>!-- collaborators and configuration for this bean go here --</a:t>
            </a:r>
            <a:r>
              <a:rPr lang="en-US" sz="1300" dirty="0" smtClean="0"/>
              <a:t>&gt;</a:t>
            </a:r>
          </a:p>
          <a:p>
            <a:pPr>
              <a:buNone/>
            </a:pPr>
            <a:r>
              <a:rPr lang="en-US" sz="1300" dirty="0" smtClean="0"/>
              <a:t>      &lt;/bean&gt;</a:t>
            </a:r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	&lt;</a:t>
            </a:r>
            <a:r>
              <a:rPr lang="en-US" sz="1300" i="1" dirty="0" smtClean="0"/>
              <a:t>!-- more bean definitions go here --</a:t>
            </a:r>
            <a:r>
              <a:rPr lang="en-US" sz="1300" dirty="0" smtClean="0"/>
              <a:t>&gt;</a:t>
            </a:r>
          </a:p>
          <a:p>
            <a:pPr>
              <a:buNone/>
            </a:pPr>
            <a:r>
              <a:rPr lang="en-US" sz="1300" dirty="0" smtClean="0"/>
              <a:t>&lt;/beans&gt;</a:t>
            </a:r>
          </a:p>
          <a:p>
            <a:pPr>
              <a:buNone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819400" y="2590798"/>
            <a:ext cx="34290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ame Side Corner Rectangle 24"/>
          <p:cNvSpPr/>
          <p:nvPr/>
        </p:nvSpPr>
        <p:spPr>
          <a:xfrm>
            <a:off x="6248400" y="2362200"/>
            <a:ext cx="2895600" cy="4572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- Defines the fully qualified name</a:t>
            </a:r>
            <a:endParaRPr lang="en-US" sz="1400" dirty="0"/>
          </a:p>
        </p:txBody>
      </p:sp>
      <p:sp>
        <p:nvSpPr>
          <p:cNvPr id="27" name="Round Same Side Corner Rectangle 26"/>
          <p:cNvSpPr/>
          <p:nvPr/>
        </p:nvSpPr>
        <p:spPr>
          <a:xfrm>
            <a:off x="4800600" y="3200400"/>
            <a:ext cx="4267200" cy="6858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Bean - The objects that form the backbone of your application and are managed by the Spring IoC container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2286794" y="3048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2743200" y="35052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1" animBg="1"/>
      <p:bldP spid="25" grpId="2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71320"/>
          <a:ext cx="831088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3880"/>
                <a:gridCol w="647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singleton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once per container.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prototype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bean created with every request or reference.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Web-aware context bean scope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bean per servlet request.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bean per session.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 session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bean per global HTTP session (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portlet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context.)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</a:t>
            </a:r>
            <a:r>
              <a:rPr lang="en-US" dirty="0" err="1" smtClean="0"/>
              <a:t>vs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5DDEE-3E7A-43F7-B43B-F765796236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86200" y="2057400"/>
            <a:ext cx="3581400" cy="2133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</a:t>
            </a:r>
            <a:r>
              <a:rPr lang="en-US" dirty="0" smtClean="0"/>
              <a:t> </a:t>
            </a:r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914400" y="2286000"/>
            <a:ext cx="13716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Object</a:t>
            </a:r>
          </a:p>
          <a:p>
            <a:pPr algn="ctr"/>
            <a:r>
              <a:rPr lang="en-US" sz="1400" b="1" dirty="0" smtClean="0"/>
              <a:t>Req. Bean </a:t>
            </a:r>
            <a:endParaRPr lang="en-US" sz="1400" b="1" dirty="0"/>
          </a:p>
        </p:txBody>
      </p:sp>
      <p:sp>
        <p:nvSpPr>
          <p:cNvPr id="8" name="Folded Corner 7"/>
          <p:cNvSpPr/>
          <p:nvPr/>
        </p:nvSpPr>
        <p:spPr>
          <a:xfrm>
            <a:off x="4876800" y="4953000"/>
            <a:ext cx="1447800" cy="609600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Xml File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4800" y="3505200"/>
            <a:ext cx="9144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</a:t>
            </a:r>
            <a:r>
              <a:rPr lang="en-US" dirty="0" smtClean="0"/>
              <a:t> </a:t>
            </a:r>
            <a:r>
              <a:rPr lang="en-US" sz="1400" dirty="0" smtClean="0"/>
              <a:t>Bean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3505200"/>
            <a:ext cx="9144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</a:t>
            </a:r>
            <a:r>
              <a:rPr lang="en-US" dirty="0" smtClean="0"/>
              <a:t> </a:t>
            </a:r>
            <a:r>
              <a:rPr lang="en-US" sz="1400" dirty="0" smtClean="0"/>
              <a:t>Bean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3505200"/>
            <a:ext cx="9144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</a:t>
            </a:r>
            <a:r>
              <a:rPr lang="en-US" dirty="0" smtClean="0"/>
              <a:t> </a:t>
            </a:r>
            <a:r>
              <a:rPr lang="en-US" sz="1400" dirty="0" smtClean="0"/>
              <a:t>Bean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198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Singleton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486400" y="4267200"/>
            <a:ext cx="152400" cy="6858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362200" y="2514600"/>
            <a:ext cx="1524000" cy="152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200" y="3276600"/>
            <a:ext cx="1371600" cy="762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Object</a:t>
            </a:r>
          </a:p>
          <a:p>
            <a:pPr algn="ctr"/>
            <a:r>
              <a:rPr lang="en-US" sz="1400" b="1" dirty="0" smtClean="0"/>
              <a:t>Req. Bean </a:t>
            </a:r>
            <a:endParaRPr lang="en-US" sz="1400" b="1" dirty="0"/>
          </a:p>
        </p:txBody>
      </p:sp>
      <p:sp>
        <p:nvSpPr>
          <p:cNvPr id="16" name="Right Arrow 15"/>
          <p:cNvSpPr/>
          <p:nvPr/>
        </p:nvSpPr>
        <p:spPr>
          <a:xfrm>
            <a:off x="2286000" y="3505200"/>
            <a:ext cx="1524000" cy="152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2362200" y="2743200"/>
            <a:ext cx="1524000" cy="152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286000" y="3809999"/>
            <a:ext cx="1524000" cy="152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0" y="198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Prototype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51709" y="3085703"/>
            <a:ext cx="83899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3886200" y="2667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</p:cNvCxnSpPr>
          <p:nvPr/>
        </p:nvCxnSpPr>
        <p:spPr>
          <a:xfrm rot="10800000" flipV="1">
            <a:off x="3886200" y="37719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029200" y="2362200"/>
            <a:ext cx="9144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Spring</a:t>
            </a:r>
            <a:r>
              <a:rPr lang="en-US" dirty="0" smtClean="0"/>
              <a:t> </a:t>
            </a:r>
            <a:r>
              <a:rPr lang="en-US" sz="1400" dirty="0" smtClean="0"/>
              <a:t>Bean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886200" y="26654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8" grpId="0" animBg="1"/>
      <p:bldP spid="9" grpId="0" animBg="1"/>
      <p:bldP spid="10" grpId="0" animBg="1"/>
      <p:bldP spid="11" grpId="0" animBg="1"/>
      <p:bldP spid="12" grpId="0" build="allAtOnce"/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/>
      <p:bldP spid="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11104</TotalTime>
  <Words>1709</Words>
  <Application>Microsoft Office PowerPoint</Application>
  <PresentationFormat>On-screen Show (4:3)</PresentationFormat>
  <Paragraphs>472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Spring</vt:lpstr>
      <vt:lpstr>Topics </vt:lpstr>
      <vt:lpstr>Introduction to Spring</vt:lpstr>
      <vt:lpstr>Architecture</vt:lpstr>
      <vt:lpstr>BeanFactory &amp; ApplicationContext</vt:lpstr>
      <vt:lpstr>Files &amp; Mechanism</vt:lpstr>
      <vt:lpstr>Configuration File Structure</vt:lpstr>
      <vt:lpstr>Bean Scopes</vt:lpstr>
      <vt:lpstr>Singleton vs Prototype</vt:lpstr>
      <vt:lpstr>Loading of configuration</vt:lpstr>
      <vt:lpstr>Dependency Injection Or  IOC</vt:lpstr>
      <vt:lpstr>Types of DI</vt:lpstr>
      <vt:lpstr>Collection</vt:lpstr>
      <vt:lpstr>Collection cont.</vt:lpstr>
      <vt:lpstr>Bean Wiring</vt:lpstr>
      <vt:lpstr>BeanFactory Lifecycle</vt:lpstr>
      <vt:lpstr>ApplicationContext lifecycle</vt:lpstr>
      <vt:lpstr>Aspect Oriented Programming</vt:lpstr>
      <vt:lpstr>Problem</vt:lpstr>
      <vt:lpstr>AOP</vt:lpstr>
      <vt:lpstr>Basic Terms</vt:lpstr>
      <vt:lpstr>Types of Advice</vt:lpstr>
      <vt:lpstr>Some more information</vt:lpstr>
      <vt:lpstr>AspectJ</vt:lpstr>
      <vt:lpstr>AspectJ Cont.</vt:lpstr>
      <vt:lpstr>Example</vt:lpstr>
      <vt:lpstr>Spring Supported Pointcut Designator</vt:lpstr>
      <vt:lpstr>Spring MVC</vt:lpstr>
      <vt:lpstr>MVC Flow</vt:lpstr>
      <vt:lpstr>HandlerMapping types</vt:lpstr>
      <vt:lpstr>Controllers</vt:lpstr>
      <vt:lpstr>View Resolver</vt:lpstr>
      <vt:lpstr>PowerPoint Presentation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Ravindra Kundla</cp:lastModifiedBy>
  <cp:revision>1133</cp:revision>
  <dcterms:created xsi:type="dcterms:W3CDTF">2005-08-31T12:40:43Z</dcterms:created>
  <dcterms:modified xsi:type="dcterms:W3CDTF">2015-12-21T02:01:27Z</dcterms:modified>
</cp:coreProperties>
</file>