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3a64ee43_2_77:notes"/>
          <p:cNvSpPr txBox="1"/>
          <p:nvPr>
            <p:ph idx="1" type="body"/>
          </p:nvPr>
        </p:nvSpPr>
        <p:spPr>
          <a:xfrm>
            <a:off x="685782" y="4343380"/>
            <a:ext cx="5486385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43a64ee43_2_77:notes"/>
          <p:cNvSpPr/>
          <p:nvPr>
            <p:ph idx="2" type="sldImg"/>
          </p:nvPr>
        </p:nvSpPr>
        <p:spPr>
          <a:xfrm>
            <a:off x="381170" y="685780"/>
            <a:ext cx="6096291" cy="342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c6c8a52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c6c8a52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6c8a52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6c8a52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c6c8a52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c6c8a52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c6c8a529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c6c8a529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6c8a529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6c8a529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 viel vorgenommen,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Au</a:t>
            </a:r>
            <a:r>
              <a:rPr lang="de"/>
              <a:t>fwand unterschätzt (Report), Tasks verschoben Sprint,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unerfahren, Einarbeitungszeit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zählt nur 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Erstes richtiges Projekt, bisher typische Schulübungen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Interessante Erfahrung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6c8a5295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6c8a529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Workload falsch geplant,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Tasks verschoben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Planung durcheinander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c6c8a52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c6c8a52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e7e225b6_1_0:notes"/>
          <p:cNvSpPr txBox="1"/>
          <p:nvPr>
            <p:ph idx="1" type="body"/>
          </p:nvPr>
        </p:nvSpPr>
        <p:spPr>
          <a:xfrm>
            <a:off x="685782" y="434338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45e7e225b6_1_0:notes"/>
          <p:cNvSpPr/>
          <p:nvPr>
            <p:ph idx="2" type="sldImg"/>
          </p:nvPr>
        </p:nvSpPr>
        <p:spPr>
          <a:xfrm>
            <a:off x="381170" y="68578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3a64ee43_2_82:notes"/>
          <p:cNvSpPr txBox="1"/>
          <p:nvPr>
            <p:ph idx="1" type="body"/>
          </p:nvPr>
        </p:nvSpPr>
        <p:spPr>
          <a:xfrm>
            <a:off x="685782" y="4343380"/>
            <a:ext cx="5486385" cy="411479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43a64ee43_2_82:notes"/>
          <p:cNvSpPr/>
          <p:nvPr>
            <p:ph idx="2" type="sldImg"/>
          </p:nvPr>
        </p:nvSpPr>
        <p:spPr>
          <a:xfrm>
            <a:off x="381170" y="685780"/>
            <a:ext cx="6096291" cy="342899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c6c8a52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c6c8a52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c6c8a52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c6c8a52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c6c8a529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c6c8a529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6c8a529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6c8a529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6c8a52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6c8a52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af52e6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af52e6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f52e62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f52e62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piteltrennseite orange">
  <p:cSld name="Kapiteltrennseite orang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AA5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ohne Bild">
  <p:cSld name="Titelfolie ohne Bil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372972" y="4690382"/>
            <a:ext cx="6216953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pic>
        <p:nvPicPr>
          <p:cNvPr descr="BFH_Logo_A_defren_100_RGB_130220.png"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2438" y="236935"/>
            <a:ext cx="1147762" cy="82510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2006" y="4724621"/>
            <a:ext cx="6790384" cy="193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794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794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794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7559675" y="4725591"/>
            <a:ext cx="1081088" cy="13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ses Bild mit Untertitel">
  <p:cSld name="Grosses Bild mit Untertitel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68000" y="108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68000" y="1620000"/>
            <a:ext cx="810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 mit Bild">
  <p:cSld name="Titelfolie mit Bild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1214438"/>
            <a:ext cx="6119813" cy="54769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4559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3375422"/>
            <a:ext cx="6119813" cy="53578"/>
          </a:xfrm>
          <a:prstGeom prst="roundRect">
            <a:avLst>
              <a:gd fmla="val 16667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372972" y="4690382"/>
            <a:ext cx="6216953" cy="2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0" y="1269000"/>
            <a:ext cx="6120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381481"/>
            <a:ext cx="8044216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68000" y="3867410"/>
            <a:ext cx="6784390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rgbClr val="697D9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462006" y="4724621"/>
            <a:ext cx="6790384" cy="193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79400" lvl="0" marL="4572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79400" lvl="1" marL="9144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2794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279400" lvl="3" marL="18288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279400" lvl="4" marL="2286000" marR="0" rtl="0" algn="l">
              <a:spcBef>
                <a:spcPts val="200"/>
              </a:spcBef>
              <a:spcAft>
                <a:spcPts val="0"/>
              </a:spcAft>
              <a:buClr>
                <a:srgbClr val="FAA500"/>
              </a:buClr>
              <a:buSzPts val="800"/>
              <a:buFont typeface="Merriweather Sans"/>
              <a:buChar char="▶"/>
              <a:defRPr b="0" i="0" sz="1000" u="none" cap="none" strike="noStrike">
                <a:solidFill>
                  <a:srgbClr val="69737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7559675" y="4725591"/>
            <a:ext cx="1081088" cy="13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osses Bild">
  <p:cSld name="Grosses Bild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apiteltrennseite grau">
  <p:cSld name="Kapiteltrennseite grau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1251347"/>
            <a:ext cx="7019925" cy="2160984"/>
          </a:xfrm>
          <a:prstGeom prst="roundRect">
            <a:avLst>
              <a:gd fmla="val 1188" name="adj"/>
            </a:avLst>
          </a:prstGeom>
          <a:solidFill>
            <a:srgbClr val="697D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7D9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0" y="1225153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0" y="3384947"/>
            <a:ext cx="7019925" cy="53578"/>
          </a:xfrm>
          <a:prstGeom prst="roundRect">
            <a:avLst>
              <a:gd fmla="val 16667" name="adj"/>
            </a:avLst>
          </a:prstGeom>
          <a:solidFill>
            <a:srgbClr val="FAA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78E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>
            <p:ph type="ctrTitle"/>
          </p:nvPr>
        </p:nvSpPr>
        <p:spPr>
          <a:xfrm>
            <a:off x="468000" y="1379856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468000" y="1779685"/>
            <a:ext cx="6513884" cy="60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/Text">
  <p:cSld name="Bild/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/Text mit Untertitel">
  <p:cSld name="Bild/Text mit Untertitel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68000" y="1080000"/>
            <a:ext cx="810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68000" y="1620000"/>
            <a:ext cx="810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Bilder">
  <p:cSld name="Zwei Bil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468000" y="4049423"/>
            <a:ext cx="3960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4589224" y="4049423"/>
            <a:ext cx="4050775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3" type="body"/>
          </p:nvPr>
        </p:nvSpPr>
        <p:spPr>
          <a:xfrm>
            <a:off x="468000" y="1079422"/>
            <a:ext cx="396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4" type="body"/>
          </p:nvPr>
        </p:nvSpPr>
        <p:spPr>
          <a:xfrm>
            <a:off x="4590000" y="1079422"/>
            <a:ext cx="405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Bilder mit Untertiteln">
  <p:cSld name="Zwei Bilder mit Untertitel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ctrTitle"/>
          </p:nvPr>
        </p:nvSpPr>
        <p:spPr>
          <a:xfrm>
            <a:off x="468000" y="270000"/>
            <a:ext cx="817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468000" y="1080000"/>
            <a:ext cx="396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2" type="body"/>
          </p:nvPr>
        </p:nvSpPr>
        <p:spPr>
          <a:xfrm>
            <a:off x="468000" y="1620000"/>
            <a:ext cx="396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3" type="body"/>
          </p:nvPr>
        </p:nvSpPr>
        <p:spPr>
          <a:xfrm>
            <a:off x="4590000" y="1080000"/>
            <a:ext cx="405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697D9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4" type="body"/>
          </p:nvPr>
        </p:nvSpPr>
        <p:spPr>
          <a:xfrm>
            <a:off x="4590000" y="1620000"/>
            <a:ext cx="4050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rei Bilder">
  <p:cSld name="Drei Bil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468000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3258000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468000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3258000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5" type="body"/>
          </p:nvPr>
        </p:nvSpPr>
        <p:spPr>
          <a:xfrm>
            <a:off x="6047998" y="1079422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6047998" y="4049423"/>
            <a:ext cx="2592000" cy="5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rei Bilder mit Untertitel">
  <p:cSld name="Drei Bilder mit Untertite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ctrTitle"/>
          </p:nvPr>
        </p:nvSpPr>
        <p:spPr>
          <a:xfrm>
            <a:off x="467999" y="270000"/>
            <a:ext cx="8171999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68000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3258000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6047998" y="1616288"/>
            <a:ext cx="25920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32004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2004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AA500"/>
              </a:buClr>
              <a:buSzPts val="1440"/>
              <a:buFont typeface="Merriweather Sans"/>
              <a:buChar char="▶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468000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5" type="body"/>
          </p:nvPr>
        </p:nvSpPr>
        <p:spPr>
          <a:xfrm>
            <a:off x="3258000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6" type="body"/>
          </p:nvPr>
        </p:nvSpPr>
        <p:spPr>
          <a:xfrm>
            <a:off x="6047998" y="1079518"/>
            <a:ext cx="2592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enutzerdefiniertes Layout">
  <p:cSld name="Benutzerdefiniertes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457200" y="4725591"/>
            <a:ext cx="6688138" cy="18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000" u="none" cap="none" strike="noStrike">
                <a:solidFill>
                  <a:srgbClr val="697D91"/>
                </a:solidFill>
                <a:latin typeface="Lucida Sans"/>
                <a:ea typeface="Lucida Sans"/>
                <a:cs typeface="Lucida Sans"/>
                <a:sym typeface="Lucida Sans"/>
              </a:rPr>
              <a:t>Berner Fachhochschule | Haute école spécialisée bernoise | Bern University of Applied Sciences</a:t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0575" y="0"/>
            <a:ext cx="1073424" cy="1073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lipart-library.com/img/1158226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468000" y="1379848"/>
            <a:ext cx="6438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AddictoMed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Final Presentation</a:t>
            </a:r>
            <a:br>
              <a:rPr lang="de"/>
            </a:br>
            <a:br>
              <a:rPr lang="de"/>
            </a:br>
            <a:r>
              <a:rPr lang="de" sz="1600"/>
              <a:t>Group “Black”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Michael Däppen, Armon Dressler, Moritz Kündig, Samuel Pulfer, </a:t>
            </a:r>
            <a:r>
              <a:rPr lang="de" sz="1200"/>
              <a:t>Roger Tschanz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ctrTitle"/>
          </p:nvPr>
        </p:nvSpPr>
        <p:spPr>
          <a:xfrm>
            <a:off x="468000" y="1379856"/>
            <a:ext cx="6513900" cy="39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Contributions</a:t>
            </a:r>
            <a:endParaRPr/>
          </a:p>
        </p:txBody>
      </p:sp>
      <p:sp>
        <p:nvSpPr>
          <p:cNvPr id="193" name="Google Shape;193;p36"/>
          <p:cNvSpPr txBox="1"/>
          <p:nvPr>
            <p:ph idx="2" type="body"/>
          </p:nvPr>
        </p:nvSpPr>
        <p:spPr>
          <a:xfrm>
            <a:off x="462006" y="4724621"/>
            <a:ext cx="6790500" cy="19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Contributions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468000" y="1768688"/>
            <a:ext cx="2592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MainCasePresenter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Code Refactoring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LabResults Mode</a:t>
            </a:r>
            <a:r>
              <a:rPr lang="de" sz="1400"/>
              <a:t>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Business report</a:t>
            </a:r>
            <a:endParaRPr sz="1400"/>
          </a:p>
        </p:txBody>
      </p:sp>
      <p:sp>
        <p:nvSpPr>
          <p:cNvPr id="200" name="Google Shape;200;p37"/>
          <p:cNvSpPr txBox="1"/>
          <p:nvPr>
            <p:ph idx="2" type="body"/>
          </p:nvPr>
        </p:nvSpPr>
        <p:spPr>
          <a:xfrm>
            <a:off x="3258000" y="1768688"/>
            <a:ext cx="2592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Class Diagram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ERD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MainPatient 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Daily report</a:t>
            </a:r>
            <a:endParaRPr sz="1400"/>
          </a:p>
        </p:txBody>
      </p:sp>
      <p:sp>
        <p:nvSpPr>
          <p:cNvPr id="201" name="Google Shape;201;p37"/>
          <p:cNvSpPr txBox="1"/>
          <p:nvPr>
            <p:ph idx="3" type="body"/>
          </p:nvPr>
        </p:nvSpPr>
        <p:spPr>
          <a:xfrm>
            <a:off x="6047998" y="1616288"/>
            <a:ext cx="2592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DB Implementation (SQL)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Case Detail Models (Anamnesis, Insurance)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Patient report</a:t>
            </a:r>
            <a:endParaRPr sz="1400"/>
          </a:p>
        </p:txBody>
      </p:sp>
      <p:sp>
        <p:nvSpPr>
          <p:cNvPr id="202" name="Google Shape;202;p37"/>
          <p:cNvSpPr txBox="1"/>
          <p:nvPr>
            <p:ph idx="4" type="body"/>
          </p:nvPr>
        </p:nvSpPr>
        <p:spPr>
          <a:xfrm>
            <a:off x="468000" y="1079518"/>
            <a:ext cx="259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de"/>
              <a:t>Michael Däppen</a:t>
            </a:r>
            <a:endParaRPr b="1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de" sz="1200"/>
              <a:t>github.com/damichu</a:t>
            </a:r>
            <a:endParaRPr sz="12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3" name="Google Shape;203;p37"/>
          <p:cNvSpPr txBox="1"/>
          <p:nvPr>
            <p:ph idx="5" type="body"/>
          </p:nvPr>
        </p:nvSpPr>
        <p:spPr>
          <a:xfrm>
            <a:off x="3258000" y="1079518"/>
            <a:ext cx="259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de"/>
              <a:t>Armon Dressler</a:t>
            </a:r>
            <a:br>
              <a:rPr b="1" lang="de"/>
            </a:br>
            <a:r>
              <a:rPr lang="de" sz="1200"/>
              <a:t>github.com/tetanushamster</a:t>
            </a:r>
            <a:endParaRPr sz="1200"/>
          </a:p>
        </p:txBody>
      </p:sp>
      <p:sp>
        <p:nvSpPr>
          <p:cNvPr id="204" name="Google Shape;204;p37"/>
          <p:cNvSpPr txBox="1"/>
          <p:nvPr>
            <p:ph idx="6" type="body"/>
          </p:nvPr>
        </p:nvSpPr>
        <p:spPr>
          <a:xfrm>
            <a:off x="6047998" y="1079518"/>
            <a:ext cx="259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de"/>
              <a:t>Moritz Kündig</a:t>
            </a:r>
            <a:br>
              <a:rPr b="1" lang="de"/>
            </a:br>
            <a:r>
              <a:rPr lang="de" sz="1200"/>
              <a:t>github.com/kundm2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Contributions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68000" y="1616288"/>
            <a:ext cx="2592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DB Set-up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Screen Design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Patient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Case Report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AppLayout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Code Refactoring</a:t>
            </a:r>
            <a:endParaRPr sz="1400"/>
          </a:p>
        </p:txBody>
      </p:sp>
      <p:sp>
        <p:nvSpPr>
          <p:cNvPr id="211" name="Google Shape;211;p38"/>
          <p:cNvSpPr txBox="1"/>
          <p:nvPr>
            <p:ph idx="2" type="body"/>
          </p:nvPr>
        </p:nvSpPr>
        <p:spPr>
          <a:xfrm>
            <a:off x="3258000" y="1616300"/>
            <a:ext cx="27879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SQL Example-data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Case, Appointment, Lab(result), Prescription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Appointment Details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Weekly report</a:t>
            </a:r>
            <a:endParaRPr sz="1400"/>
          </a:p>
        </p:txBody>
      </p:sp>
      <p:sp>
        <p:nvSpPr>
          <p:cNvPr id="212" name="Google Shape;212;p38"/>
          <p:cNvSpPr txBox="1"/>
          <p:nvPr>
            <p:ph idx="4" type="body"/>
          </p:nvPr>
        </p:nvSpPr>
        <p:spPr>
          <a:xfrm>
            <a:off x="468000" y="1079518"/>
            <a:ext cx="259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de"/>
              <a:t>Samuel Pulfer</a:t>
            </a:r>
            <a:br>
              <a:rPr b="1" lang="de"/>
            </a:br>
            <a:r>
              <a:rPr lang="de" sz="1200"/>
              <a:t>github.com/samuelpulfer</a:t>
            </a:r>
            <a:endParaRPr sz="1200"/>
          </a:p>
        </p:txBody>
      </p:sp>
      <p:sp>
        <p:nvSpPr>
          <p:cNvPr id="213" name="Google Shape;213;p38"/>
          <p:cNvSpPr txBox="1"/>
          <p:nvPr>
            <p:ph idx="5" type="body"/>
          </p:nvPr>
        </p:nvSpPr>
        <p:spPr>
          <a:xfrm>
            <a:off x="3258000" y="1079525"/>
            <a:ext cx="33006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de"/>
              <a:t>Roger Tschanz</a:t>
            </a:r>
            <a:br>
              <a:rPr b="1" lang="de"/>
            </a:br>
            <a:r>
              <a:rPr lang="de" sz="1200"/>
              <a:t>github.com/tschr3</a:t>
            </a:r>
            <a:endParaRPr sz="1200"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700" y="2460072"/>
            <a:ext cx="1570675" cy="16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ctrTitle"/>
          </p:nvPr>
        </p:nvSpPr>
        <p:spPr>
          <a:xfrm>
            <a:off x="468000" y="1379856"/>
            <a:ext cx="6513900" cy="39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learnt + Scrum retrospective</a:t>
            </a:r>
            <a:endParaRPr/>
          </a:p>
        </p:txBody>
      </p:sp>
      <p:sp>
        <p:nvSpPr>
          <p:cNvPr id="220" name="Google Shape;220;p39"/>
          <p:cNvSpPr txBox="1"/>
          <p:nvPr>
            <p:ph idx="2" type="body"/>
          </p:nvPr>
        </p:nvSpPr>
        <p:spPr>
          <a:xfrm>
            <a:off x="462006" y="4724621"/>
            <a:ext cx="6790500" cy="19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learnt + Scrum retrospective</a:t>
            </a:r>
            <a:endParaRPr/>
          </a:p>
        </p:txBody>
      </p:sp>
      <p:sp>
        <p:nvSpPr>
          <p:cNvPr id="226" name="Google Shape;226;p40"/>
          <p:cNvSpPr txBox="1"/>
          <p:nvPr>
            <p:ph idx="3" type="body"/>
          </p:nvPr>
        </p:nvSpPr>
        <p:spPr>
          <a:xfrm>
            <a:off x="468000" y="1079422"/>
            <a:ext cx="3960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"/>
              <a:t>Ney</a:t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Took on too much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Underestimated workload of a “simple” feature </a:t>
            </a:r>
            <a:br>
              <a:rPr lang="de"/>
            </a:br>
            <a:r>
              <a:rPr lang="de"/>
              <a:t>(ignoring professor’s warning)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GIT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Partly unmotivating grading 25% vs. workload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>
            <p:ph idx="3" type="body"/>
          </p:nvPr>
        </p:nvSpPr>
        <p:spPr>
          <a:xfrm>
            <a:off x="4680000" y="1079427"/>
            <a:ext cx="39600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"/>
              <a:t>Yey</a:t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Easy team-dynamics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good communication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Result: </a:t>
            </a:r>
            <a:r>
              <a:rPr lang="de"/>
              <a:t>working</a:t>
            </a:r>
            <a:r>
              <a:rPr lang="de"/>
              <a:t> basic-system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First “real” project based</a:t>
            </a:r>
            <a:br>
              <a:rPr lang="de"/>
            </a:br>
            <a:r>
              <a:rPr lang="de"/>
              <a:t>-&gt; new experience better than endless school-examples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New experience for unexperienced programmer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learnt + Scrum retrospective</a:t>
            </a:r>
            <a:endParaRPr/>
          </a:p>
        </p:txBody>
      </p:sp>
      <p:sp>
        <p:nvSpPr>
          <p:cNvPr id="233" name="Google Shape;233;p41"/>
          <p:cNvSpPr txBox="1"/>
          <p:nvPr>
            <p:ph idx="3" type="body"/>
          </p:nvPr>
        </p:nvSpPr>
        <p:spPr>
          <a:xfrm>
            <a:off x="468000" y="1079425"/>
            <a:ext cx="3861900" cy="297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de"/>
              <a:t>Scrum</a:t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Not as easy as it sounds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Discipline required for consequent use of daily/weekly scrum (activities)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</a:pPr>
            <a:r>
              <a:rPr lang="de"/>
              <a:t>worked well, but could’ve been done better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ctrTitle"/>
          </p:nvPr>
        </p:nvSpPr>
        <p:spPr>
          <a:xfrm>
            <a:off x="468000" y="1379856"/>
            <a:ext cx="6513900" cy="39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239" name="Google Shape;239;p42"/>
          <p:cNvSpPr txBox="1"/>
          <p:nvPr>
            <p:ph idx="2" type="body"/>
          </p:nvPr>
        </p:nvSpPr>
        <p:spPr>
          <a:xfrm>
            <a:off x="462006" y="4724621"/>
            <a:ext cx="6790500" cy="19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34436" y="534722"/>
            <a:ext cx="810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97D91"/>
              </a:buClr>
              <a:buSzPts val="1800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245" name="Google Shape;245;p43"/>
          <p:cNvSpPr txBox="1"/>
          <p:nvPr>
            <p:ph idx="2" type="body"/>
          </p:nvPr>
        </p:nvSpPr>
        <p:spPr>
          <a:xfrm>
            <a:off x="334425" y="849484"/>
            <a:ext cx="8100000" cy="26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u="sng">
                <a:solidFill>
                  <a:schemeClr val="hlink"/>
                </a:solidFill>
                <a:hlinkClick r:id="rId3"/>
              </a:rPr>
              <a:t>http://clipart-library.com/img/1158226.jpg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468000" y="1304303"/>
            <a:ext cx="6513884" cy="399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Contents</a:t>
            </a:r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468000" y="1537644"/>
            <a:ext cx="65139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Lucida Sans"/>
              <a:buChar char="-"/>
            </a:pPr>
            <a:r>
              <a:rPr lang="de"/>
              <a:t>features implemented vs. design thinking ideas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ucida Sans"/>
              <a:buChar char="-"/>
            </a:pPr>
            <a:r>
              <a:rPr lang="de"/>
              <a:t>architecture &amp; coding highlights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Char char="-"/>
            </a:pPr>
            <a:r>
              <a:rPr lang="de" sz="1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Patterns</a:t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ucida Sans"/>
              <a:buChar char="-"/>
            </a:pPr>
            <a:r>
              <a:rPr lang="de"/>
              <a:t>list of personal contributions 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ucida Sans"/>
              <a:buChar char="-"/>
            </a:pPr>
            <a:r>
              <a:rPr lang="de"/>
              <a:t>lessons learnt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cida Sans"/>
              <a:buChar char="-"/>
            </a:pPr>
            <a:r>
              <a:rPr lang="de" sz="1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Scrum retrospective</a:t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ctrTitle"/>
          </p:nvPr>
        </p:nvSpPr>
        <p:spPr>
          <a:xfrm>
            <a:off x="468000" y="1379856"/>
            <a:ext cx="6513900" cy="39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Review Design Thinking Process</a:t>
            </a:r>
            <a:endParaRPr/>
          </a:p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468000" y="1779685"/>
            <a:ext cx="6513900" cy="6042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62006" y="4724621"/>
            <a:ext cx="6790500" cy="19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Review Design Thinking Process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750" y="1243425"/>
            <a:ext cx="4539827" cy="34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68000" y="819125"/>
            <a:ext cx="2862000" cy="3721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Implemented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Overview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Patients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Cases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Diagnosis, Appointments and Anamnesis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Not Implemented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Lab, Lab-Results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Drug, Prescription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Review Design Thinking Process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468000" y="819125"/>
            <a:ext cx="3150300" cy="3721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Reports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Implemented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CaseReport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DailyReport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WeeklyReport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PatientReport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BusinessReport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Not Implemented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Visual streamlining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Statistics of Reports</a:t>
            </a:r>
            <a:endParaRPr sz="14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25" y="1165350"/>
            <a:ext cx="4556749" cy="34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ctrTitle"/>
          </p:nvPr>
        </p:nvSpPr>
        <p:spPr>
          <a:xfrm>
            <a:off x="467999" y="270000"/>
            <a:ext cx="8172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2"/>
                </a:solidFill>
              </a:rPr>
              <a:t>Review Design Thinking Process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468000" y="819125"/>
            <a:ext cx="3150300" cy="3721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Function for </a:t>
            </a:r>
            <a:br>
              <a:rPr lang="de" sz="1400"/>
            </a:br>
            <a:r>
              <a:rPr lang="de" sz="1400"/>
              <a:t>“Medical and Drug Evaluation”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▶"/>
            </a:pPr>
            <a:r>
              <a:rPr lang="de" sz="1400"/>
              <a:t>Not Implemented.</a:t>
            </a:r>
            <a:endParaRPr sz="1400"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01" y="1106425"/>
            <a:ext cx="4579323" cy="34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ctrTitle"/>
          </p:nvPr>
        </p:nvSpPr>
        <p:spPr>
          <a:xfrm>
            <a:off x="468000" y="1379856"/>
            <a:ext cx="6513900" cy="399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Coding Highlights</a:t>
            </a:r>
            <a:endParaRPr/>
          </a:p>
        </p:txBody>
      </p:sp>
      <p:sp>
        <p:nvSpPr>
          <p:cNvPr id="172" name="Google Shape;172;p33"/>
          <p:cNvSpPr txBox="1"/>
          <p:nvPr>
            <p:ph idx="1" type="subTitle"/>
          </p:nvPr>
        </p:nvSpPr>
        <p:spPr>
          <a:xfrm>
            <a:off x="468000" y="1779685"/>
            <a:ext cx="6513900" cy="6042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 txBox="1"/>
          <p:nvPr>
            <p:ph idx="2" type="body"/>
          </p:nvPr>
        </p:nvSpPr>
        <p:spPr>
          <a:xfrm>
            <a:off x="462006" y="4724621"/>
            <a:ext cx="6790500" cy="193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4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Code-Example: </a:t>
            </a:r>
            <a:r>
              <a:rPr lang="de"/>
              <a:t>Model PatientModelImpl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080000"/>
            <a:ext cx="6181586" cy="35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68000" y="1079999"/>
            <a:ext cx="8100000" cy="3510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 txBox="1"/>
          <p:nvPr>
            <p:ph type="ctrTitle"/>
          </p:nvPr>
        </p:nvSpPr>
        <p:spPr>
          <a:xfrm>
            <a:off x="468000" y="270000"/>
            <a:ext cx="8100000" cy="405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Code-Example: </a:t>
            </a:r>
            <a:r>
              <a:rPr lang="de"/>
              <a:t>Presenter (CaseReport)</a:t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080000"/>
            <a:ext cx="5288699" cy="350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3Akquisition_d">
  <a:themeElements>
    <a:clrScheme name="BFH RGB">
      <a:dk1>
        <a:srgbClr val="000000"/>
      </a:dk1>
      <a:lt1>
        <a:srgbClr val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