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3a64ee43_2_77:notes"/>
          <p:cNvSpPr txBox="1"/>
          <p:nvPr>
            <p:ph idx="1" type="body"/>
          </p:nvPr>
        </p:nvSpPr>
        <p:spPr>
          <a:xfrm>
            <a:off x="685782" y="4343380"/>
            <a:ext cx="5486385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443a64ee43_2_77:notes"/>
          <p:cNvSpPr/>
          <p:nvPr>
            <p:ph idx="2" type="sldImg"/>
          </p:nvPr>
        </p:nvSpPr>
        <p:spPr>
          <a:xfrm>
            <a:off x="381170" y="685780"/>
            <a:ext cx="6096291" cy="3428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06202650_0_5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606202650_0_5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3a64ee43_2_82:notes"/>
          <p:cNvSpPr txBox="1"/>
          <p:nvPr>
            <p:ph idx="1" type="body"/>
          </p:nvPr>
        </p:nvSpPr>
        <p:spPr>
          <a:xfrm>
            <a:off x="685782" y="4343380"/>
            <a:ext cx="5486385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43a64ee43_2_82:notes"/>
          <p:cNvSpPr/>
          <p:nvPr>
            <p:ph idx="2" type="sldImg"/>
          </p:nvPr>
        </p:nvSpPr>
        <p:spPr>
          <a:xfrm>
            <a:off x="381170" y="685780"/>
            <a:ext cx="6096291" cy="3428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3bbbfd88_0_34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Details of Case sind zusammengefasst in &lt;UI&gt; Case, können weitere Nodes beinhalten</a:t>
            </a:r>
            <a:endParaRPr/>
          </a:p>
        </p:txBody>
      </p:sp>
      <p:sp>
        <p:nvSpPr>
          <p:cNvPr id="140" name="Google Shape;140;g443bbbfd88_0_34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f2c62d20_0_111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Zwischen Addictomed und Tomcat: Java Naming and Directory Interface (JNDI) -&gt; Ist eine API (Programmierschnittstelle) von Java.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Damit können Daten und Objektreferenzen von Nutzern abgerufen werden. Kann auch z.B. zum Auffinden von Datenbanken benutzt werden.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Zwischen Tomcat und DB-Server: API JDBC (Datenbankschnittstelle)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47f2c62d20_0_111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ec3dc052_0_0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View unserer Applikation mit PatientView, CaseView, LaborView</a:t>
            </a:r>
            <a:endParaRPr/>
          </a:p>
        </p:txBody>
      </p:sp>
      <p:sp>
        <p:nvSpPr>
          <p:cNvPr id="152" name="Google Shape;152;g45ec3dc052_0_0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054d31b0_0_2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Initialisierung der MainView werden die View &amp; Model Objekte instanziert und Presenter übergeben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Presenter lädt alle Patienten aus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Übergibt Daten an View</a:t>
            </a:r>
            <a:r>
              <a:rPr lang="de"/>
              <a:t> und</a:t>
            </a:r>
            <a:r>
              <a:rPr lang="de"/>
              <a:t> die View wird angezeigt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Presenter registriert sich über ObserverPattern bei View als Listener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Patient wird angeklickt, wird in allen Klassen welche SelectListener Interface abonniert </a:t>
            </a:r>
            <a:r>
              <a:rPr lang="de"/>
              <a:t>haben wird Funktion PatientSelected aufgerufen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Presenter markiert über Interface der View den Patient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CasePresenter kann SelectListener auch implementieren und so den Fall anzeigen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6054d31b0_0_2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31d47e71_0_0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831d47e71_0_0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31d47e71_0_4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831d47e71_0_4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e7e225b6_1_0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5e7e225b6_1_0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piteltrennseite orange">
  <p:cSld name="Kapiteltrennseite oran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1251347"/>
            <a:ext cx="7019925" cy="2160984"/>
          </a:xfrm>
          <a:prstGeom prst="roundRect">
            <a:avLst>
              <a:gd fmla="val 1188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AA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0" y="1225153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0" y="3384947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68000" y="1379856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68000" y="1779685"/>
            <a:ext cx="6513884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ohne Bild">
  <p:cSld name="Titelfolie ohne Bil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1251347"/>
            <a:ext cx="7019925" cy="2160984"/>
          </a:xfrm>
          <a:prstGeom prst="roundRect">
            <a:avLst>
              <a:gd fmla="val 1188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0" y="1225153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3384947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372972" y="4690382"/>
            <a:ext cx="6216953" cy="2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pic>
        <p:nvPicPr>
          <p:cNvPr descr="BFH_Logo_A_defren_100_RGB_130220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2438" y="236935"/>
            <a:ext cx="1147762" cy="82510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468000" y="1379856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68000" y="1779685"/>
            <a:ext cx="6513884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2006" y="4724621"/>
            <a:ext cx="6790384" cy="193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794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794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794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559675" y="4725591"/>
            <a:ext cx="1081088" cy="13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sses Bild mit Untertitel">
  <p:cSld name="Grosses Bild mit Untertitel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68000" y="108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68000" y="1620000"/>
            <a:ext cx="810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mit Bild">
  <p:cSld name="Titelfolie mit Bild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1214438"/>
            <a:ext cx="6119813" cy="54769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559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0" y="3375422"/>
            <a:ext cx="6119813" cy="53578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372972" y="4690382"/>
            <a:ext cx="6216953" cy="2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0" y="1269000"/>
            <a:ext cx="61200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381481"/>
            <a:ext cx="8044216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468000" y="3867410"/>
            <a:ext cx="6784390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697D9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462006" y="4724621"/>
            <a:ext cx="6790384" cy="193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794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794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794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559675" y="4725591"/>
            <a:ext cx="1081088" cy="13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sses Bild">
  <p:cSld name="Grosses Bild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68000" y="1079999"/>
            <a:ext cx="8100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piteltrennseite grau">
  <p:cSld name="Kapiteltrennseite grau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1251347"/>
            <a:ext cx="7019925" cy="2160984"/>
          </a:xfrm>
          <a:prstGeom prst="roundRect">
            <a:avLst>
              <a:gd fmla="val 1188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7D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9"/>
          <p:cNvSpPr/>
          <p:nvPr/>
        </p:nvSpPr>
        <p:spPr>
          <a:xfrm>
            <a:off x="0" y="1225153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0" y="3384947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 txBox="1"/>
          <p:nvPr>
            <p:ph type="ctrTitle"/>
          </p:nvPr>
        </p:nvSpPr>
        <p:spPr>
          <a:xfrm>
            <a:off x="468000" y="1379856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468000" y="1779685"/>
            <a:ext cx="6513884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/Text">
  <p:cSld name="Bild/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68000" y="1079999"/>
            <a:ext cx="8100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/Text mit Untertitel">
  <p:cSld name="Bild/Text mit Untertite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68000" y="108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68000" y="1620000"/>
            <a:ext cx="810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Bilder">
  <p:cSld name="Zwei Bi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467999" y="270000"/>
            <a:ext cx="81719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68000" y="4049423"/>
            <a:ext cx="3960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589224" y="4049423"/>
            <a:ext cx="4050775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468000" y="1079422"/>
            <a:ext cx="396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4" type="body"/>
          </p:nvPr>
        </p:nvSpPr>
        <p:spPr>
          <a:xfrm>
            <a:off x="4590000" y="1079422"/>
            <a:ext cx="405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Bilder mit Untertiteln">
  <p:cSld name="Zwei Bilder mit Untertitel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468000" y="270000"/>
            <a:ext cx="817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468000" y="1080000"/>
            <a:ext cx="396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68000" y="1620000"/>
            <a:ext cx="396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3" type="body"/>
          </p:nvPr>
        </p:nvSpPr>
        <p:spPr>
          <a:xfrm>
            <a:off x="4590000" y="1080000"/>
            <a:ext cx="405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4" type="body"/>
          </p:nvPr>
        </p:nvSpPr>
        <p:spPr>
          <a:xfrm>
            <a:off x="4590000" y="1620000"/>
            <a:ext cx="405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rei Bilder">
  <p:cSld name="Drei Bil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467999" y="270000"/>
            <a:ext cx="81719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468000" y="4049423"/>
            <a:ext cx="2592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3258000" y="4049423"/>
            <a:ext cx="2592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3" type="body"/>
          </p:nvPr>
        </p:nvSpPr>
        <p:spPr>
          <a:xfrm>
            <a:off x="468000" y="1079422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4" type="body"/>
          </p:nvPr>
        </p:nvSpPr>
        <p:spPr>
          <a:xfrm>
            <a:off x="3258000" y="1079422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5" type="body"/>
          </p:nvPr>
        </p:nvSpPr>
        <p:spPr>
          <a:xfrm>
            <a:off x="6047998" y="1079422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6" type="body"/>
          </p:nvPr>
        </p:nvSpPr>
        <p:spPr>
          <a:xfrm>
            <a:off x="6047998" y="4049423"/>
            <a:ext cx="2592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rei Bilder mit Untertitel">
  <p:cSld name="Drei Bilder mit Untertitel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467999" y="270000"/>
            <a:ext cx="81719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68000" y="1616288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2" type="body"/>
          </p:nvPr>
        </p:nvSpPr>
        <p:spPr>
          <a:xfrm>
            <a:off x="3258000" y="1616288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3" type="body"/>
          </p:nvPr>
        </p:nvSpPr>
        <p:spPr>
          <a:xfrm>
            <a:off x="6047998" y="1616288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68000" y="1079518"/>
            <a:ext cx="259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5" type="body"/>
          </p:nvPr>
        </p:nvSpPr>
        <p:spPr>
          <a:xfrm>
            <a:off x="3258000" y="1079518"/>
            <a:ext cx="259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6047998" y="1079518"/>
            <a:ext cx="259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457200" y="4725591"/>
            <a:ext cx="6688138" cy="18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Berner Fachhochschule | Haute école spécialisée bernoise | Bern University of Applied Sciences</a:t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468000" y="1379848"/>
            <a:ext cx="6438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addictoMed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Architecture and SCRUM</a:t>
            </a:r>
            <a:br>
              <a:rPr lang="de"/>
            </a:br>
            <a:br>
              <a:rPr lang="de"/>
            </a:br>
            <a:r>
              <a:rPr lang="de" sz="1600"/>
              <a:t>Gruppe “Black”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Michael Däppen, Armon Dressler, Moritz Kündig, Samuel Pulfer, </a:t>
            </a:r>
            <a:r>
              <a:rPr lang="de" sz="1200"/>
              <a:t>Roger Tschanz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ctrTitle"/>
          </p:nvPr>
        </p:nvSpPr>
        <p:spPr>
          <a:xfrm>
            <a:off x="468000" y="1379848"/>
            <a:ext cx="6438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addictoMed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Architecture and SCRUM</a:t>
            </a:r>
            <a:br>
              <a:rPr lang="de"/>
            </a:br>
            <a:br>
              <a:rPr lang="de"/>
            </a:br>
            <a:r>
              <a:rPr lang="de" sz="1600"/>
              <a:t>Gruppe “Black”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Michael Däppen, Armon Dressler, Moritz Kündig, Samuel Pulfer, Roger Tschanz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ctrTitle"/>
          </p:nvPr>
        </p:nvSpPr>
        <p:spPr>
          <a:xfrm>
            <a:off x="468000" y="1304303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468000" y="1537644"/>
            <a:ext cx="65139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Architecture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cida Sans"/>
              <a:buChar char="-"/>
            </a:pPr>
            <a:r>
              <a:rPr lang="de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High-level: UML component and deployment diagram</a:t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cida Sans"/>
              <a:buChar char="-"/>
            </a:pPr>
            <a:r>
              <a:rPr lang="de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Detailed: UML class diagram</a:t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cida Sans"/>
              <a:buChar char="-"/>
            </a:pPr>
            <a:r>
              <a:rPr lang="de"/>
              <a:t>SCRUM</a:t>
            </a:r>
            <a:br>
              <a:rPr lang="de"/>
            </a:br>
            <a:r>
              <a:rPr lang="de"/>
              <a:t>  -	product and sprint backlog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Architecture: High level component diagram</a:t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50" y="919525"/>
            <a:ext cx="6750176" cy="38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</a:pPr>
            <a:r>
              <a:rPr lang="de"/>
              <a:t>Architecture: High-level deployment diagram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" y="1013675"/>
            <a:ext cx="6305674" cy="3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Architecture: Detailed class diagram for main view (part)</a:t>
            </a:r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00" y="921425"/>
            <a:ext cx="4889650" cy="36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Architecture: Detailed class diagram for main view (part)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1822"/>
            <a:ext cx="8839200" cy="310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SCRUM: product backlog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" y="1185925"/>
            <a:ext cx="8099999" cy="2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SCRUM: sprint backlog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" y="981075"/>
            <a:ext cx="6707675" cy="36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334425" y="849484"/>
            <a:ext cx="81000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81622" lvl="0" marL="271462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de" sz="1600"/>
              <a:t>asdfasdfasdf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Akquisition_d">
  <a:themeElements>
    <a:clrScheme name="BFH RGB">
      <a:dk1>
        <a:srgbClr val="000000"/>
      </a:dk1>
      <a:lt1>
        <a:srgbClr val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