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4" r:id="rId6"/>
    <p:sldId id="265" r:id="rId7"/>
    <p:sldId id="266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i, Manish" initials="KM" lastIdx="7" clrIdx="0">
    <p:extLst>
      <p:ext uri="{19B8F6BF-5375-455C-9EA6-DF929625EA0E}">
        <p15:presenceInfo xmlns:p15="http://schemas.microsoft.com/office/powerpoint/2012/main" userId="S::manish.khati@accenture.com::47bad4fa-738f-42d7-bf09-715e4940d3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709"/>
    <a:srgbClr val="C8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0:09:54.038" idx="2">
    <p:pos x="1326" y="3242"/>
    <p:text>Demos required access</p:text>
    <p:extLst>
      <p:ext uri="{C676402C-5697-4E1C-873F-D02D1690AC5C}">
        <p15:threadingInfo xmlns:p15="http://schemas.microsoft.com/office/powerpoint/2012/main" timeZoneBias="-330"/>
      </p:ext>
    </p:extLst>
  </p:cm>
  <p:cm authorId="1" dt="2020-09-26T17:11:44.304" idx="4">
    <p:pos x="1326" y="3338"/>
    <p:text>Demo will open in new tab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17:37:21.233" idx="5">
    <p:pos x="5120" y="1406"/>
    <p:text>List of source is mandatory only if Source is selected custom otherwise it will be disabled</p:text>
    <p:extLst>
      <p:ext uri="{C676402C-5697-4E1C-873F-D02D1690AC5C}">
        <p15:threadingInfo xmlns:p15="http://schemas.microsoft.com/office/powerpoint/2012/main" timeZoneBias="-330"/>
      </p:ext>
    </p:extLst>
  </p:cm>
  <p:cm authorId="1" dt="2020-09-26T17:39:15.286" idx="6">
    <p:pos x="5120" y="1502"/>
    <p:text>URLs will be comma separated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1:38:02.070" idx="7">
    <p:pos x="6067" y="1245"/>
    <p:text># of time users saw Tweets --&gt; Total Number of impression
# of times users interacted --&gt; Total number of engagement
Click for top 5 tweets --&gt; Engagement Rate = Total NUmber of Engagement/TOtal number of impression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30T17:50:09.0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30T17:13:04.61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93,'0'3,"0"1,0-1,-1 1,1-1,-1 0,0 1,0-1,-1 1,-2 4,0 1,-3 2,1-2,-3 8,3-3,1 0,0 1,1-1,-2 15,2-7,2-1,1 0,1 7,0-25,0-2,0 1,-1 0,1 0,0 0,-1-1,1 3,-1-3,1-1,-1 1,1 0,0 0,-1 0,0 0,0-1,1 1,-1-1,1 2,-1-2,0 1,1-1,-2 1,2-1,-2 1,-5 3,-1 1,0 0,1 1,0 0,0 0,-1 3,-2 1,-1-1,-2 2,5-6,-1 0,1 0,-5 1,3-1,0 0,-3 2,-8 8,2 1,-19 18,37-32,-3 1,0 0,0 0,-1 0,1 0,0-1,-1 0,0 0,-3 2,3-3,0 2,1-1,-1 0,1 1,0 0,-1 0,2 0,-2 2,-7 7,-9 11,16-17,2-2,0 0,1-1,0 1,0 0,0-1,0 2,0-1,1 0,-1 4,-2 1,0 1,-1 0,1-1,-4 5,1-1,-9 14,5-9,2-1,0 1,0 3,8-16,-1 0,2 0,-1 0,0 0,1 0,0 3,0-1,-1 1,0 2,0-8,1 0,-1 1,1-1,-1 0,0 0,0 0,-1 0,1 0,0 0,-1 1,-2 2,-1 0,-4 4,6-7,-1 1,2 0,-2 1,2-1,-1 0,1 1,0-1,-1 1,1 1,-2 7,3-9,0 0,0-1,0 2,-1-2,1 1,-1 0,1-2,1 0,-1 0,0 0,0-1,1 1,-1 0,-1-1,2 2,-1-2,0 1,0-1,0 0,-1 1,1-1,0 1,0-1,0 0,-1 0,-16 1,15-1,-2 1,1 0,0-1,0 1,-4 1,3 0,-1 1,1 0,0 0,0 0,-3 2,5-2,-1 0,-1 0,2-1,-2 0,1 0,0 0,-1 0,1-1,-3 1,-15 1,20-3,-1 0,1 0,-1 0,1 0,0-1,-1 1,-1-2,4 2,-1 0,1 0,0 0,0 0,-1-1,1 1,0 0,0 0,-1 0,1-1,0 1,0 0,0 0,-1-1,1 1,0 0,0 0,0-1,0 1,0 0,-1-1,1 1,0-1,0 1,0 0,0-1,0 1,0 0,0-1,0 1,0 0,0-1,0 1,1 0,-1 0,0-1,0 1,0 0,0-1,1-2,1 0,-1 1,1-1,0-1,1 0,0-2,0 1,0 0,-1-1,0 0,0 1,0-1,-1 0,1 0,-2 0,1-2,0 2,-1 1,2-1,-1 1,2-5,1-3,-4 8,1 1,1 0,-1-1,1 1,-1 0,2 0,-1-1,0 1,2-1,0 0,0 0,-1 0,1-1,-1 0,0 1,0-1,0 0,-1 0,0-1,0 0,0 1,1 0,0 0,1-3,-1 4,0 0,-1 0,0 0,0 0,-1-1,2-4,-1-4,-2 8,1-1,0 1,0 0,1 0,0 0,0 0,2-3,1-3,0 0,0 1,0-3,-3 8,1-1,0 1,1-1,-1 2,1-1,2-3,0 2,-1-1,0 1,1-6,29-55,-30 59,-4 7,1-2,0 2,0-1,1 0,-1 1,0-1,2 1,3-5,9-3,-8 4,7-6,3-2,0 1,0 1,3 0,-13 8,0 0,5-1,-5 2,0-1,0 1,0-2,1 0,1 0,-1 1,8-3,-13 5,1 0,-1-1,0 1,0-1,0 1,0-2,0 1,-1 0,1 0,1-3,5-8,-1 1,5-8,1-3,-2 6,-5 8,3-7,-9 13,0 0,0 0,0 0,0 0,-1-1,0-1,1-1,0 0,0-1,1 1,3-5,-4 8,0 0,1 0,-1 0,1 1,0-1,0 1,0 0,3-2,35-25,-20 15,8-8,-27 21,2 0,-1 0,0 0,0 0,0 0,1 1,-1-1,0 1,1 0,1-1,2 1,0 0,0 1,-1-1,1 1,1 1,7-1,-4 0,-1 0,0 1,0 0,0 1,1 1,-8-3,0 1,-1 0,1 0,-1 0,1 0,-1 1,0-1,0 1,0-1,1 1,-1 0,-1 0,1 0,0 0,0 0,0 0,-1 1,0-1,0 1,0-1,1 2,-1 0,0 0,0 1,0 0,-1-1,0 0,0 5,0-6,0 1,0-1,1 1,0-1,-1 1,1-1,0 1,0-1,0 1,1-1,-1 0,2 2,0-1,1 1,-1-1,2 0,-1 0,0 0,0 0,2-1,-5-2,5 5,0 1,0-1,-1 0,0 1,0 0,0 1,1 1,0 1,1 1,7 7,-12-16,2 2,-2-2,2 1,-1 0,1-1,-1 1,1-1,0 0,-1-1,2 1,0 0,-1-1,1 0,1 0,-2 0,1 0,-1 0,2 1,-5-2,0 1,1 0,0-1,-1 2,0-2,1 1,-1 0,0 0,0 1,0-1,1 0,5 7,-2-2,-1 0,4 5,-7-9,0 0,0 0,1 1,-2-1,1 1,0 0,-1-1,1 1,-1 2,1-4,-1 4,1 1,-1-1,0 0,-1 0,1 0,-1 0,0 4,0-8,1 0,0-1,-1 2,1-2,0 1,-1 0,0-1,1 1,-1-1,0 1,1-1,-1 1,1 0,-1-1,0 1,0-1,0 0,1 1,-1-1,0 0,-3 1,1 0,-1 0,0-1,-2 1,4-1,-1 0,1 0,-1 1,1-1,-1 1,1-1,-3 2,4-2,0 1,0 0,0 0,-1 0,1 0,0 0,0 0,0 0,1 0,-2 0,2 0,-2 2,1 0,-1 1,1-1,0 1,0 0,0 0,-1-1,1 1,-1 0,0 1,-9 11,8-11,-1 0,2 0,-1 1,-1 2,2-3,0 0,0 0,-1-1,1 0,0 0,-2 1,1-2,0 1,-1 0,0 1,-11 10,0 0,2 2,-10 15,13-16,8-12,0-1,0 1,0-1,0 1,-4 2,-10 10,1-2,-1 3,12-12,-1 1,1 0,0 0,1 0,-1 2,1-2,2-4,0 0,0 1,-1-1,1 1,-1-1,1-1,-1 2,0-1,-12 11,1 0,-1 1,-7 11,18-21,0 1,0 0,0 2,1-3,0 0,0 1,-1-1,0 0,-1 1,-9 9,5-7,-5 9,11-13,0 0,0 0,1 0,-1 0,0 0,1 1,0-1,0 1,-2 8,2-6,0 0,-2 0,2 0,-3 1,-1 6,2-5,-1-1,0 2,-4 3,6-10,1 1,-1-2,0 1,0 1,0-2,0 1,0 0,-1-1,1 1,0-1,-1 1,1-1,-3 0,0 1,-1 0,1-2,-1 1,0 0,-2-1,-30-1,11 0,-153 1,173 1,0-1,-1 1,1 1,-5 1,2-1,-8 2,14-4,-1 0,0 1,0 0,-1 0,1 1,0-1,-3 2,-6 3,0 0,-4 0,18-6,0 0,-1 0,1 0,0 0,0 0,-1 0,1 1,0-1,0 0,0 0,0 0,-1 0,1 0,0 0,0 0,0 0,-1 0,1 0,0-1,0 1,0 0,0 0,0 0,-1 0,1 0,2-4,9-6,-10 8,105-99,-92 87,7-11,3-4,-21 25,0 0,0-1,0 2,-1-2,1 0,-2 1,1-1,0 1,0-1,-1 0,0-4,1 6,-2 0,1 0,0 1,1-1,-1 0,1 0,-1 1,1-1,0 1,4-5,0-1,2 0,-2 2,0 0,0 0,-1-1,4-6,-3 4,1-1,7-7,-10 14,-1 0,-1 1,2-1,-1 1,0 0,0 0,1 0,0 0,-1 1,3-1,2-1,-1 0,1 0,-1 0,0-1,3-2,12-10,0 2,1-1,-11 8,0-1,0-1,-1 0,0-1,0 0,-2-1,5-5,-7 6,0-1,4-7,-5 4,-5 11,0 0,0 0,0 0,2-3,2-1,1 0,3-3,-3 3,-1 0,2-2,-5 6,0 0,-1 0,1 0,-1 0,0 0,0 0,0 0,0-2,1-6,0 0,1 0,0 1,1-1,1-1,-5 10,2 1,-1 0,-1-1,1 1,0 0,0 0,1 0,-1 0,0 0,0 0,1 0,-1 0,1 1,-1-1,1 1,-1-1,0 1,1-1,0 1,-1-1,2 1,1 0,0 0,-1 0,2 0,-1 0,-1 0,1 1,0 0,0 0,-3-1,0 1,0-1,0 0,0 1,0-1,0 1,0-1,-1 1,1 0,0-1,-1 1,1 0,0-1,0 1,-1 0,1 0,-1 0,1 0,-1 0,0-1,1 1,-1 1,0-1,0 0,1-1,-1 1,0 4,1 0,-1 0,0 0,-1-1,1 2,-1 3,0 80,1-86,0-1,0 0,0 0,-1 0,1 0,0 0,-1 0,1 0,-2 0,2 0,-1 0,0 0,0-1,0 1,0 0,-1-1,1 1,0 0,-1-1,1 0,-1 1,1-1,-1 0,0 0,0 1,-15 7,14-8,0 0,-1 1,1 0,0 0,0-1,0 2,0-1,-1 2,-14 17,-3 3,-1-3,-13 12,33-31,-1 0,0 0,0-1,0 1,0 0,0-1,-1 0,1 1,0-2,-1 1,1 0,-6 0,1-1,0 0,-8 0,6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ntrepreneur.com/article/311751#:~:text=an%20innovative%20personality.-,Research%20indicates%20that%20an%20innovative%20mind%20is%20not%20necessarily%20born,techniques%20of%20observing%20and%20thinking.&amp;text=Recent%20research%20on%20neuroplasticity%20demonstrates,new%20connections%20between%20brain%20cells." TargetMode="Externa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C1DA-D0E1-4B12-8F88-6D8D0DC96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Gullu</a:t>
            </a:r>
            <a:r>
              <a:rPr lang="en-US" dirty="0"/>
              <a:t> </a:t>
            </a:r>
            <a:r>
              <a:rPr lang="en-US" dirty="0" err="1"/>
              <a:t>Mosiac</a:t>
            </a:r>
            <a:r>
              <a:rPr lang="en-US" dirty="0"/>
              <a:t>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FC95B-0333-4C18-9E1B-7EB599FA8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BC8EF-4E12-4E5C-BB0A-00B0C3585877}"/>
              </a:ext>
            </a:extLst>
          </p:cNvPr>
          <p:cNvSpPr/>
          <p:nvPr/>
        </p:nvSpPr>
        <p:spPr>
          <a:xfrm>
            <a:off x="0" y="0"/>
            <a:ext cx="12192000" cy="6115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BFAC-ED79-4A13-9D31-B2D2FB6A9948}"/>
              </a:ext>
            </a:extLst>
          </p:cNvPr>
          <p:cNvSpPr/>
          <p:nvPr/>
        </p:nvSpPr>
        <p:spPr>
          <a:xfrm>
            <a:off x="78115" y="1511748"/>
            <a:ext cx="12029644" cy="4516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5C6B-886B-4FBA-B136-9B116742428E}"/>
              </a:ext>
            </a:extLst>
          </p:cNvPr>
          <p:cNvSpPr txBox="1"/>
          <p:nvPr/>
        </p:nvSpPr>
        <p:spPr>
          <a:xfrm>
            <a:off x="10632772" y="23536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6EA0B-5A31-4D2C-AA25-37C6BA4F20E8}"/>
              </a:ext>
            </a:extLst>
          </p:cNvPr>
          <p:cNvSpPr txBox="1"/>
          <p:nvPr/>
        </p:nvSpPr>
        <p:spPr>
          <a:xfrm>
            <a:off x="9824056" y="23536"/>
            <a:ext cx="64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Demos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3FFBF-B5B9-44FD-93D2-B3FDC2C0ED89}"/>
              </a:ext>
            </a:extLst>
          </p:cNvPr>
          <p:cNvSpPr txBox="1"/>
          <p:nvPr/>
        </p:nvSpPr>
        <p:spPr>
          <a:xfrm>
            <a:off x="8606388" y="23536"/>
            <a:ext cx="85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C8FC9-8715-466B-BBB2-E07C1F2F64A1}"/>
              </a:ext>
            </a:extLst>
          </p:cNvPr>
          <p:cNvSpPr txBox="1"/>
          <p:nvPr/>
        </p:nvSpPr>
        <p:spPr>
          <a:xfrm>
            <a:off x="7009630" y="23536"/>
            <a:ext cx="118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News &amp;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F95C8-2161-4D33-B884-26446F180E79}"/>
              </a:ext>
            </a:extLst>
          </p:cNvPr>
          <p:cNvSpPr txBox="1"/>
          <p:nvPr/>
        </p:nvSpPr>
        <p:spPr>
          <a:xfrm>
            <a:off x="5812642" y="5156"/>
            <a:ext cx="79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0B271-DA57-4C8A-99BD-8C737285D9AE}"/>
              </a:ext>
            </a:extLst>
          </p:cNvPr>
          <p:cNvSpPr txBox="1"/>
          <p:nvPr/>
        </p:nvSpPr>
        <p:spPr>
          <a:xfrm>
            <a:off x="4930407" y="-13224"/>
            <a:ext cx="58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DF9A4-505E-42D3-B157-567BDE1D5410}"/>
              </a:ext>
            </a:extLst>
          </p:cNvPr>
          <p:cNvSpPr/>
          <p:nvPr/>
        </p:nvSpPr>
        <p:spPr>
          <a:xfrm>
            <a:off x="3740310" y="516934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NLP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59886-E17C-472E-AA16-A7C4536AC354}"/>
              </a:ext>
            </a:extLst>
          </p:cNvPr>
          <p:cNvSpPr/>
          <p:nvPr/>
        </p:nvSpPr>
        <p:spPr>
          <a:xfrm>
            <a:off x="4951085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Image Processing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D493E-D7C3-4868-882C-B72F97961D54}"/>
              </a:ext>
            </a:extLst>
          </p:cNvPr>
          <p:cNvSpPr/>
          <p:nvPr/>
        </p:nvSpPr>
        <p:spPr>
          <a:xfrm>
            <a:off x="6043157" y="494523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Video Analytics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C967F5-58A8-4605-A53F-EC8A684496EC}"/>
              </a:ext>
            </a:extLst>
          </p:cNvPr>
          <p:cNvSpPr/>
          <p:nvPr/>
        </p:nvSpPr>
        <p:spPr>
          <a:xfrm>
            <a:off x="7093877" y="487932"/>
            <a:ext cx="1158698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Recommender 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DFE67-5253-455D-AB55-CD553568E313}"/>
              </a:ext>
            </a:extLst>
          </p:cNvPr>
          <p:cNvSpPr/>
          <p:nvPr/>
        </p:nvSpPr>
        <p:spPr>
          <a:xfrm>
            <a:off x="8465474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EDCA38-8D1D-4A95-8AA9-81CAF3014DA4}"/>
              </a:ext>
            </a:extLst>
          </p:cNvPr>
          <p:cNvCxnSpPr>
            <a:endCxn id="6" idx="2"/>
          </p:cNvCxnSpPr>
          <p:nvPr/>
        </p:nvCxnSpPr>
        <p:spPr>
          <a:xfrm flipV="1">
            <a:off x="9994070" y="300535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91F55-43F5-4390-96D9-9F2515B2ECEF}"/>
              </a:ext>
            </a:extLst>
          </p:cNvPr>
          <p:cNvCxnSpPr/>
          <p:nvPr/>
        </p:nvCxnSpPr>
        <p:spPr>
          <a:xfrm flipV="1">
            <a:off x="4087230" y="899183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DCE2DC-768A-4AEF-ACDC-8EACBA1C1382}"/>
              </a:ext>
            </a:extLst>
          </p:cNvPr>
          <p:cNvSpPr/>
          <p:nvPr/>
        </p:nvSpPr>
        <p:spPr>
          <a:xfrm>
            <a:off x="542207" y="2810146"/>
            <a:ext cx="2109094" cy="12377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F5664-9A02-43B8-92F6-ACD6388F24C0}"/>
              </a:ext>
            </a:extLst>
          </p:cNvPr>
          <p:cNvSpPr/>
          <p:nvPr/>
        </p:nvSpPr>
        <p:spPr>
          <a:xfrm>
            <a:off x="4087230" y="2761581"/>
            <a:ext cx="2109094" cy="12377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Summarization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33A2DA-DF22-4642-9D1E-ABF05B1C20AE}"/>
              </a:ext>
            </a:extLst>
          </p:cNvPr>
          <p:cNvSpPr/>
          <p:nvPr/>
        </p:nvSpPr>
        <p:spPr>
          <a:xfrm>
            <a:off x="7673226" y="2761581"/>
            <a:ext cx="2109094" cy="12377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Translation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90FD2-3AF5-4386-955C-E9518B42B649}"/>
              </a:ext>
            </a:extLst>
          </p:cNvPr>
          <p:cNvSpPr txBox="1"/>
          <p:nvPr/>
        </p:nvSpPr>
        <p:spPr>
          <a:xfrm>
            <a:off x="4545579" y="4738442"/>
            <a:ext cx="111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accent6"/>
                </a:solidFill>
              </a:rPr>
              <a:t>view more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9BF20-A98B-40C2-999A-8D6393885AA3}"/>
              </a:ext>
            </a:extLst>
          </p:cNvPr>
          <p:cNvCxnSpPr/>
          <p:nvPr/>
        </p:nvCxnSpPr>
        <p:spPr>
          <a:xfrm flipV="1">
            <a:off x="1211542" y="3955607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BC8EF-4E12-4E5C-BB0A-00B0C3585877}"/>
              </a:ext>
            </a:extLst>
          </p:cNvPr>
          <p:cNvSpPr/>
          <p:nvPr/>
        </p:nvSpPr>
        <p:spPr>
          <a:xfrm>
            <a:off x="6234039" y="1580671"/>
            <a:ext cx="3913963" cy="605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BFAC-ED79-4A13-9D31-B2D2FB6A9948}"/>
              </a:ext>
            </a:extLst>
          </p:cNvPr>
          <p:cNvSpPr/>
          <p:nvPr/>
        </p:nvSpPr>
        <p:spPr>
          <a:xfrm>
            <a:off x="78115" y="1525533"/>
            <a:ext cx="12029644" cy="4516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5C6B-886B-4FBA-B136-9B116742428E}"/>
              </a:ext>
            </a:extLst>
          </p:cNvPr>
          <p:cNvSpPr txBox="1"/>
          <p:nvPr/>
        </p:nvSpPr>
        <p:spPr>
          <a:xfrm>
            <a:off x="10632772" y="23536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6EA0B-5A31-4D2C-AA25-37C6BA4F20E8}"/>
              </a:ext>
            </a:extLst>
          </p:cNvPr>
          <p:cNvSpPr txBox="1"/>
          <p:nvPr/>
        </p:nvSpPr>
        <p:spPr>
          <a:xfrm>
            <a:off x="9824056" y="23536"/>
            <a:ext cx="64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Demos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3FFBF-B5B9-44FD-93D2-B3FDC2C0ED89}"/>
              </a:ext>
            </a:extLst>
          </p:cNvPr>
          <p:cNvSpPr txBox="1"/>
          <p:nvPr/>
        </p:nvSpPr>
        <p:spPr>
          <a:xfrm>
            <a:off x="8606388" y="23536"/>
            <a:ext cx="85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C8FC9-8715-466B-BBB2-E07C1F2F64A1}"/>
              </a:ext>
            </a:extLst>
          </p:cNvPr>
          <p:cNvSpPr txBox="1"/>
          <p:nvPr/>
        </p:nvSpPr>
        <p:spPr>
          <a:xfrm>
            <a:off x="7009630" y="23536"/>
            <a:ext cx="118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News &amp;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F95C8-2161-4D33-B884-26446F180E79}"/>
              </a:ext>
            </a:extLst>
          </p:cNvPr>
          <p:cNvSpPr txBox="1"/>
          <p:nvPr/>
        </p:nvSpPr>
        <p:spPr>
          <a:xfrm>
            <a:off x="5812642" y="5156"/>
            <a:ext cx="79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0B271-DA57-4C8A-99BD-8C737285D9AE}"/>
              </a:ext>
            </a:extLst>
          </p:cNvPr>
          <p:cNvSpPr txBox="1"/>
          <p:nvPr/>
        </p:nvSpPr>
        <p:spPr>
          <a:xfrm>
            <a:off x="4930407" y="-13224"/>
            <a:ext cx="58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DF9A4-505E-42D3-B157-567BDE1D5410}"/>
              </a:ext>
            </a:extLst>
          </p:cNvPr>
          <p:cNvSpPr/>
          <p:nvPr/>
        </p:nvSpPr>
        <p:spPr>
          <a:xfrm>
            <a:off x="3740310" y="516934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NLP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59886-E17C-472E-AA16-A7C4536AC354}"/>
              </a:ext>
            </a:extLst>
          </p:cNvPr>
          <p:cNvSpPr/>
          <p:nvPr/>
        </p:nvSpPr>
        <p:spPr>
          <a:xfrm>
            <a:off x="4951085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Image Processing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D493E-D7C3-4868-882C-B72F97961D54}"/>
              </a:ext>
            </a:extLst>
          </p:cNvPr>
          <p:cNvSpPr/>
          <p:nvPr/>
        </p:nvSpPr>
        <p:spPr>
          <a:xfrm>
            <a:off x="6043157" y="494523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Video Analytics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C967F5-58A8-4605-A53F-EC8A684496EC}"/>
              </a:ext>
            </a:extLst>
          </p:cNvPr>
          <p:cNvSpPr/>
          <p:nvPr/>
        </p:nvSpPr>
        <p:spPr>
          <a:xfrm>
            <a:off x="7093877" y="487932"/>
            <a:ext cx="1158698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Recommender 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DFE67-5253-455D-AB55-CD553568E313}"/>
              </a:ext>
            </a:extLst>
          </p:cNvPr>
          <p:cNvSpPr/>
          <p:nvPr/>
        </p:nvSpPr>
        <p:spPr>
          <a:xfrm>
            <a:off x="8465474" y="505728"/>
            <a:ext cx="905210" cy="41125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EDCA38-8D1D-4A95-8AA9-81CAF3014DA4}"/>
              </a:ext>
            </a:extLst>
          </p:cNvPr>
          <p:cNvCxnSpPr>
            <a:endCxn id="6" idx="2"/>
          </p:cNvCxnSpPr>
          <p:nvPr/>
        </p:nvCxnSpPr>
        <p:spPr>
          <a:xfrm flipV="1">
            <a:off x="9994070" y="300535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91F55-43F5-4390-96D9-9F2515B2ECEF}"/>
              </a:ext>
            </a:extLst>
          </p:cNvPr>
          <p:cNvCxnSpPr/>
          <p:nvPr/>
        </p:nvCxnSpPr>
        <p:spPr>
          <a:xfrm flipV="1">
            <a:off x="4087230" y="899183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DCE2DC-768A-4AEF-ACDC-8EACBA1C1382}"/>
              </a:ext>
            </a:extLst>
          </p:cNvPr>
          <p:cNvSpPr/>
          <p:nvPr/>
        </p:nvSpPr>
        <p:spPr>
          <a:xfrm>
            <a:off x="180351" y="1639843"/>
            <a:ext cx="3624288" cy="425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Data Extraction and Social Media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F5664-9A02-43B8-92F6-ACD6388F24C0}"/>
              </a:ext>
            </a:extLst>
          </p:cNvPr>
          <p:cNvSpPr/>
          <p:nvPr/>
        </p:nvSpPr>
        <p:spPr>
          <a:xfrm>
            <a:off x="4246522" y="1688014"/>
            <a:ext cx="3624287" cy="425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Semi Automated Data labelling Technique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33A2DA-DF22-4642-9D1E-ABF05B1C20AE}"/>
              </a:ext>
            </a:extLst>
          </p:cNvPr>
          <p:cNvSpPr/>
          <p:nvPr/>
        </p:nvSpPr>
        <p:spPr>
          <a:xfrm>
            <a:off x="8335858" y="1639842"/>
            <a:ext cx="3624287" cy="42564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Sentiment Analysis with Deep 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30" name="Picture 6" descr="Top 10 Data Extraction Tools">
            <a:extLst>
              <a:ext uri="{FF2B5EF4-FFF2-40B4-BE49-F238E27FC236}">
                <a16:creationId xmlns:a16="http://schemas.microsoft.com/office/drawing/2014/main" id="{BE6721CE-C9E0-41D7-A46F-6E631FA4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42" y="1753844"/>
            <a:ext cx="892861" cy="8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vertising, attach, attachement, badge, brand, business, buy, categorie,  commerce, commercial, ecommerce, etiquette, finance, information, label,  market, marketing, online, price, product, promotion, sale, sell, shop,  shopping, sticker, tag, tags, web ...">
            <a:extLst>
              <a:ext uri="{FF2B5EF4-FFF2-40B4-BE49-F238E27FC236}">
                <a16:creationId xmlns:a16="http://schemas.microsoft.com/office/drawing/2014/main" id="{ECBF61A8-1153-4EDE-AF04-270B41F4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91" y="1769288"/>
            <a:ext cx="967531" cy="92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Deep Learning and How Will It Change Healthcare?">
            <a:extLst>
              <a:ext uri="{FF2B5EF4-FFF2-40B4-BE49-F238E27FC236}">
                <a16:creationId xmlns:a16="http://schemas.microsoft.com/office/drawing/2014/main" id="{916C3081-FD81-45AB-A648-68627F0B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356" y="1769288"/>
            <a:ext cx="1340294" cy="8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0787B8-EE9F-468B-A8D9-5F5151AEC894}"/>
              </a:ext>
            </a:extLst>
          </p:cNvPr>
          <p:cNvSpPr txBox="1"/>
          <p:nvPr/>
        </p:nvSpPr>
        <p:spPr>
          <a:xfrm>
            <a:off x="535697" y="3766293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Presentation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D4F63-9E85-477F-A502-A662294F05A5}"/>
              </a:ext>
            </a:extLst>
          </p:cNvPr>
          <p:cNvSpPr txBox="1"/>
          <p:nvPr/>
        </p:nvSpPr>
        <p:spPr>
          <a:xfrm>
            <a:off x="2072715" y="3765198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White Paper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C9B570-3D50-4567-9958-6E0EEEBC010C}"/>
              </a:ext>
            </a:extLst>
          </p:cNvPr>
          <p:cNvSpPr txBox="1"/>
          <p:nvPr/>
        </p:nvSpPr>
        <p:spPr>
          <a:xfrm>
            <a:off x="535697" y="4345245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Studies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B84035-1ED2-4933-A564-B504461EB767}"/>
              </a:ext>
            </a:extLst>
          </p:cNvPr>
          <p:cNvSpPr txBox="1"/>
          <p:nvPr/>
        </p:nvSpPr>
        <p:spPr>
          <a:xfrm>
            <a:off x="2072715" y="436762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872638-3450-4A1C-9E4E-1839410D448D}"/>
              </a:ext>
            </a:extLst>
          </p:cNvPr>
          <p:cNvSpPr txBox="1"/>
          <p:nvPr/>
        </p:nvSpPr>
        <p:spPr>
          <a:xfrm>
            <a:off x="1487430" y="510473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</a:t>
            </a:r>
            <a:r>
              <a:rPr 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5FB672-27F9-47F2-AC93-910E7962C6B8}"/>
              </a:ext>
            </a:extLst>
          </p:cNvPr>
          <p:cNvSpPr txBox="1"/>
          <p:nvPr/>
        </p:nvSpPr>
        <p:spPr>
          <a:xfrm>
            <a:off x="4802512" y="3766293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Presentation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4527B2-3637-4FC4-A5C2-379C7B754561}"/>
              </a:ext>
            </a:extLst>
          </p:cNvPr>
          <p:cNvSpPr txBox="1"/>
          <p:nvPr/>
        </p:nvSpPr>
        <p:spPr>
          <a:xfrm>
            <a:off x="6339530" y="3765198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White Paper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4A003A-8A83-4DC4-B9EE-8B677D22B775}"/>
              </a:ext>
            </a:extLst>
          </p:cNvPr>
          <p:cNvSpPr txBox="1"/>
          <p:nvPr/>
        </p:nvSpPr>
        <p:spPr>
          <a:xfrm>
            <a:off x="4802512" y="4345245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Studies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E9E9BB-78A0-4096-9382-889D4E4DFA8D}"/>
              </a:ext>
            </a:extLst>
          </p:cNvPr>
          <p:cNvSpPr txBox="1"/>
          <p:nvPr/>
        </p:nvSpPr>
        <p:spPr>
          <a:xfrm>
            <a:off x="6339530" y="436762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DB574C-C19E-475B-945B-F22402E464A4}"/>
              </a:ext>
            </a:extLst>
          </p:cNvPr>
          <p:cNvSpPr txBox="1"/>
          <p:nvPr/>
        </p:nvSpPr>
        <p:spPr>
          <a:xfrm>
            <a:off x="5754245" y="5104732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</a:t>
            </a:r>
            <a:r>
              <a:rPr lang="en-US" sz="1200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276AF9-FB1E-4DAB-9449-F30CF6492574}"/>
              </a:ext>
            </a:extLst>
          </p:cNvPr>
          <p:cNvSpPr txBox="1"/>
          <p:nvPr/>
        </p:nvSpPr>
        <p:spPr>
          <a:xfrm>
            <a:off x="8866194" y="3842711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Presentation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4EDFC1-813B-4BDB-90FA-A5B96077F763}"/>
              </a:ext>
            </a:extLst>
          </p:cNvPr>
          <p:cNvSpPr txBox="1"/>
          <p:nvPr/>
        </p:nvSpPr>
        <p:spPr>
          <a:xfrm>
            <a:off x="10403212" y="3841616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White Paper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A6C0E0-1B03-48C3-A143-3BAB74480A38}"/>
              </a:ext>
            </a:extLst>
          </p:cNvPr>
          <p:cNvSpPr txBox="1"/>
          <p:nvPr/>
        </p:nvSpPr>
        <p:spPr>
          <a:xfrm>
            <a:off x="8866194" y="4421663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Studies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6CEAC-D579-4A41-BECD-6432B7650EA5}"/>
              </a:ext>
            </a:extLst>
          </p:cNvPr>
          <p:cNvSpPr txBox="1"/>
          <p:nvPr/>
        </p:nvSpPr>
        <p:spPr>
          <a:xfrm>
            <a:off x="10403212" y="4444040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5EDD3-517C-42B7-ADBE-689C3DEEF29D}"/>
              </a:ext>
            </a:extLst>
          </p:cNvPr>
          <p:cNvSpPr txBox="1"/>
          <p:nvPr/>
        </p:nvSpPr>
        <p:spPr>
          <a:xfrm>
            <a:off x="9817927" y="5181150"/>
            <a:ext cx="101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Demo</a:t>
            </a:r>
            <a:r>
              <a:rPr lang="en-US" sz="1200" dirty="0"/>
              <a:t>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792DD7-A88A-4B0D-B929-2BD94344EE8A}"/>
              </a:ext>
            </a:extLst>
          </p:cNvPr>
          <p:cNvCxnSpPr/>
          <p:nvPr/>
        </p:nvCxnSpPr>
        <p:spPr>
          <a:xfrm flipV="1">
            <a:off x="1513217" y="5319649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2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413C13-595B-4AEB-A0E8-556B57C81DA0}"/>
              </a:ext>
            </a:extLst>
          </p:cNvPr>
          <p:cNvCxnSpPr/>
          <p:nvPr/>
        </p:nvCxnSpPr>
        <p:spPr>
          <a:xfrm flipV="1">
            <a:off x="10795066" y="825763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DDA2DB-A134-4376-AD22-F1323C85997F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1D768-508E-46E9-8905-27F36AE44FBD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</p:spTree>
    <p:extLst>
      <p:ext uri="{BB962C8B-B14F-4D97-AF65-F5344CB8AC3E}">
        <p14:creationId xmlns:p14="http://schemas.microsoft.com/office/powerpoint/2010/main" val="16412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883EAE-E31A-4E0A-BF30-8E69C3A0F080}"/>
              </a:ext>
            </a:extLst>
          </p:cNvPr>
          <p:cNvSpPr txBox="1"/>
          <p:nvPr/>
        </p:nvSpPr>
        <p:spPr>
          <a:xfrm>
            <a:off x="1474988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BE405-EAC6-4D45-BA92-AB3114BB4175}"/>
              </a:ext>
            </a:extLst>
          </p:cNvPr>
          <p:cNvSpPr/>
          <p:nvPr/>
        </p:nvSpPr>
        <p:spPr>
          <a:xfrm>
            <a:off x="4208996" y="1159592"/>
            <a:ext cx="4149263" cy="4620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447E-6A4C-4A4C-A4A2-44097EA0937A}"/>
              </a:ext>
            </a:extLst>
          </p:cNvPr>
          <p:cNvSpPr txBox="1"/>
          <p:nvPr/>
        </p:nvSpPr>
        <p:spPr>
          <a:xfrm>
            <a:off x="4310086" y="1495025"/>
            <a:ext cx="172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29C2-D931-4CF1-BDAC-9B9EE0DC426A}"/>
              </a:ext>
            </a:extLst>
          </p:cNvPr>
          <p:cNvSpPr txBox="1"/>
          <p:nvPr/>
        </p:nvSpPr>
        <p:spPr>
          <a:xfrm>
            <a:off x="6433730" y="1541741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65EC6C13-C840-4D6B-BC14-5650C727A4F9}"/>
              </a:ext>
            </a:extLst>
          </p:cNvPr>
          <p:cNvSpPr/>
          <p:nvPr/>
        </p:nvSpPr>
        <p:spPr>
          <a:xfrm>
            <a:off x="7811457" y="1548507"/>
            <a:ext cx="317054" cy="315850"/>
          </a:xfrm>
          <a:prstGeom prst="flowChartMerg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7F5B0-A5CB-4518-9859-BC7F3B86BF69}"/>
              </a:ext>
            </a:extLst>
          </p:cNvPr>
          <p:cNvSpPr txBox="1"/>
          <p:nvPr/>
        </p:nvSpPr>
        <p:spPr>
          <a:xfrm>
            <a:off x="6433729" y="1913244"/>
            <a:ext cx="17277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Twitter</a:t>
            </a:r>
          </a:p>
          <a:p>
            <a:r>
              <a:rPr lang="en-US" i="1" dirty="0"/>
              <a:t>Facebook</a:t>
            </a:r>
          </a:p>
          <a:p>
            <a:r>
              <a:rPr lang="en-US" i="1" dirty="0"/>
              <a:t>Instagram</a:t>
            </a:r>
          </a:p>
          <a:p>
            <a:r>
              <a:rPr lang="en-US" i="1" dirty="0"/>
              <a:t>Custom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C39C52-67A0-449C-87EB-1B4EF7AF14C2}"/>
              </a:ext>
            </a:extLst>
          </p:cNvPr>
          <p:cNvCxnSpPr/>
          <p:nvPr/>
        </p:nvCxnSpPr>
        <p:spPr>
          <a:xfrm>
            <a:off x="6433729" y="1911073"/>
            <a:ext cx="172771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7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BE405-EAC6-4D45-BA92-AB3114BB4175}"/>
              </a:ext>
            </a:extLst>
          </p:cNvPr>
          <p:cNvSpPr/>
          <p:nvPr/>
        </p:nvSpPr>
        <p:spPr>
          <a:xfrm>
            <a:off x="4208996" y="1159592"/>
            <a:ext cx="4149263" cy="4620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447E-6A4C-4A4C-A4A2-44097EA0937A}"/>
              </a:ext>
            </a:extLst>
          </p:cNvPr>
          <p:cNvSpPr txBox="1"/>
          <p:nvPr/>
        </p:nvSpPr>
        <p:spPr>
          <a:xfrm>
            <a:off x="4310086" y="1495025"/>
            <a:ext cx="172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29C2-D931-4CF1-BDAC-9B9EE0DC426A}"/>
              </a:ext>
            </a:extLst>
          </p:cNvPr>
          <p:cNvSpPr txBox="1"/>
          <p:nvPr/>
        </p:nvSpPr>
        <p:spPr>
          <a:xfrm>
            <a:off x="6433730" y="1541741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65EC6C13-C840-4D6B-BC14-5650C727A4F9}"/>
              </a:ext>
            </a:extLst>
          </p:cNvPr>
          <p:cNvSpPr/>
          <p:nvPr/>
        </p:nvSpPr>
        <p:spPr>
          <a:xfrm>
            <a:off x="7811457" y="1548507"/>
            <a:ext cx="317054" cy="315850"/>
          </a:xfrm>
          <a:prstGeom prst="flowChartMerg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7F5B0-A5CB-4518-9859-BC7F3B86BF69}"/>
              </a:ext>
            </a:extLst>
          </p:cNvPr>
          <p:cNvSpPr txBox="1"/>
          <p:nvPr/>
        </p:nvSpPr>
        <p:spPr>
          <a:xfrm>
            <a:off x="6433729" y="1548507"/>
            <a:ext cx="1377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Custom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C39C52-67A0-449C-87EB-1B4EF7AF14C2}"/>
              </a:ext>
            </a:extLst>
          </p:cNvPr>
          <p:cNvCxnSpPr/>
          <p:nvPr/>
        </p:nvCxnSpPr>
        <p:spPr>
          <a:xfrm>
            <a:off x="6433729" y="1911073"/>
            <a:ext cx="172771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A7C78E-E00A-4CD9-968D-5A0052DEB334}"/>
              </a:ext>
            </a:extLst>
          </p:cNvPr>
          <p:cNvSpPr txBox="1"/>
          <p:nvPr/>
        </p:nvSpPr>
        <p:spPr>
          <a:xfrm>
            <a:off x="4258010" y="2237715"/>
            <a:ext cx="19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source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97453-6466-4A30-AB99-A89462AF382A}"/>
              </a:ext>
            </a:extLst>
          </p:cNvPr>
          <p:cNvSpPr txBox="1"/>
          <p:nvPr/>
        </p:nvSpPr>
        <p:spPr>
          <a:xfrm>
            <a:off x="6400800" y="2233159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74323-0CC8-47EE-8BD1-839CD0BB2A71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AA755-D473-4B5F-83D5-48FA162F6CBC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</p:spTree>
    <p:extLst>
      <p:ext uri="{BB962C8B-B14F-4D97-AF65-F5344CB8AC3E}">
        <p14:creationId xmlns:p14="http://schemas.microsoft.com/office/powerpoint/2010/main" val="32826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8EEA9-4B03-4676-BA39-F0AAF0CEA029}"/>
              </a:ext>
            </a:extLst>
          </p:cNvPr>
          <p:cNvSpPr/>
          <p:nvPr/>
        </p:nvSpPr>
        <p:spPr>
          <a:xfrm>
            <a:off x="10399101" y="52735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BE405-EAC6-4D45-BA92-AB3114BB4175}"/>
              </a:ext>
            </a:extLst>
          </p:cNvPr>
          <p:cNvSpPr/>
          <p:nvPr/>
        </p:nvSpPr>
        <p:spPr>
          <a:xfrm>
            <a:off x="4175558" y="496888"/>
            <a:ext cx="4149263" cy="5590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F447E-6A4C-4A4C-A4A2-44097EA0937A}"/>
              </a:ext>
            </a:extLst>
          </p:cNvPr>
          <p:cNvSpPr txBox="1"/>
          <p:nvPr/>
        </p:nvSpPr>
        <p:spPr>
          <a:xfrm>
            <a:off x="4310086" y="782800"/>
            <a:ext cx="172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29C2-D931-4CF1-BDAC-9B9EE0DC426A}"/>
              </a:ext>
            </a:extLst>
          </p:cNvPr>
          <p:cNvSpPr txBox="1"/>
          <p:nvPr/>
        </p:nvSpPr>
        <p:spPr>
          <a:xfrm>
            <a:off x="6411968" y="711349"/>
            <a:ext cx="172771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65EC6C13-C840-4D6B-BC14-5650C727A4F9}"/>
              </a:ext>
            </a:extLst>
          </p:cNvPr>
          <p:cNvSpPr/>
          <p:nvPr/>
        </p:nvSpPr>
        <p:spPr>
          <a:xfrm>
            <a:off x="7811457" y="735192"/>
            <a:ext cx="317054" cy="315850"/>
          </a:xfrm>
          <a:prstGeom prst="flowChartMerg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7F5B0-A5CB-4518-9859-BC7F3B86BF69}"/>
              </a:ext>
            </a:extLst>
          </p:cNvPr>
          <p:cNvSpPr txBox="1"/>
          <p:nvPr/>
        </p:nvSpPr>
        <p:spPr>
          <a:xfrm>
            <a:off x="6433730" y="771952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Twitter</a:t>
            </a:r>
            <a:r>
              <a:rPr lang="en-US" i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7C78E-E00A-4CD9-968D-5A0052DEB334}"/>
              </a:ext>
            </a:extLst>
          </p:cNvPr>
          <p:cNvSpPr txBox="1"/>
          <p:nvPr/>
        </p:nvSpPr>
        <p:spPr>
          <a:xfrm>
            <a:off x="4340017" y="1105018"/>
            <a:ext cx="196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List of source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97453-6466-4A30-AB99-A89462AF382A}"/>
              </a:ext>
            </a:extLst>
          </p:cNvPr>
          <p:cNvSpPr txBox="1"/>
          <p:nvPr/>
        </p:nvSpPr>
        <p:spPr>
          <a:xfrm>
            <a:off x="6400800" y="2233159"/>
            <a:ext cx="172771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6DFA4-BB24-41FB-AE60-B5576E1732E6}"/>
              </a:ext>
            </a:extLst>
          </p:cNvPr>
          <p:cNvSpPr txBox="1"/>
          <p:nvPr/>
        </p:nvSpPr>
        <p:spPr>
          <a:xfrm>
            <a:off x="4340017" y="1959572"/>
            <a:ext cx="13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06F74-643B-4B12-B1A9-1EB4A78E00EC}"/>
              </a:ext>
            </a:extLst>
          </p:cNvPr>
          <p:cNvSpPr/>
          <p:nvPr/>
        </p:nvSpPr>
        <p:spPr>
          <a:xfrm>
            <a:off x="6310366" y="1497652"/>
            <a:ext cx="1944356" cy="1145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961EE91-4809-47BB-83F1-6EE38E752954}"/>
              </a:ext>
            </a:extLst>
          </p:cNvPr>
          <p:cNvSpPr/>
          <p:nvPr/>
        </p:nvSpPr>
        <p:spPr>
          <a:xfrm>
            <a:off x="6411968" y="1588169"/>
            <a:ext cx="223304" cy="2160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D3740B9-5AF5-4070-84A1-5A3E2CA21EEE}"/>
              </a:ext>
            </a:extLst>
          </p:cNvPr>
          <p:cNvSpPr/>
          <p:nvPr/>
        </p:nvSpPr>
        <p:spPr>
          <a:xfrm>
            <a:off x="6400800" y="1975061"/>
            <a:ext cx="223304" cy="2160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EA84CF3-B460-4EF7-B149-5D8F5CEE0294}"/>
              </a:ext>
            </a:extLst>
          </p:cNvPr>
          <p:cNvSpPr/>
          <p:nvPr/>
        </p:nvSpPr>
        <p:spPr>
          <a:xfrm>
            <a:off x="6400800" y="2329724"/>
            <a:ext cx="223304" cy="2160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81688-8CEE-46B3-96A2-AEAF6BFBD485}"/>
              </a:ext>
            </a:extLst>
          </p:cNvPr>
          <p:cNvSpPr txBox="1"/>
          <p:nvPr/>
        </p:nvSpPr>
        <p:spPr>
          <a:xfrm>
            <a:off x="6736874" y="1511523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Daily</a:t>
            </a:r>
            <a:r>
              <a:rPr lang="en-US" i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4009E-B18A-4804-9027-03FCC46FCB7C}"/>
              </a:ext>
            </a:extLst>
          </p:cNvPr>
          <p:cNvSpPr txBox="1"/>
          <p:nvPr/>
        </p:nvSpPr>
        <p:spPr>
          <a:xfrm>
            <a:off x="6678251" y="3212585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/>
              <a:t> 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FFD7C-F91A-42FD-A0B2-E49B751C6B01}"/>
              </a:ext>
            </a:extLst>
          </p:cNvPr>
          <p:cNvSpPr txBox="1"/>
          <p:nvPr/>
        </p:nvSpPr>
        <p:spPr>
          <a:xfrm>
            <a:off x="6714538" y="1898415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Weekly</a:t>
            </a:r>
            <a:r>
              <a:rPr lang="en-US" i="1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3AD45-BD39-4905-9883-B84CBE9A0F29}"/>
              </a:ext>
            </a:extLst>
          </p:cNvPr>
          <p:cNvSpPr txBox="1"/>
          <p:nvPr/>
        </p:nvSpPr>
        <p:spPr>
          <a:xfrm>
            <a:off x="6714538" y="2273009"/>
            <a:ext cx="1368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Monthly</a:t>
            </a:r>
            <a:r>
              <a:rPr lang="en-US" i="1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64E78-2A52-444F-B00D-F15BF39907D3}"/>
              </a:ext>
            </a:extLst>
          </p:cNvPr>
          <p:cNvSpPr txBox="1"/>
          <p:nvPr/>
        </p:nvSpPr>
        <p:spPr>
          <a:xfrm>
            <a:off x="4355764" y="2884064"/>
            <a:ext cx="217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search words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5F445-94EB-4A64-B795-6322C36D6CCF}"/>
              </a:ext>
            </a:extLst>
          </p:cNvPr>
          <p:cNvSpPr txBox="1"/>
          <p:nvPr/>
        </p:nvSpPr>
        <p:spPr>
          <a:xfrm>
            <a:off x="6277107" y="4490741"/>
            <a:ext cx="19247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9DF11-72D8-4D32-A6FA-B1FB17A66733}"/>
              </a:ext>
            </a:extLst>
          </p:cNvPr>
          <p:cNvSpPr txBox="1"/>
          <p:nvPr/>
        </p:nvSpPr>
        <p:spPr>
          <a:xfrm>
            <a:off x="4355764" y="3488935"/>
            <a:ext cx="205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Influencers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2B3927-7785-47A0-B49C-C1A198643519}"/>
              </a:ext>
            </a:extLst>
          </p:cNvPr>
          <p:cNvSpPr txBox="1"/>
          <p:nvPr/>
        </p:nvSpPr>
        <p:spPr>
          <a:xfrm>
            <a:off x="6308198" y="3498830"/>
            <a:ext cx="19247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CDFC89-A577-4BB0-94FA-1D81AB0C9E8E}"/>
              </a:ext>
            </a:extLst>
          </p:cNvPr>
          <p:cNvSpPr/>
          <p:nvPr/>
        </p:nvSpPr>
        <p:spPr>
          <a:xfrm>
            <a:off x="5800883" y="5650038"/>
            <a:ext cx="808844" cy="30777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20C7D-BB0D-426E-9E63-EA2889513EFF}"/>
              </a:ext>
            </a:extLst>
          </p:cNvPr>
          <p:cNvSpPr txBox="1"/>
          <p:nvPr/>
        </p:nvSpPr>
        <p:spPr>
          <a:xfrm>
            <a:off x="4153768" y="1452336"/>
            <a:ext cx="1323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Batch Config</a:t>
            </a:r>
            <a:endParaRPr lang="en-US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FB2A34-DF7D-466D-8ACB-1F716511B0F7}"/>
              </a:ext>
            </a:extLst>
          </p:cNvPr>
          <p:cNvSpPr txBox="1"/>
          <p:nvPr/>
        </p:nvSpPr>
        <p:spPr>
          <a:xfrm>
            <a:off x="4101387" y="4140677"/>
            <a:ext cx="217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Streaming Config</a:t>
            </a:r>
            <a:endParaRPr lang="en-US" b="1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E05A76-3270-4122-BA27-3BA20E3637AB}"/>
              </a:ext>
            </a:extLst>
          </p:cNvPr>
          <p:cNvSpPr txBox="1"/>
          <p:nvPr/>
        </p:nvSpPr>
        <p:spPr>
          <a:xfrm>
            <a:off x="4389493" y="4562191"/>
            <a:ext cx="217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search words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2C1EBD-7837-4B27-B8FE-831A6B7719AF}"/>
              </a:ext>
            </a:extLst>
          </p:cNvPr>
          <p:cNvSpPr txBox="1"/>
          <p:nvPr/>
        </p:nvSpPr>
        <p:spPr>
          <a:xfrm>
            <a:off x="6277107" y="2887964"/>
            <a:ext cx="19247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1C28C1-FFC6-4433-8E34-4E8510FEF6EC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D81E3-9419-4AC7-A417-6E5F0990DA7C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AA958-81A8-4EE1-940C-6892C7BEB953}"/>
              </a:ext>
            </a:extLst>
          </p:cNvPr>
          <p:cNvCxnSpPr/>
          <p:nvPr/>
        </p:nvCxnSpPr>
        <p:spPr>
          <a:xfrm flipV="1">
            <a:off x="5800883" y="5889130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39B346-F9B9-428E-A499-70C1A5FF2159}"/>
                  </a:ext>
                </a:extLst>
              </p14:cNvPr>
              <p14:cNvContentPartPr/>
              <p14:nvPr/>
            </p14:nvContentPartPr>
            <p14:xfrm>
              <a:off x="6510817" y="16861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39B346-F9B9-428E-A499-70C1A5FF2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8177" y="162318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8BFAC-ED79-4A13-9D31-B2D2FB6A9948}"/>
              </a:ext>
            </a:extLst>
          </p:cNvPr>
          <p:cNvSpPr/>
          <p:nvPr/>
        </p:nvSpPr>
        <p:spPr>
          <a:xfrm>
            <a:off x="78115" y="1511748"/>
            <a:ext cx="3501370" cy="20355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DA4814-8D2D-46EC-84A0-1E9DC20201F8}"/>
              </a:ext>
            </a:extLst>
          </p:cNvPr>
          <p:cNvSpPr/>
          <p:nvPr/>
        </p:nvSpPr>
        <p:spPr>
          <a:xfrm>
            <a:off x="3800811" y="1509451"/>
            <a:ext cx="3501370" cy="203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99834F-1FF7-4CC4-8C35-ACFEABDE626E}"/>
              </a:ext>
            </a:extLst>
          </p:cNvPr>
          <p:cNvSpPr/>
          <p:nvPr/>
        </p:nvSpPr>
        <p:spPr>
          <a:xfrm>
            <a:off x="7481385" y="1471159"/>
            <a:ext cx="3501370" cy="203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A0048-30E5-499A-8390-F08A8636258D}"/>
              </a:ext>
            </a:extLst>
          </p:cNvPr>
          <p:cNvSpPr/>
          <p:nvPr/>
        </p:nvSpPr>
        <p:spPr>
          <a:xfrm>
            <a:off x="1243335" y="1509451"/>
            <a:ext cx="97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Twitter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2B1F6-746E-4AC6-A5DA-4DDC9D56B286}"/>
              </a:ext>
            </a:extLst>
          </p:cNvPr>
          <p:cNvSpPr/>
          <p:nvPr/>
        </p:nvSpPr>
        <p:spPr>
          <a:xfrm>
            <a:off x="4842609" y="1509451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Face 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AC0CA-26A4-46B6-8C83-7B839D6EB649}"/>
              </a:ext>
            </a:extLst>
          </p:cNvPr>
          <p:cNvSpPr txBox="1"/>
          <p:nvPr/>
        </p:nvSpPr>
        <p:spPr>
          <a:xfrm>
            <a:off x="161187" y="2053917"/>
            <a:ext cx="3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Frequency                 :        Daily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504E2-A25E-4533-93EF-6E09A43E1AEE}"/>
              </a:ext>
            </a:extLst>
          </p:cNvPr>
          <p:cNvSpPr txBox="1"/>
          <p:nvPr/>
        </p:nvSpPr>
        <p:spPr>
          <a:xfrm>
            <a:off x="161186" y="2423249"/>
            <a:ext cx="308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search words   :       </a:t>
            </a:r>
            <a:r>
              <a:rPr lang="en-US" sz="1400" dirty="0" err="1"/>
              <a:t>xyz</a:t>
            </a:r>
            <a:r>
              <a:rPr lang="en-US" sz="1400" dirty="0"/>
              <a:t>, </a:t>
            </a:r>
            <a:r>
              <a:rPr lang="en-US" sz="1400" dirty="0" err="1"/>
              <a:t>abc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9E099-D41E-437E-939C-5173F91B9381}"/>
              </a:ext>
            </a:extLst>
          </p:cNvPr>
          <p:cNvSpPr txBox="1"/>
          <p:nvPr/>
        </p:nvSpPr>
        <p:spPr>
          <a:xfrm>
            <a:off x="172311" y="2785132"/>
            <a:ext cx="300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 Influencers     :      </a:t>
            </a:r>
            <a:r>
              <a:rPr lang="en-US" sz="1400" dirty="0" err="1"/>
              <a:t>xyz</a:t>
            </a:r>
            <a:r>
              <a:rPr lang="en-US" sz="1400" dirty="0"/>
              <a:t>, </a:t>
            </a:r>
            <a:r>
              <a:rPr lang="en-US" sz="1400" dirty="0" err="1"/>
              <a:t>abc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EB4615-415D-4886-9C54-A8CF35257F9D}"/>
              </a:ext>
            </a:extLst>
          </p:cNvPr>
          <p:cNvSpPr/>
          <p:nvPr/>
        </p:nvSpPr>
        <p:spPr>
          <a:xfrm>
            <a:off x="1474988" y="3200960"/>
            <a:ext cx="567362" cy="23831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26D1F-2533-4496-88FD-CAAAC40763F2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- Batch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51FC55-8BFB-4A09-9232-7EEBAD2F5486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81B59-DC92-4F12-9D36-76B41624E93E}"/>
              </a:ext>
            </a:extLst>
          </p:cNvPr>
          <p:cNvCxnSpPr/>
          <p:nvPr/>
        </p:nvCxnSpPr>
        <p:spPr>
          <a:xfrm flipV="1">
            <a:off x="1888418" y="250378"/>
            <a:ext cx="153932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4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30B42-FC67-404D-8246-ABEF77019E3D}"/>
              </a:ext>
            </a:extLst>
          </p:cNvPr>
          <p:cNvSpPr/>
          <p:nvPr/>
        </p:nvSpPr>
        <p:spPr>
          <a:xfrm>
            <a:off x="18380" y="27570"/>
            <a:ext cx="12029644" cy="2946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0AE2-C351-4B22-A790-332C0753E0A4}"/>
              </a:ext>
            </a:extLst>
          </p:cNvPr>
          <p:cNvSpPr txBox="1"/>
          <p:nvPr/>
        </p:nvSpPr>
        <p:spPr>
          <a:xfrm>
            <a:off x="78115" y="449213"/>
            <a:ext cx="2935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GULLU MOSIAC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sz="105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Unleashing the Power of an Innovative Mind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BAC8-AC72-400B-989D-48CB11E73FF3}"/>
              </a:ext>
            </a:extLst>
          </p:cNvPr>
          <p:cNvSpPr txBox="1"/>
          <p:nvPr/>
        </p:nvSpPr>
        <p:spPr>
          <a:xfrm>
            <a:off x="143976" y="27570"/>
            <a:ext cx="125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883EAE-E31A-4E0A-BF30-8E69C3A0F080}"/>
              </a:ext>
            </a:extLst>
          </p:cNvPr>
          <p:cNvSpPr txBox="1"/>
          <p:nvPr/>
        </p:nvSpPr>
        <p:spPr>
          <a:xfrm>
            <a:off x="1474987" y="27570"/>
            <a:ext cx="15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Dashboard - Batch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EDBB95-6859-4F00-8F39-AB024C711DAD}"/>
              </a:ext>
            </a:extLst>
          </p:cNvPr>
          <p:cNvSpPr/>
          <p:nvPr/>
        </p:nvSpPr>
        <p:spPr>
          <a:xfrm>
            <a:off x="39844" y="1528006"/>
            <a:ext cx="5109569" cy="1991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B315B-BD02-4284-9224-47148DB20BC9}"/>
              </a:ext>
            </a:extLst>
          </p:cNvPr>
          <p:cNvSpPr/>
          <p:nvPr/>
        </p:nvSpPr>
        <p:spPr>
          <a:xfrm>
            <a:off x="8042306" y="1528006"/>
            <a:ext cx="4024097" cy="2000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D9FF77-B096-451C-8D53-7A9EC469F811}"/>
              </a:ext>
            </a:extLst>
          </p:cNvPr>
          <p:cNvSpPr/>
          <p:nvPr/>
        </p:nvSpPr>
        <p:spPr>
          <a:xfrm>
            <a:off x="39844" y="3567540"/>
            <a:ext cx="5124120" cy="25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196365-A0B7-4BDC-8809-DEDCE1D2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9" y="3901321"/>
            <a:ext cx="4743683" cy="17684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0CF9F3-C177-4599-A059-B135CBC84AB5}"/>
              </a:ext>
            </a:extLst>
          </p:cNvPr>
          <p:cNvSpPr txBox="1"/>
          <p:nvPr/>
        </p:nvSpPr>
        <p:spPr>
          <a:xfrm>
            <a:off x="84758" y="4153814"/>
            <a:ext cx="220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Frequency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FD907-3222-44D8-8692-BA0D0D8ECC5A}"/>
              </a:ext>
            </a:extLst>
          </p:cNvPr>
          <p:cNvSpPr txBox="1"/>
          <p:nvPr/>
        </p:nvSpPr>
        <p:spPr>
          <a:xfrm>
            <a:off x="1959755" y="5676325"/>
            <a:ext cx="143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stamp (</a:t>
            </a:r>
            <a:r>
              <a:rPr lang="en-US" sz="1000" dirty="0" err="1"/>
              <a:t>date:hr</a:t>
            </a:r>
            <a:r>
              <a:rPr lang="en-US" sz="1000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0FFBC-7099-4A14-87BC-764A201B9F80}"/>
              </a:ext>
            </a:extLst>
          </p:cNvPr>
          <p:cNvSpPr/>
          <p:nvPr/>
        </p:nvSpPr>
        <p:spPr>
          <a:xfrm>
            <a:off x="8042306" y="3567540"/>
            <a:ext cx="4024097" cy="2472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8D068-81C9-4D03-A12B-5ACD5346845D}"/>
              </a:ext>
            </a:extLst>
          </p:cNvPr>
          <p:cNvSpPr txBox="1"/>
          <p:nvPr/>
        </p:nvSpPr>
        <p:spPr>
          <a:xfrm>
            <a:off x="8070484" y="3478629"/>
            <a:ext cx="41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by 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5720-3130-4A4D-84FE-017CA738DBF9}"/>
              </a:ext>
            </a:extLst>
          </p:cNvPr>
          <p:cNvSpPr txBox="1"/>
          <p:nvPr/>
        </p:nvSpPr>
        <p:spPr>
          <a:xfrm>
            <a:off x="-34845" y="1575994"/>
            <a:ext cx="31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Records Fetched :  XXXX 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8136703-F669-45EB-A24B-6FF99BFC87C6}"/>
              </a:ext>
            </a:extLst>
          </p:cNvPr>
          <p:cNvSpPr/>
          <p:nvPr/>
        </p:nvSpPr>
        <p:spPr>
          <a:xfrm>
            <a:off x="196073" y="1934488"/>
            <a:ext cx="914400" cy="8546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F01D509-96DD-4226-99FA-A29BD464E6B4}"/>
              </a:ext>
            </a:extLst>
          </p:cNvPr>
          <p:cNvSpPr/>
          <p:nvPr/>
        </p:nvSpPr>
        <p:spPr>
          <a:xfrm>
            <a:off x="1404551" y="1934488"/>
            <a:ext cx="914400" cy="854666"/>
          </a:xfrm>
          <a:prstGeom prst="flowChartConnector">
            <a:avLst/>
          </a:prstGeom>
          <a:solidFill>
            <a:srgbClr val="3EA7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E64A90A-9C80-4A16-A45E-BD38CD07AB8F}"/>
              </a:ext>
            </a:extLst>
          </p:cNvPr>
          <p:cNvSpPr/>
          <p:nvPr/>
        </p:nvSpPr>
        <p:spPr>
          <a:xfrm>
            <a:off x="2592352" y="1889305"/>
            <a:ext cx="914400" cy="854666"/>
          </a:xfrm>
          <a:prstGeom prst="flowChartConnector">
            <a:avLst/>
          </a:prstGeom>
          <a:solidFill>
            <a:srgbClr val="C8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5C13848-4416-4B2C-9A91-6A14F844E54C}"/>
              </a:ext>
            </a:extLst>
          </p:cNvPr>
          <p:cNvSpPr/>
          <p:nvPr/>
        </p:nvSpPr>
        <p:spPr>
          <a:xfrm>
            <a:off x="3878158" y="1889305"/>
            <a:ext cx="914400" cy="85466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D5AB8-0CA5-4F2E-B522-B5BCC6FEB2C0}"/>
              </a:ext>
            </a:extLst>
          </p:cNvPr>
          <p:cNvSpPr txBox="1"/>
          <p:nvPr/>
        </p:nvSpPr>
        <p:spPr>
          <a:xfrm>
            <a:off x="338518" y="2941351"/>
            <a:ext cx="61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Twitter</a:t>
            </a:r>
            <a:r>
              <a:rPr 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99AE65-3F80-4F46-87E5-73D409CE68A4}"/>
              </a:ext>
            </a:extLst>
          </p:cNvPr>
          <p:cNvSpPr txBox="1"/>
          <p:nvPr/>
        </p:nvSpPr>
        <p:spPr>
          <a:xfrm>
            <a:off x="1556185" y="2941351"/>
            <a:ext cx="61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Blogs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C8B9F-70C1-42EF-B9BD-11289443E14F}"/>
              </a:ext>
            </a:extLst>
          </p:cNvPr>
          <p:cNvSpPr txBox="1"/>
          <p:nvPr/>
        </p:nvSpPr>
        <p:spPr>
          <a:xfrm>
            <a:off x="2679657" y="294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News Feeds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9EE8DB-F917-43EA-AE54-676878BF243D}"/>
              </a:ext>
            </a:extLst>
          </p:cNvPr>
          <p:cNvSpPr txBox="1"/>
          <p:nvPr/>
        </p:nvSpPr>
        <p:spPr>
          <a:xfrm>
            <a:off x="3872819" y="294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Facebook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A6C1F-A7AD-4948-8996-7007BC4B9572}"/>
              </a:ext>
            </a:extLst>
          </p:cNvPr>
          <p:cNvSpPr txBox="1"/>
          <p:nvPr/>
        </p:nvSpPr>
        <p:spPr>
          <a:xfrm>
            <a:off x="-11581" y="3543826"/>
            <a:ext cx="41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Evolving Sentiment with Influencers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39681-AEE4-4157-91F6-BFE71A3FB2A1}"/>
              </a:ext>
            </a:extLst>
          </p:cNvPr>
          <p:cNvSpPr/>
          <p:nvPr/>
        </p:nvSpPr>
        <p:spPr>
          <a:xfrm>
            <a:off x="5200136" y="1537195"/>
            <a:ext cx="2805998" cy="1991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411C3D-30D3-44BD-854C-6FB8D8820281}"/>
              </a:ext>
            </a:extLst>
          </p:cNvPr>
          <p:cNvSpPr txBox="1"/>
          <p:nvPr/>
        </p:nvSpPr>
        <p:spPr>
          <a:xfrm>
            <a:off x="5163964" y="1623585"/>
            <a:ext cx="31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Meter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A79AB-D6DC-4400-A900-42446AE49788}"/>
              </a:ext>
            </a:extLst>
          </p:cNvPr>
          <p:cNvSpPr/>
          <p:nvPr/>
        </p:nvSpPr>
        <p:spPr>
          <a:xfrm>
            <a:off x="5439684" y="3000692"/>
            <a:ext cx="1312632" cy="99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206E2-3BFE-4C91-9896-43782C1E3E2E}"/>
              </a:ext>
            </a:extLst>
          </p:cNvPr>
          <p:cNvSpPr/>
          <p:nvPr/>
        </p:nvSpPr>
        <p:spPr>
          <a:xfrm>
            <a:off x="6766867" y="3000692"/>
            <a:ext cx="474817" cy="10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E62AC211-6F75-4823-A510-D4E32B9696FD}"/>
              </a:ext>
            </a:extLst>
          </p:cNvPr>
          <p:cNvSpPr/>
          <p:nvPr/>
        </p:nvSpPr>
        <p:spPr>
          <a:xfrm>
            <a:off x="5270436" y="1934488"/>
            <a:ext cx="2076929" cy="1530128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BB20320-E64C-40E7-9DB5-5BCC1EAEE22B}"/>
                  </a:ext>
                </a:extLst>
              </p14:cNvPr>
              <p14:cNvContentPartPr/>
              <p14:nvPr/>
            </p14:nvContentPartPr>
            <p14:xfrm>
              <a:off x="5361039" y="2228563"/>
              <a:ext cx="435091" cy="41026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BB20320-E64C-40E7-9DB5-5BCC1EAEE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7057" y="2120694"/>
                <a:ext cx="542694" cy="625641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2C52764-7270-421F-A52A-CF77CF02AE77}"/>
              </a:ext>
            </a:extLst>
          </p:cNvPr>
          <p:cNvSpPr txBox="1"/>
          <p:nvPr/>
        </p:nvSpPr>
        <p:spPr>
          <a:xfrm>
            <a:off x="5627334" y="2716799"/>
            <a:ext cx="131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Slightly Positive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DEA589-21D4-4E70-A834-1BCFDE9C227E}"/>
              </a:ext>
            </a:extLst>
          </p:cNvPr>
          <p:cNvCxnSpPr>
            <a:cxnSpLocks/>
          </p:cNvCxnSpPr>
          <p:nvPr/>
        </p:nvCxnSpPr>
        <p:spPr>
          <a:xfrm flipH="1" flipV="1">
            <a:off x="5849404" y="2228564"/>
            <a:ext cx="232692" cy="47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0488714-D59B-4145-8624-7670FC1BB12B}"/>
              </a:ext>
            </a:extLst>
          </p:cNvPr>
          <p:cNvSpPr/>
          <p:nvPr/>
        </p:nvSpPr>
        <p:spPr>
          <a:xfrm>
            <a:off x="5444693" y="2991943"/>
            <a:ext cx="637404" cy="10850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63969-CD9F-4EF7-9330-9B6F9EBE59B7}"/>
              </a:ext>
            </a:extLst>
          </p:cNvPr>
          <p:cNvSpPr txBox="1"/>
          <p:nvPr/>
        </p:nvSpPr>
        <p:spPr>
          <a:xfrm>
            <a:off x="2964523" y="27570"/>
            <a:ext cx="190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– Streaming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1D6D8E-40D3-4E61-85F7-7F4E91C8EDFD}"/>
              </a:ext>
            </a:extLst>
          </p:cNvPr>
          <p:cNvSpPr/>
          <p:nvPr/>
        </p:nvSpPr>
        <p:spPr>
          <a:xfrm>
            <a:off x="9541465" y="1223614"/>
            <a:ext cx="569776" cy="2655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3 days</a:t>
            </a:r>
            <a:r>
              <a:rPr lang="en-US" b="1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9473-9913-41C0-ACCB-2567BAE3E146}"/>
              </a:ext>
            </a:extLst>
          </p:cNvPr>
          <p:cNvSpPr/>
          <p:nvPr/>
        </p:nvSpPr>
        <p:spPr>
          <a:xfrm>
            <a:off x="10151300" y="1223614"/>
            <a:ext cx="569776" cy="265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 days</a:t>
            </a:r>
            <a:r>
              <a:rPr lang="en-US" dirty="0"/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B4AB44-9D6D-492B-822E-95CC2C3BE9FB}"/>
              </a:ext>
            </a:extLst>
          </p:cNvPr>
          <p:cNvSpPr/>
          <p:nvPr/>
        </p:nvSpPr>
        <p:spPr>
          <a:xfrm>
            <a:off x="10761134" y="1219615"/>
            <a:ext cx="627509" cy="265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15 days</a:t>
            </a:r>
            <a:r>
              <a:rPr lang="en-US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C89621-48E7-49E4-829E-0BF6FD56F3A7}"/>
              </a:ext>
            </a:extLst>
          </p:cNvPr>
          <p:cNvSpPr/>
          <p:nvPr/>
        </p:nvSpPr>
        <p:spPr>
          <a:xfrm>
            <a:off x="11420515" y="1219615"/>
            <a:ext cx="627509" cy="265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30 days</a:t>
            </a:r>
            <a:r>
              <a:rPr lang="en-US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458AB4-8C40-43E4-B4F6-90294C3C81B0}"/>
              </a:ext>
            </a:extLst>
          </p:cNvPr>
          <p:cNvSpPr/>
          <p:nvPr/>
        </p:nvSpPr>
        <p:spPr>
          <a:xfrm>
            <a:off x="5200136" y="3567540"/>
            <a:ext cx="2805998" cy="25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AB2E73-F3E1-447E-800D-AC984503B9CF}"/>
              </a:ext>
            </a:extLst>
          </p:cNvPr>
          <p:cNvSpPr txBox="1"/>
          <p:nvPr/>
        </p:nvSpPr>
        <p:spPr>
          <a:xfrm>
            <a:off x="5137182" y="3566794"/>
            <a:ext cx="25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Influencer &amp; Engagements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7F5F0-2671-4617-8768-707AEF2C88D3}"/>
              </a:ext>
            </a:extLst>
          </p:cNvPr>
          <p:cNvSpPr txBox="1"/>
          <p:nvPr/>
        </p:nvSpPr>
        <p:spPr>
          <a:xfrm>
            <a:off x="5238271" y="4153814"/>
            <a:ext cx="27678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User 1</a:t>
            </a:r>
            <a:r>
              <a:rPr lang="en-US" dirty="0"/>
              <a:t>:</a:t>
            </a:r>
          </a:p>
          <a:p>
            <a:r>
              <a:rPr lang="en-US" sz="1000" dirty="0"/>
              <a:t>User-1 has xxx followers.</a:t>
            </a:r>
          </a:p>
          <a:p>
            <a:r>
              <a:rPr lang="en-US" sz="1000" dirty="0"/>
              <a:t>User-1 has xxx friends.</a:t>
            </a:r>
          </a:p>
          <a:p>
            <a:r>
              <a:rPr lang="en-US" sz="1000" dirty="0"/>
              <a:t>User-1 has xxx mutual friends</a:t>
            </a:r>
          </a:p>
          <a:p>
            <a:r>
              <a:rPr lang="en-US" sz="1000" dirty="0"/>
              <a:t>Xxx friends are not following user-1 back</a:t>
            </a:r>
          </a:p>
          <a:p>
            <a:r>
              <a:rPr lang="en-US" sz="1000" dirty="0"/>
              <a:t>Xxx followers are not followed back by User-1</a:t>
            </a:r>
          </a:p>
          <a:p>
            <a:r>
              <a:rPr lang="en-US" sz="1000" dirty="0"/>
              <a:t>….</a:t>
            </a:r>
          </a:p>
          <a:p>
            <a:r>
              <a:rPr lang="en-US" sz="1000" dirty="0"/>
              <a:t>……..</a:t>
            </a:r>
          </a:p>
          <a:p>
            <a:r>
              <a:rPr lang="en-US" sz="1000" dirty="0"/>
              <a:t>………</a:t>
            </a:r>
          </a:p>
          <a:p>
            <a:r>
              <a:rPr lang="en-US" sz="1000" dirty="0"/>
              <a:t>………..</a:t>
            </a:r>
          </a:p>
          <a:p>
            <a:r>
              <a:rPr lang="en-US" sz="10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7DC157-C611-45D3-A26F-64C0162A5102}"/>
              </a:ext>
            </a:extLst>
          </p:cNvPr>
          <p:cNvSpPr txBox="1"/>
          <p:nvPr/>
        </p:nvSpPr>
        <p:spPr>
          <a:xfrm>
            <a:off x="8070484" y="1619762"/>
            <a:ext cx="31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on Your Content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43D5DC-7D39-4D40-8829-9F17E1900866}"/>
              </a:ext>
            </a:extLst>
          </p:cNvPr>
          <p:cNvCxnSpPr/>
          <p:nvPr/>
        </p:nvCxnSpPr>
        <p:spPr>
          <a:xfrm>
            <a:off x="9955013" y="2044764"/>
            <a:ext cx="0" cy="141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DD9B84-3699-4A66-8D7C-0686E4CCC2E9}"/>
              </a:ext>
            </a:extLst>
          </p:cNvPr>
          <p:cNvCxnSpPr/>
          <p:nvPr/>
        </p:nvCxnSpPr>
        <p:spPr>
          <a:xfrm flipV="1">
            <a:off x="8070484" y="2896168"/>
            <a:ext cx="3913819" cy="4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59DE6D-F484-4FF1-8475-3CCD66F5248D}"/>
              </a:ext>
            </a:extLst>
          </p:cNvPr>
          <p:cNvSpPr/>
          <p:nvPr/>
        </p:nvSpPr>
        <p:spPr>
          <a:xfrm>
            <a:off x="8156080" y="2010164"/>
            <a:ext cx="1762758" cy="84720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u="sng" dirty="0"/>
          </a:p>
          <a:p>
            <a:pPr algn="ctr"/>
            <a:endParaRPr lang="en-US" sz="900" b="1" u="sng" dirty="0"/>
          </a:p>
          <a:p>
            <a:pPr algn="ctr"/>
            <a:endParaRPr lang="en-US" sz="900" b="1" u="sng" dirty="0"/>
          </a:p>
          <a:p>
            <a:pPr algn="ctr"/>
            <a:endParaRPr lang="en-US" sz="900" b="1" u="sng" dirty="0"/>
          </a:p>
          <a:p>
            <a:pPr algn="ctr"/>
            <a:r>
              <a:rPr lang="en-US" sz="900" b="1" u="sng" dirty="0"/>
              <a:t>Twitter</a:t>
            </a:r>
          </a:p>
          <a:p>
            <a:pPr algn="ctr"/>
            <a:r>
              <a:rPr lang="en-US" sz="900" dirty="0"/>
              <a:t>Total # of Tweets: xxx</a:t>
            </a:r>
          </a:p>
          <a:p>
            <a:pPr algn="ctr"/>
            <a:r>
              <a:rPr lang="en-US" sz="900" dirty="0"/>
              <a:t># of time users saw Tweets: xx</a:t>
            </a:r>
          </a:p>
          <a:p>
            <a:pPr algn="ctr"/>
            <a:r>
              <a:rPr lang="en-US" sz="900" dirty="0"/>
              <a:t># of times users interacted: xxx</a:t>
            </a:r>
          </a:p>
          <a:p>
            <a:pPr algn="ctr"/>
            <a:r>
              <a:rPr lang="en-US" sz="900" i="1" u="sng" dirty="0"/>
              <a:t>Click for top 5 tweets</a:t>
            </a:r>
          </a:p>
          <a:p>
            <a:pPr algn="ctr"/>
            <a:r>
              <a:rPr lang="en-US" sz="900" dirty="0"/>
              <a:t>     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11C0601-C085-4F23-A538-E6A81304160A}"/>
              </a:ext>
            </a:extLst>
          </p:cNvPr>
          <p:cNvSpPr/>
          <p:nvPr/>
        </p:nvSpPr>
        <p:spPr>
          <a:xfrm>
            <a:off x="9991186" y="1989094"/>
            <a:ext cx="1762758" cy="84720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u="sng" dirty="0"/>
          </a:p>
          <a:p>
            <a:pPr algn="ctr"/>
            <a:endParaRPr lang="en-US" sz="900" b="1" u="sng" dirty="0"/>
          </a:p>
          <a:p>
            <a:pPr algn="ctr"/>
            <a:endParaRPr lang="en-US" sz="900" b="1" u="sng" dirty="0"/>
          </a:p>
          <a:p>
            <a:pPr algn="ctr"/>
            <a:endParaRPr lang="en-US" sz="900" b="1" u="sng" dirty="0"/>
          </a:p>
          <a:p>
            <a:pPr algn="ctr"/>
            <a:r>
              <a:rPr lang="en-US" sz="900" b="1" u="sng" dirty="0"/>
              <a:t>Facebook</a:t>
            </a:r>
          </a:p>
          <a:p>
            <a:pPr algn="ctr"/>
            <a:r>
              <a:rPr lang="en-US" sz="900" dirty="0"/>
              <a:t>Total # of Post: xxx</a:t>
            </a:r>
          </a:p>
          <a:p>
            <a:pPr algn="ctr"/>
            <a:r>
              <a:rPr lang="en-US" sz="900" dirty="0"/>
              <a:t># of time users saw Post: xx</a:t>
            </a:r>
          </a:p>
          <a:p>
            <a:pPr algn="ctr"/>
            <a:r>
              <a:rPr lang="en-US" sz="900" dirty="0"/>
              <a:t># of times users interacted: xxx</a:t>
            </a:r>
          </a:p>
          <a:p>
            <a:pPr algn="ctr"/>
            <a:r>
              <a:rPr lang="en-US" sz="900" i="1" u="sng" dirty="0"/>
              <a:t>Click for top 5 post</a:t>
            </a:r>
          </a:p>
          <a:p>
            <a:pPr algn="ctr"/>
            <a:r>
              <a:rPr lang="en-US" sz="900" dirty="0"/>
              <a:t>     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948283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18485</TotalTime>
  <Words>419</Words>
  <Application>Microsoft Office PowerPoint</Application>
  <PresentationFormat>Widescreen</PresentationFormat>
  <Paragraphs>230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Gullu Mosiac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Gullu Mosiac Technologies</dc:title>
  <dc:creator>Khati, Manish</dc:creator>
  <cp:lastModifiedBy>Khati, Manish</cp:lastModifiedBy>
  <cp:revision>51</cp:revision>
  <dcterms:created xsi:type="dcterms:W3CDTF">2020-09-03T05:56:56Z</dcterms:created>
  <dcterms:modified xsi:type="dcterms:W3CDTF">2020-10-08T10:50:05Z</dcterms:modified>
</cp:coreProperties>
</file>