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77" r:id="rId5"/>
    <p:sldId id="293" r:id="rId6"/>
    <p:sldId id="294" r:id="rId7"/>
    <p:sldId id="278" r:id="rId8"/>
    <p:sldId id="295" r:id="rId9"/>
    <p:sldId id="296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>
      <p:cViewPr varScale="1">
        <p:scale>
          <a:sx n="105" d="100"/>
          <a:sy n="105" d="100"/>
        </p:scale>
        <p:origin x="2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55E32-8317-421B-B646-00ABBB1CAC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BF1B6-20B1-43CA-B8F5-6599296BA2E0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ArcGIS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Chapter 1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89057-968B-4521-A416-CE3FFB421CA5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ArcGIS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Chapter 1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26178-147A-4E72-9A5A-90C6CEC05C61}" type="slidenum">
              <a:rPr lang="en-US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C3AEC-9E00-4627-BBF6-C7B8DDFC5C73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1E03F-E7A5-4D02-875D-3B6050FB7543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ArcGIS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Chapter 1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BE98F-8F78-4BD3-B67F-089EDE3A0F70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B921E-5136-41F6-B30C-AAEAB16D5342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6E688-C64E-427B-AB6E-4A2F720C01E7}" type="slidenum">
              <a:rPr lang="en-US"/>
              <a:pPr/>
              <a:t>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ArcGIS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Chapter 1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36940-9139-4A10-969A-24D34AABE718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04D35-D34B-4C5A-871D-43E63AD9B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93E74-C00C-4A44-92CD-301DBDE317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59159-73C7-4144-A6BF-4032E8701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B98525-36DB-476F-A0C3-76E768B5C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1BA71D-27A1-42A0-B15C-CFE158F5ED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210EB-4E91-4D07-B453-F46FCB540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5DB18-94BF-4677-9F77-51F16CB4F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F31B0-0CDC-4AC1-B87F-706E73205A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DA767-0D86-4AD8-9CF9-9935FBDFF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5241F-6541-4373-BFB5-9C88993A71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E1768-2BA4-4699-AC49-711176E0E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CF13B-FC14-478E-B7B4-722B80469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3532A-7CBF-4E4F-9C19-ED954D68E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47A290-5514-4A4B-9A6F-C2D573A3F9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Raster and Vector Datasets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GIS data models</a:t>
            </a:r>
          </a:p>
        </p:txBody>
      </p:sp>
      <p:pic>
        <p:nvPicPr>
          <p:cNvPr id="819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3505200" cy="2800350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19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524250" cy="28670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1295400" y="5105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Vector model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5562600" y="5029200"/>
            <a:ext cx="199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Raster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BF91DB-EF1B-438B-AA88-8E416EA392DB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raster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447800"/>
            <a:ext cx="8515350" cy="2954338"/>
            <a:chOff x="2469" y="3793"/>
            <a:chExt cx="7470" cy="2593"/>
          </a:xfrm>
        </p:grpSpPr>
        <p:pic>
          <p:nvPicPr>
            <p:cNvPr id="103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41055" t="33945" r="9711" b="13789"/>
            <a:stretch>
              <a:fillRect/>
            </a:stretch>
          </p:blipFill>
          <p:spPr bwMode="auto">
            <a:xfrm>
              <a:off x="2469" y="3836"/>
              <a:ext cx="3456" cy="255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103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30360" t="28995" r="17209" b="13966"/>
            <a:stretch>
              <a:fillRect/>
            </a:stretch>
          </p:blipFill>
          <p:spPr bwMode="auto">
            <a:xfrm>
              <a:off x="6526" y="3793"/>
              <a:ext cx="3413" cy="2581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</p:pic>
      </p:grp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396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b="1">
                <a:latin typeface="Arial Unicode MS" pitchFamily="34" charset="-128"/>
              </a:rPr>
              <a:t>Discrete raster: land use</a:t>
            </a:r>
            <a:endParaRPr lang="en-US">
              <a:latin typeface="Arial Unicode MS" pitchFamily="34" charset="-128"/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4953000" y="1600200"/>
            <a:ext cx="39004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b="1">
                <a:latin typeface="Arial Unicode MS" pitchFamily="34" charset="-128"/>
              </a:rPr>
              <a:t>Continuous raster: DEM</a:t>
            </a:r>
            <a:endParaRPr lang="en-US">
              <a:latin typeface="Arial Unicode MS" pitchFamily="34" charset="-128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53000" y="3200400"/>
            <a:ext cx="3976688" cy="3128963"/>
            <a:chOff x="2784" y="2160"/>
            <a:chExt cx="2505" cy="1971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2784" y="2160"/>
            <a:ext cx="2496" cy="1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Bitmap Image" r:id="rId6" imgW="3715269" imgH="2933333" progId="Paint.Picture">
                    <p:embed/>
                  </p:oleObj>
                </mc:Choice>
                <mc:Fallback>
                  <p:oleObj name="Bitmap Image" r:id="rId6" imgW="3715269" imgH="293333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160"/>
                          <a:ext cx="2496" cy="1971"/>
                        </a:xfrm>
                        <a:prstGeom prst="rect">
                          <a:avLst/>
                        </a:prstGeom>
                        <a:noFill/>
                        <a:ln w="38100" cmpd="dbl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0"/>
            <p:cNvSpPr txBox="1">
              <a:spLocks noChangeArrowheads="1"/>
            </p:cNvSpPr>
            <p:nvPr/>
          </p:nvSpPr>
          <p:spPr bwMode="auto">
            <a:xfrm>
              <a:off x="2832" y="2256"/>
              <a:ext cx="245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r>
                <a:rPr lang="en-US" b="1">
                  <a:solidFill>
                    <a:schemeClr val="bg1"/>
                  </a:solidFill>
                  <a:latin typeface="Arial Unicode MS" pitchFamily="34" charset="-128"/>
                </a:rPr>
                <a:t>Continuous raster: image</a:t>
              </a:r>
              <a:endParaRPr lang="en-US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8200" y="3429000"/>
            <a:ext cx="3505200" cy="2800350"/>
            <a:chOff x="288" y="2352"/>
            <a:chExt cx="2208" cy="1764"/>
          </a:xfrm>
        </p:grpSpPr>
        <p:pic>
          <p:nvPicPr>
            <p:cNvPr id="1035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" y="2352"/>
              <a:ext cx="2208" cy="1764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36" name="Text Box 13"/>
            <p:cNvSpPr txBox="1">
              <a:spLocks noChangeArrowheads="1"/>
            </p:cNvSpPr>
            <p:nvPr/>
          </p:nvSpPr>
          <p:spPr bwMode="auto">
            <a:xfrm>
              <a:off x="336" y="2400"/>
              <a:ext cx="211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r>
                <a:rPr lang="en-US" b="1">
                  <a:latin typeface="Arial Unicode MS" pitchFamily="34" charset="-128"/>
                </a:rPr>
                <a:t>Discrete raster: roads</a:t>
              </a:r>
              <a:endParaRPr lang="en-US">
                <a:latin typeface="Arial Unicode MS" pitchFamily="34" charset="-128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Continuous data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447800"/>
            <a:ext cx="5334000" cy="4678363"/>
          </a:xfrm>
        </p:spPr>
        <p:txBody>
          <a:bodyPr/>
          <a:lstStyle/>
          <a:p>
            <a:pPr eaLnBrk="1" hangingPunct="1"/>
            <a:r>
              <a:rPr lang="en-US"/>
              <a:t>Raster is the best way to store continuously changing values such as elevation</a:t>
            </a:r>
          </a:p>
          <a:p>
            <a:pPr eaLnBrk="1" hangingPunct="1"/>
            <a:r>
              <a:rPr lang="en-US"/>
              <a:t>Analysis faster and more flexible than vectors for many applications</a:t>
            </a:r>
          </a:p>
          <a:p>
            <a:pPr eaLnBrk="1" hangingPunct="1"/>
            <a:r>
              <a:rPr lang="en-US"/>
              <a:t>Some analysis only possible using rasters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2097088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743200"/>
            <a:ext cx="21336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114800"/>
            <a:ext cx="20923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Raster analysis functions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3505200" cy="21669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00200"/>
            <a:ext cx="2451100" cy="3352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267200"/>
            <a:ext cx="2590800" cy="2005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5" cstate="print"/>
          <a:srcRect l="7681" r="9761"/>
          <a:stretch>
            <a:fillRect/>
          </a:stretch>
        </p:blipFill>
        <p:spPr bwMode="auto">
          <a:xfrm>
            <a:off x="304800" y="4038600"/>
            <a:ext cx="2971800" cy="19732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600200"/>
            <a:ext cx="2090738" cy="2324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7" cstate="print"/>
          <a:srcRect l="10811"/>
          <a:stretch>
            <a:fillRect/>
          </a:stretch>
        </p:blipFill>
        <p:spPr bwMode="auto">
          <a:xfrm>
            <a:off x="6248400" y="5105400"/>
            <a:ext cx="2514600" cy="1530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365125" y="3316288"/>
            <a:ext cx="120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Density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288925" y="4002088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Least cost path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4022725" y="1600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Distance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6400800" y="1600200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Interpolation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419600" y="5791200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Viewshed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232525" y="62118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Buffers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Impact of resolution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/>
              <a:t>Storage space increases by the square of the resolution</a:t>
            </a:r>
          </a:p>
          <a:p>
            <a:pPr eaLnBrk="1" hangingPunct="1"/>
            <a:r>
              <a:rPr lang="en-US"/>
              <a:t>Portraying large areas at high precision is problematic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3719513" cy="2790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9000"/>
            <a:ext cx="3582988" cy="2689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457200" y="1447800"/>
            <a:ext cx="218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90m resolution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974725" y="3468688"/>
            <a:ext cx="218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/>
              <a:t>10m resolution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Storage of attributes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eaLnBrk="1" hangingPunct="1"/>
            <a:r>
              <a:rPr lang="en-US" sz="2800"/>
              <a:t>Roads may have other attributes: ownership, speed limit, number of lanes, etc.</a:t>
            </a:r>
          </a:p>
          <a:p>
            <a:pPr eaLnBrk="1" hangingPunct="1"/>
            <a:r>
              <a:rPr lang="en-US" sz="2800"/>
              <a:t>Would need a new raster for each attribute</a:t>
            </a:r>
          </a:p>
          <a:p>
            <a:pPr eaLnBrk="1" hangingPunct="1"/>
            <a:r>
              <a:rPr lang="en-US" sz="2800"/>
              <a:t>Only numeric attributes may be stored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719513" cy="2790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152400" y="4724400"/>
            <a:ext cx="411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Raster contains 1 value indicating a single attribute—road type for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Copyright © 2006 by Maribeth H. Price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FAEB338-D791-47D5-8283-5BA1B90CA901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4613"/>
            <a:ext cx="76962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Digital Raster Graphic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294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Converting Vector to Raster Data is Easy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2971800" cy="5973762"/>
          </a:xfrm>
        </p:spPr>
        <p:txBody>
          <a:bodyPr/>
          <a:lstStyle/>
          <a:p>
            <a:pPr>
              <a:defRPr/>
            </a:pPr>
            <a:r>
              <a:rPr lang="en-US" dirty="0"/>
              <a:t>Converting Raster Data to Vector is </a:t>
            </a:r>
            <a:r>
              <a:rPr lang="en-US" strike="sngStrike" dirty="0"/>
              <a:t>Hard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Nearly Impossible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33400"/>
            <a:ext cx="52641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 model</a:t>
            </a:r>
          </a:p>
        </p:txBody>
      </p:sp>
      <p:sp>
        <p:nvSpPr>
          <p:cNvPr id="4101" name="AutoShape 5"/>
          <p:cNvSpPr>
            <a:spLocks noChangeAspect="1" noChangeArrowheads="1"/>
          </p:cNvSpPr>
          <p:nvPr/>
        </p:nvSpPr>
        <p:spPr bwMode="auto">
          <a:xfrm>
            <a:off x="4038600" y="2514600"/>
            <a:ext cx="2687638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AutoShape 11"/>
          <p:cNvSpPr>
            <a:spLocks noChangeAspect="1" noChangeArrowheads="1"/>
          </p:cNvSpPr>
          <p:nvPr/>
        </p:nvSpPr>
        <p:spPr bwMode="auto">
          <a:xfrm>
            <a:off x="1219200" y="2530475"/>
            <a:ext cx="265112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685800" y="1524001"/>
            <a:ext cx="6019800" cy="4648200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3" cstate="print"/>
          <a:srcRect l="33357" t="28786" r="4933" b="13643"/>
          <a:stretch>
            <a:fillRect/>
          </a:stretch>
        </p:blipFill>
        <p:spPr bwMode="auto">
          <a:xfrm>
            <a:off x="2078038" y="2093913"/>
            <a:ext cx="2651125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Line 14"/>
          <p:cNvSpPr>
            <a:spLocks noChangeShapeType="1"/>
          </p:cNvSpPr>
          <p:nvPr/>
        </p:nvSpPr>
        <p:spPr bwMode="auto">
          <a:xfrm>
            <a:off x="1747838" y="2093913"/>
            <a:ext cx="0" cy="397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5"/>
          <p:cNvSpPr>
            <a:spLocks noChangeShapeType="1"/>
          </p:cNvSpPr>
          <p:nvPr/>
        </p:nvSpPr>
        <p:spPr bwMode="auto">
          <a:xfrm>
            <a:off x="1087438" y="5738813"/>
            <a:ext cx="4964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 flipH="1" flipV="1">
            <a:off x="4243388" y="3468688"/>
            <a:ext cx="773112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Text Box 17"/>
          <p:cNvSpPr txBox="1">
            <a:spLocks noChangeArrowheads="1"/>
          </p:cNvSpPr>
          <p:nvPr/>
        </p:nvSpPr>
        <p:spPr bwMode="auto">
          <a:xfrm>
            <a:off x="4953000" y="3352800"/>
            <a:ext cx="152876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 i="1"/>
              <a:t>Vertices</a:t>
            </a:r>
            <a:endParaRPr lang="en-US" sz="2000"/>
          </a:p>
        </p:txBody>
      </p:sp>
      <p:sp>
        <p:nvSpPr>
          <p:cNvPr id="4109" name="Text Box 18"/>
          <p:cNvSpPr txBox="1">
            <a:spLocks noChangeArrowheads="1"/>
          </p:cNvSpPr>
          <p:nvPr/>
        </p:nvSpPr>
        <p:spPr bwMode="auto">
          <a:xfrm>
            <a:off x="2546350" y="2511425"/>
            <a:ext cx="19097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/>
              <a:t>Polygon</a:t>
            </a:r>
          </a:p>
        </p:txBody>
      </p:sp>
      <p:sp>
        <p:nvSpPr>
          <p:cNvPr id="4110" name="Oval 19"/>
          <p:cNvSpPr>
            <a:spLocks noChangeArrowheads="1"/>
          </p:cNvSpPr>
          <p:nvPr/>
        </p:nvSpPr>
        <p:spPr bwMode="auto">
          <a:xfrm>
            <a:off x="2078038" y="5078413"/>
            <a:ext cx="163512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Oval 20"/>
          <p:cNvSpPr>
            <a:spLocks noChangeArrowheads="1"/>
          </p:cNvSpPr>
          <p:nvPr/>
        </p:nvSpPr>
        <p:spPr bwMode="auto">
          <a:xfrm>
            <a:off x="2354263" y="5354638"/>
            <a:ext cx="165100" cy="1635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Oval 21"/>
          <p:cNvSpPr>
            <a:spLocks noChangeArrowheads="1"/>
          </p:cNvSpPr>
          <p:nvPr/>
        </p:nvSpPr>
        <p:spPr bwMode="auto">
          <a:xfrm>
            <a:off x="2409825" y="5078413"/>
            <a:ext cx="168275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Text Box 22"/>
          <p:cNvSpPr txBox="1">
            <a:spLocks noChangeArrowheads="1"/>
          </p:cNvSpPr>
          <p:nvPr/>
        </p:nvSpPr>
        <p:spPr bwMode="auto">
          <a:xfrm>
            <a:off x="1933575" y="4408488"/>
            <a:ext cx="13668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/>
              <a:t>Points</a:t>
            </a:r>
          </a:p>
        </p:txBody>
      </p:sp>
      <p:sp>
        <p:nvSpPr>
          <p:cNvPr id="4114" name="Freeform 23"/>
          <p:cNvSpPr>
            <a:spLocks/>
          </p:cNvSpPr>
          <p:nvPr/>
        </p:nvSpPr>
        <p:spPr bwMode="auto">
          <a:xfrm>
            <a:off x="3970338" y="4279900"/>
            <a:ext cx="1274762" cy="1069975"/>
          </a:xfrm>
          <a:custGeom>
            <a:avLst/>
            <a:gdLst>
              <a:gd name="T0" fmla="*/ 0 w 1110"/>
              <a:gd name="T1" fmla="*/ 1069975 h 930"/>
              <a:gd name="T2" fmla="*/ 223945 w 1110"/>
              <a:gd name="T3" fmla="*/ 1000944 h 930"/>
              <a:gd name="T4" fmla="*/ 327304 w 1110"/>
              <a:gd name="T5" fmla="*/ 949171 h 930"/>
              <a:gd name="T6" fmla="*/ 344530 w 1110"/>
              <a:gd name="T7" fmla="*/ 897398 h 930"/>
              <a:gd name="T8" fmla="*/ 465116 w 1110"/>
              <a:gd name="T9" fmla="*/ 534988 h 930"/>
              <a:gd name="T10" fmla="*/ 775193 w 1110"/>
              <a:gd name="T11" fmla="*/ 517730 h 930"/>
              <a:gd name="T12" fmla="*/ 826873 w 1110"/>
              <a:gd name="T13" fmla="*/ 483215 h 930"/>
              <a:gd name="T14" fmla="*/ 947458 w 1110"/>
              <a:gd name="T15" fmla="*/ 258865 h 930"/>
              <a:gd name="T16" fmla="*/ 1119723 w 1110"/>
              <a:gd name="T17" fmla="*/ 172577 h 930"/>
              <a:gd name="T18" fmla="*/ 1171403 w 1110"/>
              <a:gd name="T19" fmla="*/ 155319 h 930"/>
              <a:gd name="T20" fmla="*/ 1223082 w 1110"/>
              <a:gd name="T21" fmla="*/ 138061 h 930"/>
              <a:gd name="T22" fmla="*/ 1274762 w 1110"/>
              <a:gd name="T23" fmla="*/ 0 h 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0"/>
              <a:gd name="T37" fmla="*/ 0 h 930"/>
              <a:gd name="T38" fmla="*/ 1110 w 1110"/>
              <a:gd name="T39" fmla="*/ 930 h 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0" h="930">
                <a:moveTo>
                  <a:pt x="0" y="930"/>
                </a:moveTo>
                <a:cubicBezTo>
                  <a:pt x="56" y="916"/>
                  <a:pt x="148" y="901"/>
                  <a:pt x="195" y="870"/>
                </a:cubicBezTo>
                <a:cubicBezTo>
                  <a:pt x="253" y="831"/>
                  <a:pt x="223" y="846"/>
                  <a:pt x="285" y="825"/>
                </a:cubicBezTo>
                <a:cubicBezTo>
                  <a:pt x="290" y="810"/>
                  <a:pt x="298" y="796"/>
                  <a:pt x="300" y="780"/>
                </a:cubicBezTo>
                <a:cubicBezTo>
                  <a:pt x="305" y="738"/>
                  <a:pt x="287" y="482"/>
                  <a:pt x="405" y="465"/>
                </a:cubicBezTo>
                <a:cubicBezTo>
                  <a:pt x="494" y="452"/>
                  <a:pt x="585" y="455"/>
                  <a:pt x="675" y="450"/>
                </a:cubicBezTo>
                <a:cubicBezTo>
                  <a:pt x="690" y="440"/>
                  <a:pt x="710" y="435"/>
                  <a:pt x="720" y="420"/>
                </a:cubicBezTo>
                <a:cubicBezTo>
                  <a:pt x="772" y="337"/>
                  <a:pt x="739" y="299"/>
                  <a:pt x="825" y="225"/>
                </a:cubicBezTo>
                <a:cubicBezTo>
                  <a:pt x="893" y="167"/>
                  <a:pt x="883" y="181"/>
                  <a:pt x="975" y="150"/>
                </a:cubicBezTo>
                <a:cubicBezTo>
                  <a:pt x="990" y="145"/>
                  <a:pt x="1005" y="140"/>
                  <a:pt x="1020" y="135"/>
                </a:cubicBezTo>
                <a:cubicBezTo>
                  <a:pt x="1035" y="130"/>
                  <a:pt x="1065" y="120"/>
                  <a:pt x="1065" y="120"/>
                </a:cubicBezTo>
                <a:cubicBezTo>
                  <a:pt x="1099" y="19"/>
                  <a:pt x="1081" y="58"/>
                  <a:pt x="111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Oval 24"/>
          <p:cNvSpPr>
            <a:spLocks noChangeArrowheads="1"/>
          </p:cNvSpPr>
          <p:nvPr/>
        </p:nvSpPr>
        <p:spPr bwMode="auto">
          <a:xfrm>
            <a:off x="3902075" y="5246688"/>
            <a:ext cx="160338" cy="1635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Oval 25"/>
          <p:cNvSpPr>
            <a:spLocks noChangeArrowheads="1"/>
          </p:cNvSpPr>
          <p:nvPr/>
        </p:nvSpPr>
        <p:spPr bwMode="auto">
          <a:xfrm>
            <a:off x="4230688" y="5078413"/>
            <a:ext cx="165100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Oval 26"/>
          <p:cNvSpPr>
            <a:spLocks noChangeArrowheads="1"/>
          </p:cNvSpPr>
          <p:nvPr/>
        </p:nvSpPr>
        <p:spPr bwMode="auto">
          <a:xfrm>
            <a:off x="4230688" y="4745038"/>
            <a:ext cx="165100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Oval 27"/>
          <p:cNvSpPr>
            <a:spLocks noChangeArrowheads="1"/>
          </p:cNvSpPr>
          <p:nvPr/>
        </p:nvSpPr>
        <p:spPr bwMode="auto">
          <a:xfrm>
            <a:off x="4564063" y="4745038"/>
            <a:ext cx="165100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Oval 28"/>
          <p:cNvSpPr>
            <a:spLocks noChangeArrowheads="1"/>
          </p:cNvSpPr>
          <p:nvPr/>
        </p:nvSpPr>
        <p:spPr bwMode="auto">
          <a:xfrm>
            <a:off x="4892675" y="4411663"/>
            <a:ext cx="165100" cy="168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Oval 29"/>
          <p:cNvSpPr>
            <a:spLocks noChangeArrowheads="1"/>
          </p:cNvSpPr>
          <p:nvPr/>
        </p:nvSpPr>
        <p:spPr bwMode="auto">
          <a:xfrm>
            <a:off x="5226050" y="4248150"/>
            <a:ext cx="163513" cy="1635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30"/>
          <p:cNvSpPr>
            <a:spLocks noChangeShapeType="1"/>
          </p:cNvSpPr>
          <p:nvPr/>
        </p:nvSpPr>
        <p:spPr bwMode="auto">
          <a:xfrm flipH="1">
            <a:off x="5057775" y="3754438"/>
            <a:ext cx="331788" cy="493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31"/>
          <p:cNvSpPr>
            <a:spLocks noChangeShapeType="1"/>
          </p:cNvSpPr>
          <p:nvPr/>
        </p:nvSpPr>
        <p:spPr bwMode="auto">
          <a:xfrm flipH="1">
            <a:off x="4067175" y="5186363"/>
            <a:ext cx="1219200" cy="223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32"/>
          <p:cNvSpPr>
            <a:spLocks noChangeShapeType="1"/>
          </p:cNvSpPr>
          <p:nvPr/>
        </p:nvSpPr>
        <p:spPr bwMode="auto">
          <a:xfrm flipH="1" flipV="1">
            <a:off x="5389563" y="4411663"/>
            <a:ext cx="33020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4" name="Text Box 33"/>
          <p:cNvSpPr txBox="1">
            <a:spLocks noChangeArrowheads="1"/>
          </p:cNvSpPr>
          <p:nvPr/>
        </p:nvSpPr>
        <p:spPr bwMode="auto">
          <a:xfrm>
            <a:off x="5194300" y="4860925"/>
            <a:ext cx="133826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 i="1"/>
              <a:t>Nodes</a:t>
            </a:r>
            <a:endParaRPr lang="en-US" sz="2000"/>
          </a:p>
        </p:txBody>
      </p:sp>
      <p:sp>
        <p:nvSpPr>
          <p:cNvPr id="4125" name="Text Box 34"/>
          <p:cNvSpPr txBox="1">
            <a:spLocks noChangeArrowheads="1"/>
          </p:cNvSpPr>
          <p:nvPr/>
        </p:nvSpPr>
        <p:spPr bwMode="auto">
          <a:xfrm>
            <a:off x="4191000" y="4219575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/>
              <a:t>Line</a:t>
            </a:r>
          </a:p>
        </p:txBody>
      </p:sp>
      <p:sp>
        <p:nvSpPr>
          <p:cNvPr id="4126" name="Line 35"/>
          <p:cNvSpPr>
            <a:spLocks noChangeShapeType="1"/>
          </p:cNvSpPr>
          <p:nvPr/>
        </p:nvSpPr>
        <p:spPr bwMode="auto">
          <a:xfrm>
            <a:off x="2322513" y="5951538"/>
            <a:ext cx="6651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7" name="Text Box 36"/>
          <p:cNvSpPr txBox="1">
            <a:spLocks noChangeArrowheads="1"/>
          </p:cNvSpPr>
          <p:nvPr/>
        </p:nvSpPr>
        <p:spPr bwMode="auto">
          <a:xfrm>
            <a:off x="1828800" y="5791200"/>
            <a:ext cx="53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/>
              <a:t>X</a:t>
            </a:r>
          </a:p>
        </p:txBody>
      </p:sp>
      <p:sp>
        <p:nvSpPr>
          <p:cNvPr id="4128" name="Text Box 37"/>
          <p:cNvSpPr txBox="1">
            <a:spLocks noChangeArrowheads="1"/>
          </p:cNvSpPr>
          <p:nvPr/>
        </p:nvSpPr>
        <p:spPr bwMode="auto">
          <a:xfrm>
            <a:off x="1143000" y="5257800"/>
            <a:ext cx="6572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2000"/>
              <a:t>Y</a:t>
            </a:r>
          </a:p>
        </p:txBody>
      </p:sp>
      <p:sp>
        <p:nvSpPr>
          <p:cNvPr id="4129" name="Line 38"/>
          <p:cNvSpPr>
            <a:spLocks noChangeShapeType="1"/>
          </p:cNvSpPr>
          <p:nvPr/>
        </p:nvSpPr>
        <p:spPr bwMode="auto">
          <a:xfrm flipV="1">
            <a:off x="1331913" y="46609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0" name="Text Box 41"/>
          <p:cNvSpPr txBox="1">
            <a:spLocks noChangeArrowheads="1"/>
          </p:cNvSpPr>
          <p:nvPr/>
        </p:nvSpPr>
        <p:spPr bwMode="auto">
          <a:xfrm>
            <a:off x="6934200" y="1676400"/>
            <a:ext cx="19050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Features are stored as a series of </a:t>
            </a:r>
            <a:r>
              <a:rPr lang="en-US" sz="2000" b="1" i="1"/>
              <a:t>x-y</a:t>
            </a:r>
            <a:r>
              <a:rPr lang="en-US" sz="2000" b="1"/>
              <a:t> coordinates in a rectangular coordinate system.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Many different coordinate systems may be used.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219518"/>
            <a:ext cx="8229600" cy="11430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Take a break for 10 minutes and we will meet again for laboratory 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2" descr="j01128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1260"/>
            <a:ext cx="3733800" cy="28535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Features linked to data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 l="25900" t="26303" r="5779"/>
          <a:stretch>
            <a:fillRect/>
          </a:stretch>
        </p:blipFill>
        <p:spPr bwMode="auto">
          <a:xfrm>
            <a:off x="685800" y="1676400"/>
            <a:ext cx="5791200" cy="457517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1268413" y="2444750"/>
            <a:ext cx="357187" cy="160972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629400" y="1752600"/>
            <a:ext cx="2133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Each feature is linked to an entry in a data table containing information about the feature.</a:t>
            </a:r>
          </a:p>
        </p:txBody>
      </p:sp>
      <p:pic>
        <p:nvPicPr>
          <p:cNvPr id="512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31036" t="27789" r="6636" b="15456"/>
          <a:stretch>
            <a:fillRect/>
          </a:stretch>
        </p:blipFill>
        <p:spPr>
          <a:xfrm>
            <a:off x="5562600" y="4419600"/>
            <a:ext cx="2990850" cy="2154238"/>
          </a:xfrm>
          <a:noFill/>
          <a:ln w="38100" cmpd="dbl">
            <a:solidFill>
              <a:srgbClr val="000000"/>
            </a:solidFill>
          </a:ln>
        </p:spPr>
      </p:pic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3657600" y="4648200"/>
            <a:ext cx="2057400" cy="5334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Advantages of vectors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Precise location of features</a:t>
            </a:r>
          </a:p>
          <a:p>
            <a:pPr eaLnBrk="1" hangingPunct="1"/>
            <a:r>
              <a:rPr lang="en-US"/>
              <a:t>Storing many attributes</a:t>
            </a:r>
          </a:p>
          <a:p>
            <a:pPr eaLnBrk="1" hangingPunct="1"/>
            <a:r>
              <a:rPr lang="en-US"/>
              <a:t>Flexible for cartography</a:t>
            </a:r>
          </a:p>
          <a:p>
            <a:pPr eaLnBrk="1" hangingPunct="1"/>
            <a:r>
              <a:rPr lang="en-US"/>
              <a:t>Compact storage of information</a:t>
            </a:r>
          </a:p>
          <a:p>
            <a:pPr eaLnBrk="1" hangingPunct="1"/>
            <a:r>
              <a:rPr lang="en-US"/>
              <a:t>Ideally suited for certain types of analysis, especially areas, lengths, connections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emp with Labels_resize"/>
          <p:cNvPicPr>
            <a:picLocks noChangeAspect="1" noChangeArrowheads="1"/>
          </p:cNvPicPr>
          <p:nvPr/>
        </p:nvPicPr>
        <p:blipFill>
          <a:blip r:embed="rId3" cstate="print"/>
          <a:srcRect l="2286" t="2286" r="2286" b="2286"/>
          <a:stretch>
            <a:fillRect/>
          </a:stretch>
        </p:blipFill>
        <p:spPr bwMode="auto">
          <a:xfrm>
            <a:off x="4343400" y="1600200"/>
            <a:ext cx="4570413" cy="4570413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Raster Data Model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Raster Data Model is used to model spatial phenomena that vary continuously over a surface and that do not have discrete dimension</a:t>
            </a:r>
          </a:p>
          <a:p>
            <a:pPr lvl="1"/>
            <a:r>
              <a:rPr lang="en-US" sz="2000"/>
              <a:t>Elevation</a:t>
            </a:r>
          </a:p>
          <a:p>
            <a:pPr lvl="1"/>
            <a:r>
              <a:rPr lang="en-US" sz="2000"/>
              <a:t>Temperature</a:t>
            </a:r>
          </a:p>
          <a:p>
            <a:pPr lvl="1"/>
            <a:r>
              <a:rPr lang="en-US" sz="2000"/>
              <a:t>Rainfall</a:t>
            </a:r>
          </a:p>
          <a:p>
            <a:pPr lvl="1"/>
            <a:r>
              <a:rPr lang="en-US" sz="2000"/>
              <a:t>Noise Levels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Surfaces Have</a:t>
            </a:r>
            <a:r>
              <a:rPr lang="en-US" i="1"/>
              <a:t> </a:t>
            </a:r>
            <a:r>
              <a:rPr lang="en-US" b="1" i="1"/>
              <a:t>Numeric Values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Things like elevation, temperature, slope and precipitation have measurable values for any particular location on the earth’s surface.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8201" name="Picture 9" descr="Elevation Values Grid Legend_resize"/>
          <p:cNvPicPr>
            <a:picLocks noChangeAspect="1" noChangeArrowheads="1"/>
          </p:cNvPicPr>
          <p:nvPr/>
        </p:nvPicPr>
        <p:blipFill>
          <a:blip r:embed="rId3" cstate="print"/>
          <a:srcRect l="2667" t="6667" r="2667" b="2667"/>
          <a:stretch>
            <a:fillRect/>
          </a:stretch>
        </p:blipFill>
        <p:spPr bwMode="auto">
          <a:xfrm>
            <a:off x="4419600" y="1600200"/>
            <a:ext cx="4570413" cy="437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raster data model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654175" y="1711325"/>
            <a:ext cx="6000750" cy="4048125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4" descr="Large grid"/>
          <p:cNvSpPr>
            <a:spLocks noChangeArrowheads="1"/>
          </p:cNvSpPr>
          <p:nvPr/>
        </p:nvSpPr>
        <p:spPr bwMode="auto">
          <a:xfrm>
            <a:off x="2090738" y="2695575"/>
            <a:ext cx="1963737" cy="1860550"/>
          </a:xfrm>
          <a:prstGeom prst="rect">
            <a:avLst/>
          </a:prstGeom>
          <a:pattFill prst="lgGrid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271963" y="2695575"/>
            <a:ext cx="11684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800" b="1"/>
              <a:t>Rows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2971800" y="2133600"/>
            <a:ext cx="15525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800" b="1"/>
              <a:t>Columns</a:t>
            </a:r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>
            <a:off x="3290888" y="2476500"/>
            <a:ext cx="0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3400425" y="2476500"/>
            <a:ext cx="0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3508375" y="2476500"/>
            <a:ext cx="0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 flipH="1">
            <a:off x="4054475" y="2805113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 flipH="1">
            <a:off x="4054475" y="2914650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H="1">
            <a:off x="4054475" y="3024188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>
            <a:off x="2090738" y="2259013"/>
            <a:ext cx="0" cy="436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4"/>
          <p:cNvSpPr txBox="1">
            <a:spLocks noChangeArrowheads="1"/>
          </p:cNvSpPr>
          <p:nvPr/>
        </p:nvSpPr>
        <p:spPr bwMode="auto">
          <a:xfrm>
            <a:off x="1763713" y="1820863"/>
            <a:ext cx="136048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800" b="1"/>
              <a:t>X, Y location</a:t>
            </a: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1600200" y="4800600"/>
            <a:ext cx="31115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/>
            <a:r>
              <a:rPr lang="en-US" sz="1800" b="1"/>
              <a:t>Raster data file</a:t>
            </a:r>
          </a:p>
          <a:p>
            <a:pPr algn="ctr"/>
            <a:r>
              <a:rPr lang="en-US" sz="1800" b="1"/>
              <a:t>N rows by M columns</a:t>
            </a:r>
          </a:p>
        </p:txBody>
      </p:sp>
      <p:sp>
        <p:nvSpPr>
          <p:cNvPr id="7186" name="Oval 16"/>
          <p:cNvSpPr>
            <a:spLocks noChangeArrowheads="1"/>
          </p:cNvSpPr>
          <p:nvPr/>
        </p:nvSpPr>
        <p:spPr bwMode="auto">
          <a:xfrm>
            <a:off x="4927600" y="2368550"/>
            <a:ext cx="2398713" cy="25146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Rectangle 17" descr="Small grid"/>
          <p:cNvSpPr>
            <a:spLocks noChangeArrowheads="1"/>
          </p:cNvSpPr>
          <p:nvPr/>
        </p:nvSpPr>
        <p:spPr bwMode="auto">
          <a:xfrm>
            <a:off x="5691188" y="2805113"/>
            <a:ext cx="544512" cy="546100"/>
          </a:xfrm>
          <a:prstGeom prst="rect">
            <a:avLst/>
          </a:prstGeom>
          <a:pattFill prst="smGrid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8"/>
          <p:cNvSpPr>
            <a:spLocks noChangeShapeType="1"/>
          </p:cNvSpPr>
          <p:nvPr/>
        </p:nvSpPr>
        <p:spPr bwMode="auto">
          <a:xfrm>
            <a:off x="5691188" y="2368550"/>
            <a:ext cx="0" cy="436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19"/>
          <p:cNvSpPr txBox="1">
            <a:spLocks noChangeArrowheads="1"/>
          </p:cNvSpPr>
          <p:nvPr/>
        </p:nvSpPr>
        <p:spPr bwMode="auto">
          <a:xfrm>
            <a:off x="5257800" y="1676400"/>
            <a:ext cx="13604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800" b="1"/>
              <a:t>X, Y location</a:t>
            </a:r>
          </a:p>
        </p:txBody>
      </p:sp>
      <p:sp>
        <p:nvSpPr>
          <p:cNvPr id="7190" name="Text Box 20"/>
          <p:cNvSpPr txBox="1">
            <a:spLocks noChangeArrowheads="1"/>
          </p:cNvSpPr>
          <p:nvPr/>
        </p:nvSpPr>
        <p:spPr bwMode="auto">
          <a:xfrm>
            <a:off x="4648200" y="5029200"/>
            <a:ext cx="2913063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/>
            <a:r>
              <a:rPr lang="en-US" sz="1800" b="1"/>
              <a:t>Georeferenced to earth’s surface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1m Ortho_resize"/>
          <p:cNvPicPr>
            <a:picLocks noChangeAspect="1" noChangeArrowheads="1"/>
          </p:cNvPicPr>
          <p:nvPr/>
        </p:nvPicPr>
        <p:blipFill>
          <a:blip r:embed="rId3" cstate="print"/>
          <a:srcRect l="2667" t="2667" r="2667" b="6667"/>
          <a:stretch>
            <a:fillRect/>
          </a:stretch>
        </p:blipFill>
        <p:spPr bwMode="auto">
          <a:xfrm>
            <a:off x="4572000" y="1447800"/>
            <a:ext cx="4570413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/>
              <a:t>Digital Photos</a:t>
            </a:r>
            <a:endParaRPr lang="en-US" b="1" i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3352800"/>
          </a:xfrm>
        </p:spPr>
        <p:txBody>
          <a:bodyPr/>
          <a:lstStyle/>
          <a:p>
            <a:r>
              <a:rPr lang="en-US" sz="2400"/>
              <a:t>The most familiar type of Raster Data is the </a:t>
            </a:r>
            <a:r>
              <a:rPr lang="en-US" sz="2400" b="1"/>
              <a:t>digital photograph.</a:t>
            </a:r>
          </a:p>
          <a:p>
            <a:r>
              <a:rPr lang="en-US" sz="2400" b="1"/>
              <a:t>Digital Photos </a:t>
            </a:r>
            <a:r>
              <a:rPr lang="en-US" sz="2400"/>
              <a:t>are raster datasets that record the relative amount of light being reflected off of a surface.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Digital Photos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Color Digital Photos are actually made up of three Raster Datasets, each of which describes the amount of reflected Red, Green &amp; Blue light, respectively.</a:t>
            </a:r>
          </a:p>
          <a:p>
            <a:pPr>
              <a:lnSpc>
                <a:spcPct val="90000"/>
              </a:lnSpc>
            </a:pPr>
            <a:r>
              <a:rPr lang="en-US" sz="2400"/>
              <a:t>These 3 raster datasets are combines (by the computer) into the R-G-B color image we are used to seeing.</a:t>
            </a:r>
          </a:p>
        </p:txBody>
      </p:sp>
      <p:pic>
        <p:nvPicPr>
          <p:cNvPr id="44037" name="Picture 5" descr="Landsat RGB_resize"/>
          <p:cNvPicPr>
            <a:picLocks noChangeAspect="1" noChangeArrowheads="1"/>
          </p:cNvPicPr>
          <p:nvPr/>
        </p:nvPicPr>
        <p:blipFill>
          <a:blip r:embed="rId3" cstate="print"/>
          <a:srcRect l="2667" t="2667" r="2667" b="2667"/>
          <a:stretch>
            <a:fillRect/>
          </a:stretch>
        </p:blipFill>
        <p:spPr bwMode="auto">
          <a:xfrm>
            <a:off x="4572000" y="4187825"/>
            <a:ext cx="2670175" cy="2670175"/>
          </a:xfrm>
          <a:prstGeom prst="rect">
            <a:avLst/>
          </a:prstGeom>
          <a:noFill/>
        </p:spPr>
      </p:pic>
      <p:pic>
        <p:nvPicPr>
          <p:cNvPr id="44038" name="Picture 6" descr="l7s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905000"/>
            <a:ext cx="2174875" cy="2362200"/>
          </a:xfrm>
          <a:prstGeom prst="rect">
            <a:avLst/>
          </a:prstGeom>
          <a:noFill/>
        </p:spPr>
      </p:pic>
      <p:pic>
        <p:nvPicPr>
          <p:cNvPr id="44039" name="Picture 7" descr="Landsat Blue_resiz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1088" y="1487488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8" descr="Landsat Green_resize"/>
          <p:cNvPicPr>
            <a:picLocks noChangeAspect="1" noChangeArrowheads="1"/>
          </p:cNvPicPr>
          <p:nvPr/>
        </p:nvPicPr>
        <p:blipFill>
          <a:blip r:embed="rId6" cstate="print"/>
          <a:srcRect l="2667" t="2667" r="2667" b="2667"/>
          <a:stretch>
            <a:fillRect/>
          </a:stretch>
        </p:blipFill>
        <p:spPr bwMode="auto">
          <a:xfrm>
            <a:off x="7469188" y="2779713"/>
            <a:ext cx="12985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Landsat Red_resize"/>
          <p:cNvPicPr>
            <a:picLocks noChangeAspect="1" noChangeArrowheads="1"/>
          </p:cNvPicPr>
          <p:nvPr/>
        </p:nvPicPr>
        <p:blipFill>
          <a:blip r:embed="rId7" cstate="print"/>
          <a:srcRect l="2667" t="2667" r="2667" b="2667"/>
          <a:stretch>
            <a:fillRect/>
          </a:stretch>
        </p:blipFill>
        <p:spPr bwMode="auto">
          <a:xfrm>
            <a:off x="7467600" y="4038600"/>
            <a:ext cx="12985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6172200" y="2286000"/>
            <a:ext cx="14478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6172200" y="3124200"/>
            <a:ext cx="14478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172200" y="3429000"/>
            <a:ext cx="1447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451</Words>
  <Application>Microsoft Macintosh PowerPoint</Application>
  <PresentationFormat>On-screen Show (4:3)</PresentationFormat>
  <Paragraphs>94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Unicode MS</vt:lpstr>
      <vt:lpstr>Arial</vt:lpstr>
      <vt:lpstr>Default Design</vt:lpstr>
      <vt:lpstr>Bitmap Image</vt:lpstr>
      <vt:lpstr>Raster and Vector Datasets</vt:lpstr>
      <vt:lpstr>Vector model</vt:lpstr>
      <vt:lpstr>Features linked to data</vt:lpstr>
      <vt:lpstr>Advantages of vectors</vt:lpstr>
      <vt:lpstr>The Raster Data Model</vt:lpstr>
      <vt:lpstr>Surfaces Have Numeric Values</vt:lpstr>
      <vt:lpstr>The raster data model</vt:lpstr>
      <vt:lpstr>Digital Photos</vt:lpstr>
      <vt:lpstr>Color Digital Photos</vt:lpstr>
      <vt:lpstr>GIS data models</vt:lpstr>
      <vt:lpstr>Types of raster data</vt:lpstr>
      <vt:lpstr>Continuous data</vt:lpstr>
      <vt:lpstr>Raster analysis functions</vt:lpstr>
      <vt:lpstr>Impact of resolution</vt:lpstr>
      <vt:lpstr>Storage of attributes</vt:lpstr>
      <vt:lpstr>PowerPoint Presentation</vt:lpstr>
      <vt:lpstr>Digital Raster Graphic</vt:lpstr>
      <vt:lpstr>Converting Vector to Raster Data is Easy</vt:lpstr>
      <vt:lpstr>Converting Raster Data to Vector is Hard  Nearly Impossible</vt:lpstr>
      <vt:lpstr>  Take a break for 10 minutes and we will meet again for laboratory work   </vt:lpstr>
    </vt:vector>
  </TitlesOfParts>
  <Company>Yale University 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Data</dc:title>
  <dc:creator>Stacey Maples</dc:creator>
  <cp:lastModifiedBy>Microsoft Office User</cp:lastModifiedBy>
  <cp:revision>10</cp:revision>
  <dcterms:created xsi:type="dcterms:W3CDTF">2006-10-30T16:26:51Z</dcterms:created>
  <dcterms:modified xsi:type="dcterms:W3CDTF">2021-04-05T05:25:32Z</dcterms:modified>
</cp:coreProperties>
</file>