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>
  <p:sldMasterIdLst>
    <p:sldMasterId id="2147483648" r:id="rId1"/>
    <p:sldMasterId id="2147483688" r:id="rId2"/>
  </p:sldMasterIdLst>
  <p:notesMasterIdLst>
    <p:notesMasterId r:id="rId30"/>
  </p:notesMasterIdLst>
  <p:handoutMasterIdLst>
    <p:handoutMasterId r:id="rId31"/>
  </p:handoutMasterIdLst>
  <p:sldIdLst>
    <p:sldId id="276" r:id="rId3"/>
    <p:sldId id="278" r:id="rId4"/>
    <p:sldId id="279" r:id="rId5"/>
    <p:sldId id="280" r:id="rId6"/>
    <p:sldId id="281" r:id="rId7"/>
    <p:sldId id="282" r:id="rId8"/>
    <p:sldId id="362" r:id="rId9"/>
    <p:sldId id="283" r:id="rId10"/>
    <p:sldId id="285" r:id="rId11"/>
    <p:sldId id="286" r:id="rId12"/>
    <p:sldId id="287" r:id="rId13"/>
    <p:sldId id="288" r:id="rId14"/>
    <p:sldId id="289" r:id="rId15"/>
    <p:sldId id="290" r:id="rId16"/>
    <p:sldId id="291" r:id="rId17"/>
    <p:sldId id="292" r:id="rId18"/>
    <p:sldId id="293" r:id="rId19"/>
    <p:sldId id="294" r:id="rId20"/>
    <p:sldId id="295" r:id="rId21"/>
    <p:sldId id="296" r:id="rId22"/>
    <p:sldId id="297" r:id="rId23"/>
    <p:sldId id="300" r:id="rId24"/>
    <p:sldId id="302" r:id="rId25"/>
    <p:sldId id="303" r:id="rId26"/>
    <p:sldId id="304" r:id="rId27"/>
    <p:sldId id="305" r:id="rId28"/>
    <p:sldId id="306" r:id="rId29"/>
  </p:sldIdLst>
  <p:sldSz cx="12192000" cy="6858000"/>
  <p:notesSz cx="6858000" cy="9144000"/>
  <p:embeddedFontLst>
    <p:embeddedFont>
      <p:font typeface="Adobe Caslon Pro" panose="0205050205050A020403" pitchFamily="18" charset="77"/>
      <p:regular r:id=""/>
      <p:bold r:id=""/>
      <p:italic r:id=""/>
      <p:boldItalic r:id=""/>
    </p:embeddedFont>
  </p:embeddedFont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683"/>
    <p:restoredTop sz="94745"/>
  </p:normalViewPr>
  <p:slideViewPr>
    <p:cSldViewPr snapToGrid="0" snapToObjects="1">
      <p:cViewPr varScale="1">
        <p:scale>
          <a:sx n="127" d="100"/>
          <a:sy n="127" d="100"/>
        </p:scale>
        <p:origin x="3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AEC8468-11B7-6746-A546-C1051208195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337892-6DD3-D749-90FA-9207F5A988A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555D9880-E0B6-1E48-9C1B-42AFDA4B2A3C}" type="datetimeFigureOut">
              <a:rPr lang="en-US"/>
              <a:pPr>
                <a:defRPr/>
              </a:pPr>
              <a:t>8/26/25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48C1FC-6999-1340-A15E-3CB5997B3A0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F19CBA-9477-0243-90D8-DA37BB85E49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538851C5-150A-B742-82CB-C8B1FE685E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A4C9437-9B45-424E-A953-59C629337F8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36CADF-3B89-7C41-A333-915B3FB2318C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EADA668B-27D5-3145-9856-CDB63BDCD85D}" type="datetimeFigureOut">
              <a:rPr lang="en-US"/>
              <a:pPr>
                <a:defRPr/>
              </a:pPr>
              <a:t>8/26/25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AF957145-D480-8144-955F-21271D9152E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73F51A83-4836-2945-81AE-7484A01033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5F6862-3919-1240-8A69-1CADC4DC144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2B8064-6A24-114F-B5C5-FDB439D5940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597EBC63-0C6F-0546-B082-2721BA22FA3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>
            <a:lvl1pPr>
              <a:defRPr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Picture 7">
            <a:extLst>
              <a:ext uri="{FF2B5EF4-FFF2-40B4-BE49-F238E27FC236}">
                <a16:creationId xmlns:a16="http://schemas.microsoft.com/office/drawing/2014/main" id="{920DA40D-FB8B-AD4F-B87E-E1E37E63225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5200" y="82550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A4DEDECE-61B4-9048-8FDA-5A3C01E282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096000" y="636840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7F3F238A-D5AC-E049-8187-23E6BFEC3DE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897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745" y="4725444"/>
            <a:ext cx="10972800" cy="566738"/>
          </a:xfrm>
        </p:spPr>
        <p:txBody>
          <a:bodyPr anchor="b"/>
          <a:lstStyle>
            <a:lvl1pPr algn="ctr">
              <a:defRPr sz="2000" b="0" i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5745" y="537619"/>
            <a:ext cx="109728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5745" y="5292182"/>
            <a:ext cx="10972800" cy="804862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04AD335A-1AE1-C54B-AE93-A365A53BE5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096000" y="636840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7F3F238A-D5AC-E049-8187-23E6BFEC3DE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653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54EB5136-ACD9-D544-86A2-15A3088640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096000" y="636840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7F3F238A-D5AC-E049-8187-23E6BFEC3DE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3230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>
            <a:lvl1pPr>
              <a:defRPr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83C85F4E-7118-4B46-B1A6-91B558699F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096000" y="636840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7F3F238A-D5AC-E049-8187-23E6BFEC3DE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6194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0" i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04FEE207-ABA0-4A46-B361-BA5B0A5AAB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096000" y="636840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7F3F238A-D5AC-E049-8187-23E6BFEC3DE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1573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 b="0" i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1" y="1146051"/>
            <a:ext cx="10980929" cy="4980115"/>
          </a:xfr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AC3755CF-5AFC-1942-81A5-F8ACC812F9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096000" y="636840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7F3F238A-D5AC-E049-8187-23E6BFEC3DE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3501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43000"/>
            <a:ext cx="5384800" cy="488257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43000"/>
            <a:ext cx="5384800" cy="488257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AC10EC26-788F-A04C-A269-16814E7070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096000" y="636840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7F3F238A-D5AC-E049-8187-23E6BFEC3DE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4131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143000"/>
            <a:ext cx="5386917" cy="639762"/>
          </a:xfrm>
        </p:spPr>
        <p:txBody>
          <a:bodyPr anchor="b"/>
          <a:lstStyle>
            <a:lvl1pPr marL="0" indent="0">
              <a:buNone/>
              <a:defRPr sz="2400" b="0" i="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1920240"/>
            <a:ext cx="5386917" cy="41266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143000"/>
            <a:ext cx="5389033" cy="639762"/>
          </a:xfrm>
        </p:spPr>
        <p:txBody>
          <a:bodyPr anchor="b"/>
          <a:lstStyle>
            <a:lvl1pPr marL="0" indent="0">
              <a:buNone/>
              <a:defRPr sz="2400" b="0" i="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1920240"/>
            <a:ext cx="5389033" cy="41266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ABFC311F-19FD-C247-8DA3-86B886057CA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096000" y="636840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7F3F238A-D5AC-E049-8187-23E6BFEC3DE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6375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saic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sz="half" idx="1"/>
          </p:nvPr>
        </p:nvSpPr>
        <p:spPr>
          <a:xfrm>
            <a:off x="609600" y="971967"/>
            <a:ext cx="7974796" cy="516370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06F0FBA-E96A-F54D-A583-EF80B1F0A45F}"/>
              </a:ext>
            </a:extLst>
          </p:cNvPr>
          <p:cNvSpPr>
            <a:spLocks noChangeAspect="1"/>
          </p:cNvSpPr>
          <p:nvPr userDrawn="1"/>
        </p:nvSpPr>
        <p:spPr>
          <a:xfrm>
            <a:off x="8692675" y="2733305"/>
            <a:ext cx="1692100" cy="1637842"/>
          </a:xfrm>
          <a:prstGeom prst="rect">
            <a:avLst/>
          </a:prstGeom>
          <a:solidFill>
            <a:srgbClr val="8E0000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B2CA51-977D-1047-9E58-A859B1FC0694}"/>
              </a:ext>
            </a:extLst>
          </p:cNvPr>
          <p:cNvSpPr>
            <a:spLocks noChangeAspect="1"/>
          </p:cNvSpPr>
          <p:nvPr userDrawn="1"/>
        </p:nvSpPr>
        <p:spPr>
          <a:xfrm>
            <a:off x="10490989" y="4496736"/>
            <a:ext cx="1690035" cy="1638935"/>
          </a:xfrm>
          <a:prstGeom prst="rect">
            <a:avLst/>
          </a:prstGeom>
          <a:solidFill>
            <a:srgbClr val="8E0000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B21EEDE-A9FB-C94A-8284-29614355E4B6}"/>
              </a:ext>
            </a:extLst>
          </p:cNvPr>
          <p:cNvSpPr>
            <a:spLocks noChangeAspect="1"/>
          </p:cNvSpPr>
          <p:nvPr userDrawn="1"/>
        </p:nvSpPr>
        <p:spPr>
          <a:xfrm>
            <a:off x="10490989" y="971967"/>
            <a:ext cx="1690035" cy="1636847"/>
          </a:xfrm>
          <a:prstGeom prst="rect">
            <a:avLst/>
          </a:prstGeom>
          <a:solidFill>
            <a:srgbClr val="8E0000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icture Placeholder 21">
            <a:extLst>
              <a:ext uri="{FF2B5EF4-FFF2-40B4-BE49-F238E27FC236}">
                <a16:creationId xmlns:a16="http://schemas.microsoft.com/office/drawing/2014/main" id="{60B9F1A9-14C0-C24B-83EB-CC460293FEE2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8692675" y="4496735"/>
            <a:ext cx="1690035" cy="1638935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6" name="Picture Placeholder 21">
            <a:extLst>
              <a:ext uri="{FF2B5EF4-FFF2-40B4-BE49-F238E27FC236}">
                <a16:creationId xmlns:a16="http://schemas.microsoft.com/office/drawing/2014/main" id="{85D4A6DD-F08D-504A-BE22-DF3C42CD29EA}"/>
              </a:ext>
            </a:extLst>
          </p:cNvPr>
          <p:cNvSpPr>
            <a:spLocks noGrp="1" noChangeAspect="1"/>
          </p:cNvSpPr>
          <p:nvPr>
            <p:ph type="pic" sz="quarter" idx="16"/>
          </p:nvPr>
        </p:nvSpPr>
        <p:spPr>
          <a:xfrm>
            <a:off x="8692675" y="973064"/>
            <a:ext cx="1690035" cy="1635750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21">
            <a:extLst>
              <a:ext uri="{FF2B5EF4-FFF2-40B4-BE49-F238E27FC236}">
                <a16:creationId xmlns:a16="http://schemas.microsoft.com/office/drawing/2014/main" id="{6C50D10E-3BFE-064D-83AF-53ED7C656562}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10490989" y="2733854"/>
            <a:ext cx="1690035" cy="1637841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96F68053-A085-B042-ADB3-4FC3E8A2B3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19075"/>
            <a:ext cx="10393680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1" name="Slide Number Placeholder 1">
            <a:extLst>
              <a:ext uri="{FF2B5EF4-FFF2-40B4-BE49-F238E27FC236}">
                <a16:creationId xmlns:a16="http://schemas.microsoft.com/office/drawing/2014/main" id="{7FC21FEE-08BC-6A4F-911F-599B15A80B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096000" y="636840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7F3F238A-D5AC-E049-8187-23E6BFEC3DE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1729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1">
            <a:extLst>
              <a:ext uri="{FF2B5EF4-FFF2-40B4-BE49-F238E27FC236}">
                <a16:creationId xmlns:a16="http://schemas.microsoft.com/office/drawing/2014/main" id="{014CCD76-E3A7-2847-B322-D859778993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096000" y="636840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7F3F238A-D5AC-E049-8187-23E6BFEC3DE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6576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93BEB30-2440-A547-8EFB-F1AFF52B86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096000" y="636840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7F3F238A-D5AC-E049-8187-23E6BFEC3DE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719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0" i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5" name="Picture 7">
            <a:extLst>
              <a:ext uri="{FF2B5EF4-FFF2-40B4-BE49-F238E27FC236}">
                <a16:creationId xmlns:a16="http://schemas.microsoft.com/office/drawing/2014/main" id="{730968C9-9258-CC43-A070-A065DA3A9D0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5200" y="82550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B92E75F5-E910-6A4B-8098-A4D6A779B1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096000" y="636840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7F3F238A-D5AC-E049-8187-23E6BFEC3DE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3663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292BAE51-435D-B147-BC47-1169984964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096000" y="636840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7F3F238A-D5AC-E049-8187-23E6BFEC3DE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535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 b="0" i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1" y="1146051"/>
            <a:ext cx="10980929" cy="4980115"/>
          </a:xfr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AE012E12-BA32-AF4A-AFD6-5C96F3BB8A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096000" y="636840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7F3F238A-D5AC-E049-8187-23E6BFEC3DE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950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43000"/>
            <a:ext cx="5384800" cy="488257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43000"/>
            <a:ext cx="5384800" cy="488257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AFDB430D-31FC-C546-8E11-CCB04E60F7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096000" y="636840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7F3F238A-D5AC-E049-8187-23E6BFEC3DE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186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143000"/>
            <a:ext cx="5386917" cy="639762"/>
          </a:xfrm>
        </p:spPr>
        <p:txBody>
          <a:bodyPr anchor="b"/>
          <a:lstStyle>
            <a:lvl1pPr marL="0" indent="0">
              <a:buNone/>
              <a:defRPr sz="2400" b="0" i="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1920240"/>
            <a:ext cx="5386917" cy="41266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143000"/>
            <a:ext cx="5389033" cy="639762"/>
          </a:xfrm>
        </p:spPr>
        <p:txBody>
          <a:bodyPr anchor="b"/>
          <a:lstStyle>
            <a:lvl1pPr marL="0" indent="0">
              <a:buNone/>
              <a:defRPr sz="2400" b="0" i="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1920240"/>
            <a:ext cx="5389033" cy="41266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CCA8CDD8-1840-1146-BE23-AFEFD042C69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096000" y="636840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7F3F238A-D5AC-E049-8187-23E6BFEC3DE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87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saic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sz="half" idx="1"/>
          </p:nvPr>
        </p:nvSpPr>
        <p:spPr>
          <a:xfrm>
            <a:off x="609600" y="971967"/>
            <a:ext cx="7974796" cy="516370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5FF0EBA7-88BA-F64B-B855-C24B02DF83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599" y="219075"/>
            <a:ext cx="10979217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06F0FBA-E96A-F54D-A583-EF80B1F0A45F}"/>
              </a:ext>
            </a:extLst>
          </p:cNvPr>
          <p:cNvSpPr>
            <a:spLocks noChangeAspect="1"/>
          </p:cNvSpPr>
          <p:nvPr userDrawn="1"/>
        </p:nvSpPr>
        <p:spPr>
          <a:xfrm>
            <a:off x="8692675" y="2733305"/>
            <a:ext cx="1692100" cy="1637842"/>
          </a:xfrm>
          <a:prstGeom prst="rect">
            <a:avLst/>
          </a:prstGeom>
          <a:solidFill>
            <a:srgbClr val="8E0000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B2CA51-977D-1047-9E58-A859B1FC0694}"/>
              </a:ext>
            </a:extLst>
          </p:cNvPr>
          <p:cNvSpPr>
            <a:spLocks noChangeAspect="1"/>
          </p:cNvSpPr>
          <p:nvPr userDrawn="1"/>
        </p:nvSpPr>
        <p:spPr>
          <a:xfrm>
            <a:off x="10490989" y="4496736"/>
            <a:ext cx="1690035" cy="1638935"/>
          </a:xfrm>
          <a:prstGeom prst="rect">
            <a:avLst/>
          </a:prstGeom>
          <a:solidFill>
            <a:srgbClr val="8E0000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B21EEDE-A9FB-C94A-8284-29614355E4B6}"/>
              </a:ext>
            </a:extLst>
          </p:cNvPr>
          <p:cNvSpPr>
            <a:spLocks noChangeAspect="1"/>
          </p:cNvSpPr>
          <p:nvPr userDrawn="1"/>
        </p:nvSpPr>
        <p:spPr>
          <a:xfrm>
            <a:off x="10490989" y="971967"/>
            <a:ext cx="1690035" cy="1636847"/>
          </a:xfrm>
          <a:prstGeom prst="rect">
            <a:avLst/>
          </a:prstGeom>
          <a:solidFill>
            <a:srgbClr val="8E0000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icture Placeholder 21">
            <a:extLst>
              <a:ext uri="{FF2B5EF4-FFF2-40B4-BE49-F238E27FC236}">
                <a16:creationId xmlns:a16="http://schemas.microsoft.com/office/drawing/2014/main" id="{60B9F1A9-14C0-C24B-83EB-CC460293FEE2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8692675" y="4496735"/>
            <a:ext cx="1690035" cy="1638935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6" name="Picture Placeholder 21">
            <a:extLst>
              <a:ext uri="{FF2B5EF4-FFF2-40B4-BE49-F238E27FC236}">
                <a16:creationId xmlns:a16="http://schemas.microsoft.com/office/drawing/2014/main" id="{85D4A6DD-F08D-504A-BE22-DF3C42CD29EA}"/>
              </a:ext>
            </a:extLst>
          </p:cNvPr>
          <p:cNvSpPr>
            <a:spLocks noGrp="1" noChangeAspect="1"/>
          </p:cNvSpPr>
          <p:nvPr>
            <p:ph type="pic" sz="quarter" idx="16"/>
          </p:nvPr>
        </p:nvSpPr>
        <p:spPr>
          <a:xfrm>
            <a:off x="8692675" y="973064"/>
            <a:ext cx="1690035" cy="1635750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21">
            <a:extLst>
              <a:ext uri="{FF2B5EF4-FFF2-40B4-BE49-F238E27FC236}">
                <a16:creationId xmlns:a16="http://schemas.microsoft.com/office/drawing/2014/main" id="{6C50D10E-3BFE-064D-83AF-53ED7C656562}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10490989" y="2733854"/>
            <a:ext cx="1690035" cy="1637841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Slide Number Placeholder 1">
            <a:extLst>
              <a:ext uri="{FF2B5EF4-FFF2-40B4-BE49-F238E27FC236}">
                <a16:creationId xmlns:a16="http://schemas.microsoft.com/office/drawing/2014/main" id="{B84BA5A0-135B-3C48-B6A4-3CC615213E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096000" y="636840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7F3F238A-D5AC-E049-8187-23E6BFEC3DE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268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1">
            <a:extLst>
              <a:ext uri="{FF2B5EF4-FFF2-40B4-BE49-F238E27FC236}">
                <a16:creationId xmlns:a16="http://schemas.microsoft.com/office/drawing/2014/main" id="{F8A05602-31DF-9F4C-804B-1CDEC71984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096000" y="636840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7F3F238A-D5AC-E049-8187-23E6BFEC3DE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57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AD64E23-7541-1348-BE1C-565A71CC5A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096000" y="636840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7F3F238A-D5AC-E049-8187-23E6BFEC3DE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964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0" i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BBE23049-6197-B247-98D4-06B89BB1EB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096000" y="636840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7F3F238A-D5AC-E049-8187-23E6BFEC3DE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999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image" Target="../media/image2.emf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C6E8063F-FF54-2C42-9074-249F093F0F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19075"/>
            <a:ext cx="10972800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US" altLang="en-US" dirty="0"/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C3826ABE-7AC2-964C-B23C-50BFE3D15F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143000"/>
            <a:ext cx="10972800" cy="4983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54C5577-999F-D443-8D74-F17A42D908A0}"/>
              </a:ext>
            </a:extLst>
          </p:cNvPr>
          <p:cNvCxnSpPr/>
          <p:nvPr/>
        </p:nvCxnSpPr>
        <p:spPr>
          <a:xfrm>
            <a:off x="0" y="6223000"/>
            <a:ext cx="12192000" cy="0"/>
          </a:xfrm>
          <a:prstGeom prst="line">
            <a:avLst/>
          </a:prstGeom>
          <a:ln w="28575">
            <a:solidFill>
              <a:srgbClr val="8E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30" name="TextBox 3">
            <a:extLst>
              <a:ext uri="{FF2B5EF4-FFF2-40B4-BE49-F238E27FC236}">
                <a16:creationId xmlns:a16="http://schemas.microsoft.com/office/drawing/2014/main" id="{0F26B872-A2F4-2141-A68E-D9BF6CF492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213" y="6319983"/>
            <a:ext cx="36845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2400" i="1" dirty="0">
                <a:solidFill>
                  <a:srgbClr val="8E0000"/>
                </a:solidFill>
                <a:latin typeface="Adobe Caslon Pro" panose="0205050205050A020403" pitchFamily="18" charset="77"/>
              </a:rPr>
              <a:t>Information Sciences Institute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492C65F-F945-A545-8DC5-2B45F3615D5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65" b="13334"/>
          <a:stretch/>
        </p:blipFill>
        <p:spPr>
          <a:xfrm>
            <a:off x="10005655" y="6283159"/>
            <a:ext cx="1965960" cy="54864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77" r:id="rId9"/>
    <p:sldLayoutId id="2147483678" r:id="rId10"/>
    <p:sldLayoutId id="2147483687" r:id="rId11"/>
  </p:sldLayoutIdLst>
  <p:hf sldNum="0"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C6E8063F-FF54-2C42-9074-249F093F0F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19075"/>
            <a:ext cx="10393680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C3826ABE-7AC2-964C-B23C-50BFE3D15F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143000"/>
            <a:ext cx="10972800" cy="4983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54C5577-999F-D443-8D74-F17A42D908A0}"/>
              </a:ext>
            </a:extLst>
          </p:cNvPr>
          <p:cNvCxnSpPr/>
          <p:nvPr/>
        </p:nvCxnSpPr>
        <p:spPr>
          <a:xfrm>
            <a:off x="0" y="6223000"/>
            <a:ext cx="12192000" cy="0"/>
          </a:xfrm>
          <a:prstGeom prst="line">
            <a:avLst/>
          </a:prstGeom>
          <a:ln w="28575">
            <a:solidFill>
              <a:srgbClr val="8E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0492C65F-F945-A545-8DC5-2B45F3615D5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65" b="13334"/>
          <a:stretch/>
        </p:blipFill>
        <p:spPr>
          <a:xfrm>
            <a:off x="10005655" y="6283159"/>
            <a:ext cx="1965960" cy="54864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1752261-DE3E-1F49-B548-C73F8E6B05F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5200" y="82550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3">
            <a:extLst>
              <a:ext uri="{FF2B5EF4-FFF2-40B4-BE49-F238E27FC236}">
                <a16:creationId xmlns:a16="http://schemas.microsoft.com/office/drawing/2014/main" id="{390E9CBD-2DD9-714A-8744-F8C69CC0435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30213" y="6319983"/>
            <a:ext cx="368458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2400" i="1" dirty="0">
                <a:solidFill>
                  <a:srgbClr val="8E0000"/>
                </a:solidFill>
                <a:latin typeface="Adobe Caslon Pro" panose="0205050205050A020403" pitchFamily="18" charset="77"/>
              </a:rPr>
              <a:t>Information Sciences Institute</a:t>
            </a:r>
          </a:p>
        </p:txBody>
      </p:sp>
    </p:spTree>
    <p:extLst>
      <p:ext uri="{BB962C8B-B14F-4D97-AF65-F5344CB8AC3E}">
        <p14:creationId xmlns:p14="http://schemas.microsoft.com/office/powerpoint/2010/main" val="3728496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9" r:id="rId9"/>
  </p:sldLayoutIdLst>
  <p:hf sldNum="0"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ublimetext.com/" TargetMode="External"/><Relationship Id="rId2" Type="http://schemas.openxmlformats.org/officeDocument/2006/relationships/hyperlink" Target="https://github.com/usc-isi-i2/DSCI-510-Fall-2024/blob/main/README.md" TargetMode="External"/><Relationship Id="rId1" Type="http://schemas.openxmlformats.org/officeDocument/2006/relationships/slideLayout" Target="../slideLayouts/slideLayout14.xml"/><Relationship Id="rId5" Type="http://schemas.openxmlformats.org/officeDocument/2006/relationships/hyperlink" Target="https://www.jetbrains.com/edu-products/download/#section=pycharm-edu" TargetMode="External"/><Relationship Id="rId4" Type="http://schemas.openxmlformats.org/officeDocument/2006/relationships/hyperlink" Target="https://code.visualstudio.com/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pythonthehardway.org/book/appendixa.html" TargetMode="External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peps.python.org/pep-0020/" TargetMode="Externa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mailto:eyjia@usc.edu" TargetMode="External"/><Relationship Id="rId2" Type="http://schemas.openxmlformats.org/officeDocument/2006/relationships/hyperlink" Target="mailto:hen@usc.edu" TargetMode="Externa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hyperlink" Target="https://www.py4e.com/book" TargetMode="External"/><Relationship Id="rId7" Type="http://schemas.openxmlformats.org/officeDocument/2006/relationships/hyperlink" Target="https://www.google.com/" TargetMode="External"/><Relationship Id="rId2" Type="http://schemas.openxmlformats.org/officeDocument/2006/relationships/hyperlink" Target="https://brightspace.usc.edu/d2l/home/219847" TargetMode="External"/><Relationship Id="rId1" Type="http://schemas.openxmlformats.org/officeDocument/2006/relationships/slideLayout" Target="../slideLayouts/slideLayout14.xml"/><Relationship Id="rId6" Type="http://schemas.openxmlformats.org/officeDocument/2006/relationships/hyperlink" Target="https://www.python.org/" TargetMode="External"/><Relationship Id="rId5" Type="http://schemas.openxmlformats.org/officeDocument/2006/relationships/hyperlink" Target="https://stackoverflow.com/" TargetMode="External"/><Relationship Id="rId4" Type="http://schemas.openxmlformats.org/officeDocument/2006/relationships/hyperlink" Target="https://libraries.usc.edu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brightspace.usc.edu/d2l/home/114476" TargetMode="Externa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D206AAB6-2A51-3A4C-98F9-A05BDA6098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DSCI 510 </a:t>
            </a:r>
            <a:br>
              <a:rPr lang="en-US" dirty="0"/>
            </a:br>
            <a:r>
              <a:rPr lang="en-US" dirty="0"/>
              <a:t>Principles of programming for data science</a:t>
            </a:r>
          </a:p>
        </p:txBody>
      </p:sp>
      <p:sp>
        <p:nvSpPr>
          <p:cNvPr id="12" name="Subtitle 11">
            <a:extLst>
              <a:ext uri="{FF2B5EF4-FFF2-40B4-BE49-F238E27FC236}">
                <a16:creationId xmlns:a16="http://schemas.microsoft.com/office/drawing/2014/main" id="{7A339DD4-4021-644E-91FF-1714EFACBC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7332" y="3856055"/>
            <a:ext cx="9837336" cy="1752600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Itay Hen</a:t>
            </a:r>
          </a:p>
          <a:p>
            <a:pPr fontAlgn="auto">
              <a:spcAft>
                <a:spcPts val="0"/>
              </a:spcAft>
              <a:defRPr/>
            </a:pPr>
            <a:r>
              <a:rPr lang="en-US" dirty="0"/>
              <a:t>Supervising Computer Scientist/Principal Scientist, </a:t>
            </a:r>
            <a:br>
              <a:rPr lang="en-US" dirty="0"/>
            </a:br>
            <a:r>
              <a:rPr lang="en-US" dirty="0"/>
              <a:t>Information Sciences Institute, University of Southern California</a:t>
            </a:r>
          </a:p>
          <a:p>
            <a:pPr fontAlgn="auto">
              <a:spcAft>
                <a:spcPts val="0"/>
              </a:spcAft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460EB-6324-E27A-DB0C-F7E27F95C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5B5AE-4B0E-500F-DDF8-BF95DC8181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Who is here?</a:t>
            </a:r>
          </a:p>
          <a:p>
            <a:pPr lvl="1"/>
            <a:r>
              <a:rPr lang="en-US" dirty="0"/>
              <a:t>How many not in Data Science?</a:t>
            </a:r>
          </a:p>
          <a:p>
            <a:r>
              <a:rPr lang="en-US" dirty="0"/>
              <a:t>Who has any Programming Experience?</a:t>
            </a:r>
          </a:p>
          <a:p>
            <a:pPr lvl="1"/>
            <a:r>
              <a:rPr lang="en-US" dirty="0"/>
              <a:t>Expert/Novice</a:t>
            </a:r>
          </a:p>
          <a:p>
            <a:r>
              <a:rPr lang="en-US" dirty="0"/>
              <a:t>In what Programming Language(s)?</a:t>
            </a:r>
          </a:p>
          <a:p>
            <a:pPr lvl="1"/>
            <a:r>
              <a:rPr lang="en-US" dirty="0"/>
              <a:t>Java/R/Go/Python/Rust/C</a:t>
            </a:r>
          </a:p>
          <a:p>
            <a:r>
              <a:rPr lang="en-US" dirty="0"/>
              <a:t>What do you expect from class?</a:t>
            </a:r>
          </a:p>
        </p:txBody>
      </p:sp>
    </p:spTree>
    <p:extLst>
      <p:ext uri="{BB962C8B-B14F-4D97-AF65-F5344CB8AC3E}">
        <p14:creationId xmlns:p14="http://schemas.microsoft.com/office/powerpoint/2010/main" val="4699666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E178C-3B5D-8CB7-EB7A-88A78F32C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Grading*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8A9219-D910-6A8C-8770-7B57DB7F09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Lab Assignments: 30%</a:t>
            </a:r>
          </a:p>
          <a:p>
            <a:r>
              <a:rPr lang="en-US" dirty="0"/>
              <a:t>Mid-Term: 30%</a:t>
            </a:r>
          </a:p>
          <a:p>
            <a:r>
              <a:rPr lang="en-US" dirty="0"/>
              <a:t>Final Project: 40%</a:t>
            </a:r>
          </a:p>
          <a:p>
            <a:pPr lvl="1"/>
            <a:r>
              <a:rPr lang="en-US" dirty="0"/>
              <a:t>No Final Exam!</a:t>
            </a:r>
          </a:p>
          <a:p>
            <a:pPr lvl="1"/>
            <a:r>
              <a:rPr lang="en-US" dirty="0"/>
              <a:t>Project Guidelines: obtain, analyze and visualize data from multiple (web) sources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/>
              <a:t>									*subject to change</a:t>
            </a:r>
          </a:p>
        </p:txBody>
      </p:sp>
    </p:spTree>
    <p:extLst>
      <p:ext uri="{BB962C8B-B14F-4D97-AF65-F5344CB8AC3E}">
        <p14:creationId xmlns:p14="http://schemas.microsoft.com/office/powerpoint/2010/main" val="509093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76BB4-18F9-F163-FCBE-75185A0BF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599F66-1064-18B5-1A4F-0DBB427B77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will try to stick to the published syllabus, but may deviate from it somewhat, based on class progress and interests</a:t>
            </a:r>
          </a:p>
          <a:p>
            <a:r>
              <a:rPr lang="en-US" dirty="0"/>
              <a:t>I expect people to read the relevant book chapters and come prepared, also with questions</a:t>
            </a:r>
          </a:p>
          <a:p>
            <a:pPr lvl="1"/>
            <a:r>
              <a:rPr lang="en-US" i="1" dirty="0"/>
              <a:t>Please raise your hand anytime if you have a question! Questions are not a disruption!</a:t>
            </a:r>
          </a:p>
          <a:p>
            <a:r>
              <a:rPr lang="en-US" dirty="0"/>
              <a:t>If you feel that you’re falling behind, speak up, come to my or the TA’s office hours.</a:t>
            </a:r>
          </a:p>
          <a:p>
            <a:r>
              <a:rPr lang="en-US" dirty="0"/>
              <a:t>Feel free to use AI only for learning, not assignments</a:t>
            </a:r>
          </a:p>
          <a:p>
            <a:r>
              <a:rPr lang="en-US" dirty="0"/>
              <a:t>No cheating, please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3115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2F745-F6BA-54A5-1DB8-00C2D7B25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Cheating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D0ACD8F-0582-BAEA-3C94-053D9AB54B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Good Practice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00F71B1-BF8E-E836-3443-D98B3295691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Searching the web for ideas</a:t>
            </a:r>
          </a:p>
          <a:p>
            <a:pPr lvl="1"/>
            <a:r>
              <a:rPr lang="en-US" dirty="0"/>
              <a:t>Check out </a:t>
            </a:r>
            <a:r>
              <a:rPr lang="en-US" dirty="0" err="1"/>
              <a:t>StackOverflow</a:t>
            </a:r>
            <a:r>
              <a:rPr lang="en-US" dirty="0"/>
              <a:t>!</a:t>
            </a:r>
          </a:p>
          <a:p>
            <a:r>
              <a:rPr lang="en-US" dirty="0"/>
              <a:t>Using “packages” that perform useful analysis (as long as you acknowledge)</a:t>
            </a:r>
          </a:p>
          <a:p>
            <a:r>
              <a:rPr lang="en-US" dirty="0"/>
              <a:t>Discussing homework problems and solutions with the instructor or the TA</a:t>
            </a:r>
          </a:p>
          <a:p>
            <a:r>
              <a:rPr lang="en-US" dirty="0"/>
              <a:t>Discussing final project ideas with anyone in general terms</a:t>
            </a:r>
          </a:p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08AA545-E3D0-5BF3-B3C1-A4E80E7023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/>
              <a:t>Cheating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C00069E-89EE-249F-D18B-20DE997C042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Asking for, or receiving specific solutions from classmates or friends</a:t>
            </a:r>
          </a:p>
          <a:p>
            <a:r>
              <a:rPr lang="en-US" dirty="0"/>
              <a:t>Copying code you found elsewhere, whether on the web, or from other students or friends, and presenting it as your own</a:t>
            </a:r>
          </a:p>
          <a:p>
            <a:r>
              <a:rPr lang="en-US" dirty="0"/>
              <a:t>Looking at someone else’s exam or homework</a:t>
            </a:r>
          </a:p>
          <a:p>
            <a:r>
              <a:rPr lang="en-US" dirty="0"/>
              <a:t>Submitting assignment solutions from ChatGPT or other AI software</a:t>
            </a:r>
          </a:p>
        </p:txBody>
      </p:sp>
    </p:spTree>
    <p:extLst>
      <p:ext uri="{BB962C8B-B14F-4D97-AF65-F5344CB8AC3E}">
        <p14:creationId xmlns:p14="http://schemas.microsoft.com/office/powerpoint/2010/main" val="8170818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F02DA2E-1767-30B8-C60A-94A066394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We'll Do in Class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87E7E33-790E-D668-D7A2-49FC2FE5D1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I’ll go over the basic material that the book covers</a:t>
            </a:r>
          </a:p>
          <a:p>
            <a:r>
              <a:rPr lang="en-US" dirty="0"/>
              <a:t>I’ll answer questions </a:t>
            </a:r>
          </a:p>
          <a:p>
            <a:r>
              <a:rPr lang="en-US" dirty="0"/>
              <a:t>I’ll illustrate material with snippets of code, so</a:t>
            </a:r>
          </a:p>
          <a:p>
            <a:pPr lvl="1"/>
            <a:r>
              <a:rPr lang="en-US" dirty="0"/>
              <a:t>Have your laptops, so you can try things out!</a:t>
            </a:r>
          </a:p>
          <a:p>
            <a:pPr lvl="1"/>
            <a:r>
              <a:rPr lang="en-US" dirty="0"/>
              <a:t>You’ll get to install Python and setup your programming environment in Lab 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4902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E1302-3935-89FE-659C-2390C0CB6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 with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603F43-016C-2111-C5B8-647A7B707E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858838"/>
            <a:ext cx="10980929" cy="4980115"/>
          </a:xfrm>
        </p:spPr>
        <p:txBody>
          <a:bodyPr/>
          <a:lstStyle/>
          <a:p>
            <a:r>
              <a:rPr lang="en-US" dirty="0"/>
              <a:t>README: </a:t>
            </a:r>
            <a:r>
              <a:rPr lang="en-US" dirty="0">
                <a:hlinkClick r:id="rId2"/>
              </a:rPr>
              <a:t>https://github.com/usc-isi-i2/DSCI-510-Fall-2024/blob/main/README.md</a:t>
            </a:r>
            <a:endParaRPr lang="en-US" dirty="0"/>
          </a:p>
          <a:p>
            <a:r>
              <a:rPr lang="en-US" dirty="0"/>
              <a:t>Recommended to complete before the lab session</a:t>
            </a:r>
          </a:p>
          <a:p>
            <a:r>
              <a:rPr lang="en-US" dirty="0"/>
              <a:t>Get a good, simple </a:t>
            </a:r>
            <a:r>
              <a:rPr lang="en-US" b="1" dirty="0"/>
              <a:t>text editor</a:t>
            </a:r>
            <a:r>
              <a:rPr lang="en-US" dirty="0"/>
              <a:t>, preferably one that “understands” Python for syntax highlighting </a:t>
            </a:r>
          </a:p>
          <a:p>
            <a:pPr lvl="1"/>
            <a:r>
              <a:rPr lang="en-US" dirty="0"/>
              <a:t>I use IDLE; it works well on macOS. </a:t>
            </a:r>
          </a:p>
          <a:p>
            <a:pPr lvl="1"/>
            <a:r>
              <a:rPr lang="en-US" dirty="0"/>
              <a:t>SublimeText4 works on all platforms </a:t>
            </a:r>
            <a:br>
              <a:rPr lang="en-US" dirty="0"/>
            </a:br>
            <a:r>
              <a:rPr lang="en-US" dirty="0"/>
              <a:t>(license needed for long-term use)</a:t>
            </a:r>
            <a:br>
              <a:rPr lang="en-US" dirty="0"/>
            </a:br>
            <a:r>
              <a:rPr lang="en-US" dirty="0">
                <a:hlinkClick r:id="rId3"/>
              </a:rPr>
              <a:t>https://www.sublimetext.com/</a:t>
            </a:r>
            <a:endParaRPr lang="en-US" dirty="0"/>
          </a:p>
          <a:p>
            <a:pPr lvl="1"/>
            <a:r>
              <a:rPr lang="en-US" dirty="0"/>
              <a:t>Visual Studio Code </a:t>
            </a:r>
            <a:r>
              <a:rPr lang="en-US" dirty="0">
                <a:hlinkClick r:id="rId4"/>
              </a:rPr>
              <a:t>https://code.visualstudio.com/</a:t>
            </a:r>
            <a:endParaRPr lang="en-US" dirty="0"/>
          </a:p>
          <a:p>
            <a:pPr lvl="1"/>
            <a:r>
              <a:rPr lang="en-US" dirty="0"/>
              <a:t>PyCharm Edu </a:t>
            </a:r>
            <a:r>
              <a:rPr lang="en-US" dirty="0">
                <a:hlinkClick r:id="rId5"/>
              </a:rPr>
              <a:t>https://www.jetbrains.com/edu-products/download/#section=pycharm-edu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5778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5F7EF-04E4-7B71-AAD0-4A26580A6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"Terminal"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36EB9E3-DB5B-C2CF-CF5D-AF25081E4A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73487" y="3717867"/>
            <a:ext cx="11668259" cy="2385812"/>
          </a:xfrm>
        </p:spPr>
        <p:txBody>
          <a:bodyPr/>
          <a:lstStyle/>
          <a:p>
            <a:r>
              <a:rPr lang="en-US" dirty="0"/>
              <a:t>A reference to those old boxy things you see in old movies for communicating with the computer</a:t>
            </a:r>
          </a:p>
          <a:p>
            <a:r>
              <a:rPr lang="en-US" dirty="0"/>
              <a:t>Lets you query the basic "operating system" of the computer and send it commands to run programs</a:t>
            </a:r>
          </a:p>
          <a:p>
            <a:r>
              <a:rPr lang="en-US" dirty="0"/>
              <a:t>Who has never seen/used the Terminal?</a:t>
            </a:r>
          </a:p>
        </p:txBody>
      </p:sp>
      <p:pic>
        <p:nvPicPr>
          <p:cNvPr id="6" name="Content Placeholder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1F2E1059-8641-B019-EB2C-DCCD029E709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010"/>
          <a:stretch>
            <a:fillRect/>
          </a:stretch>
        </p:blipFill>
        <p:spPr>
          <a:xfrm>
            <a:off x="718086" y="1198477"/>
            <a:ext cx="10959028" cy="2385812"/>
          </a:xfrm>
        </p:spPr>
      </p:pic>
    </p:spTree>
    <p:extLst>
      <p:ext uri="{BB962C8B-B14F-4D97-AF65-F5344CB8AC3E}">
        <p14:creationId xmlns:p14="http://schemas.microsoft.com/office/powerpoint/2010/main" val="19082329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DEF18-CB24-97BD-3FE6-D3417D1ED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503237"/>
            <a:ext cx="10393680" cy="639763"/>
          </a:xfrm>
        </p:spPr>
        <p:txBody>
          <a:bodyPr/>
          <a:lstStyle/>
          <a:p>
            <a:r>
              <a:rPr lang="en-US" dirty="0"/>
              <a:t>A Crash Course in Unix</a:t>
            </a:r>
            <a:br>
              <a:rPr lang="en-US" dirty="0"/>
            </a:br>
            <a:r>
              <a:rPr lang="en-US" sz="1200" dirty="0">
                <a:hlinkClick r:id="rId2"/>
              </a:rPr>
              <a:t>https://learnpythonthehardway.org/book/appendixa.html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A0487-6B05-22DE-A340-34D21DBD31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143000"/>
            <a:ext cx="5384800" cy="3615267"/>
          </a:xfrm>
        </p:spPr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pwd</a:t>
            </a:r>
            <a:r>
              <a:rPr lang="en-US" dirty="0"/>
              <a:t> — path, folders, directory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US" dirty="0"/>
              <a:t> — make a directory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cd</a:t>
            </a:r>
            <a:r>
              <a:rPr lang="en-US" dirty="0"/>
              <a:t> — change directory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  <a:r>
              <a:rPr lang="en-US" dirty="0"/>
              <a:t> — list directory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rmdir</a:t>
            </a:r>
            <a:r>
              <a:rPr lang="en-US" dirty="0"/>
              <a:t> — remove a directory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FEC538-A9FE-AED1-41F5-CBE8217982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0" y="1143000"/>
            <a:ext cx="5384800" cy="3471333"/>
          </a:xfrm>
        </p:spPr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cp</a:t>
            </a:r>
            <a:r>
              <a:rPr lang="en-US" dirty="0"/>
              <a:t> — copy a file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mv</a:t>
            </a:r>
            <a:r>
              <a:rPr lang="en-US" dirty="0"/>
              <a:t> — move/rename a file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less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more</a:t>
            </a:r>
            <a:r>
              <a:rPr lang="en-US" dirty="0"/>
              <a:t> — view a file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cat</a:t>
            </a:r>
            <a:r>
              <a:rPr lang="en-US" dirty="0"/>
              <a:t> — stream a file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en-US" dirty="0"/>
              <a:t> — remove a file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exit</a:t>
            </a:r>
            <a:r>
              <a:rPr lang="en-US" dirty="0"/>
              <a:t> — exit the terminal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087902-B6AA-FA89-61C4-C88561D889A8}"/>
              </a:ext>
            </a:extLst>
          </p:cNvPr>
          <p:cNvSpPr txBox="1"/>
          <p:nvPr/>
        </p:nvSpPr>
        <p:spPr>
          <a:xfrm>
            <a:off x="3557270" y="5054600"/>
            <a:ext cx="5280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If you are lost: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cd ~</a:t>
            </a:r>
            <a:r>
              <a:rPr lang="en-US" sz="2800" dirty="0"/>
              <a:t> or simple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cd</a:t>
            </a:r>
          </a:p>
        </p:txBody>
      </p:sp>
    </p:spTree>
    <p:extLst>
      <p:ext uri="{BB962C8B-B14F-4D97-AF65-F5344CB8AC3E}">
        <p14:creationId xmlns:p14="http://schemas.microsoft.com/office/powerpoint/2010/main" val="41095003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B6B8573E-63EE-F73A-446B-D0E7CB1B3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So, Let's get started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1853EF9-B6FE-F7AC-BC01-A29B27A8B8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Questions Please!!</a:t>
            </a:r>
          </a:p>
        </p:txBody>
      </p:sp>
    </p:spTree>
    <p:extLst>
      <p:ext uri="{BB962C8B-B14F-4D97-AF65-F5344CB8AC3E}">
        <p14:creationId xmlns:p14="http://schemas.microsoft.com/office/powerpoint/2010/main" val="14101945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48271-A338-394A-D0F7-DAF9321FE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Python: variables, expressions, statements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E476C1-A1E6-1222-1E30-E41FFA050C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Computers</a:t>
            </a:r>
          </a:p>
        </p:txBody>
      </p:sp>
    </p:spTree>
    <p:extLst>
      <p:ext uri="{BB962C8B-B14F-4D97-AF65-F5344CB8AC3E}">
        <p14:creationId xmlns:p14="http://schemas.microsoft.com/office/powerpoint/2010/main" val="2813280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BD26ADA-4D05-3143-5973-B07E786BC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Sections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0745C0E-BD4C-E43B-90FE-663C200FBA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5631" y="1084192"/>
            <a:ext cx="10980738" cy="3064138"/>
          </a:xfrm>
          <a:prstGeom prst="rect">
            <a:avLst/>
          </a:prstGeom>
        </p:spPr>
      </p:pic>
      <p:pic>
        <p:nvPicPr>
          <p:cNvPr id="5" name="Picture 4" descr="A screenshot of a web page&#10;&#10;AI-generated content may be incorrect.">
            <a:extLst>
              <a:ext uri="{FF2B5EF4-FFF2-40B4-BE49-F238E27FC236}">
                <a16:creationId xmlns:a16="http://schemas.microsoft.com/office/drawing/2014/main" id="{CF87A59D-0300-4E12-2ACC-6ED0A90161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439"/>
          <a:stretch>
            <a:fillRect/>
          </a:stretch>
        </p:blipFill>
        <p:spPr>
          <a:xfrm>
            <a:off x="909775" y="1686840"/>
            <a:ext cx="10411503" cy="3297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592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1D90EC3-3007-7CA1-2507-083F1CDDE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dirty="0"/>
              <a:t>This, like many other slides are from Charles Severance's "Python for Everybody"</a:t>
            </a:r>
          </a:p>
        </p:txBody>
      </p:sp>
      <p:pic>
        <p:nvPicPr>
          <p:cNvPr id="6" name="Google Shape;191;p20" descr="Image">
            <a:extLst>
              <a:ext uri="{FF2B5EF4-FFF2-40B4-BE49-F238E27FC236}">
                <a16:creationId xmlns:a16="http://schemas.microsoft.com/office/drawing/2014/main" id="{0AD4A963-8540-2874-34EB-878303715817}"/>
              </a:ext>
            </a:extLst>
          </p:cNvPr>
          <p:cNvPicPr preferRelativeResize="0">
            <a:picLocks noGrp="1"/>
          </p:cNvPicPr>
          <p:nvPr>
            <p:ph idx="1"/>
          </p:nvPr>
        </p:nvPicPr>
        <p:blipFill rotWithShape="1">
          <a:blip r:embed="rId2">
            <a:alphaModFix/>
          </a:blip>
          <a:srcRect/>
          <a:stretch/>
        </p:blipFill>
        <p:spPr>
          <a:xfrm>
            <a:off x="1672526" y="1146175"/>
            <a:ext cx="8854886" cy="497998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606629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F7CE7-F899-6170-749A-524954259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8E5FA-6061-07D9-CEAF-FEC93650A3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Central Processing Unit</a:t>
            </a:r>
            <a:r>
              <a:rPr lang="en-US" dirty="0"/>
              <a:t>: Runs the program – The CPU is always wondering "what to do next?" Not the brains exactly, as smart as the programmer.</a:t>
            </a:r>
          </a:p>
          <a:p>
            <a:r>
              <a:rPr lang="en-US" b="1" dirty="0"/>
              <a:t>Input Devices</a:t>
            </a:r>
            <a:r>
              <a:rPr lang="en-US" dirty="0"/>
              <a:t>: Keyboard, Mouse, Touch Screen</a:t>
            </a:r>
          </a:p>
          <a:p>
            <a:r>
              <a:rPr lang="en-US" b="1" dirty="0"/>
              <a:t>Output Devices</a:t>
            </a:r>
            <a:r>
              <a:rPr lang="en-US" dirty="0"/>
              <a:t>: Screen, Speakers, Printer, DVD Burner</a:t>
            </a:r>
          </a:p>
          <a:p>
            <a:r>
              <a:rPr lang="en-US" b="1" dirty="0"/>
              <a:t>Main Memory</a:t>
            </a:r>
            <a:r>
              <a:rPr lang="en-US" dirty="0"/>
              <a:t>: Fast small temporary storage – lost on reboot – aka RAM</a:t>
            </a:r>
          </a:p>
          <a:p>
            <a:r>
              <a:rPr lang="en-US" b="1" dirty="0"/>
              <a:t>Secondary Memory</a:t>
            </a:r>
            <a:r>
              <a:rPr lang="en-US" dirty="0"/>
              <a:t>: Slower large permanent storage – lasts until deleted – disk drive/memory stick</a:t>
            </a:r>
          </a:p>
        </p:txBody>
      </p:sp>
    </p:spTree>
    <p:extLst>
      <p:ext uri="{BB962C8B-B14F-4D97-AF65-F5344CB8AC3E}">
        <p14:creationId xmlns:p14="http://schemas.microsoft.com/office/powerpoint/2010/main" val="25072614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F2BE5-1912-FBD0-82B0-BD16486AC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Python Programming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EA8C2-00D4-289B-1625-7D54C8C1CA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535" y="1021764"/>
            <a:ext cx="10980929" cy="4980115"/>
          </a:xfrm>
        </p:spPr>
        <p:txBody>
          <a:bodyPr/>
          <a:lstStyle/>
          <a:p>
            <a:r>
              <a:rPr lang="en-US" dirty="0"/>
              <a:t>Python was created by Guido van Rossum in the late 1980s, while at Google</a:t>
            </a:r>
          </a:p>
          <a:p>
            <a:pPr lvl="1"/>
            <a:r>
              <a:rPr lang="en-US" dirty="0"/>
              <a:t>Python 2.0 released in 2000 (end-of-life in 2020)</a:t>
            </a:r>
          </a:p>
          <a:p>
            <a:pPr lvl="1"/>
            <a:r>
              <a:rPr lang="en-US" dirty="0"/>
              <a:t>Python 3.0 in 2008, (latest </a:t>
            </a:r>
            <a:r>
              <a:rPr lang="en-US" b="1" dirty="0"/>
              <a:t>Python 3.13.7</a:t>
            </a:r>
            <a:r>
              <a:rPr lang="en-US" dirty="0"/>
              <a:t>, released Aug 14, 2025)</a:t>
            </a:r>
          </a:p>
          <a:p>
            <a:r>
              <a:rPr lang="en-US" dirty="0"/>
              <a:t>It’s how we provide instructions to the CPU</a:t>
            </a:r>
          </a:p>
          <a:p>
            <a:r>
              <a:rPr lang="en-US" dirty="0"/>
              <a:t>Python, like all computer languages, has a syntax</a:t>
            </a:r>
          </a:p>
          <a:p>
            <a:r>
              <a:rPr lang="en-US" dirty="0"/>
              <a:t>If you don’t obey it, you will get a syntax error</a:t>
            </a:r>
          </a:p>
          <a:p>
            <a:pPr lvl="1"/>
            <a:r>
              <a:rPr lang="en-US" dirty="0"/>
              <a:t>Don’t despair</a:t>
            </a:r>
          </a:p>
          <a:p>
            <a:pPr lvl="1"/>
            <a:r>
              <a:rPr lang="en-US" dirty="0"/>
              <a:t>You can always try things out in your terminal window until you’re sure you understand how Python works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83126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44289-801F-6E89-BCBD-C885D0A94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Zen Of Python - </a:t>
            </a:r>
            <a:r>
              <a:rPr lang="en-US" dirty="0">
                <a:hlinkClick r:id="rId2"/>
              </a:rPr>
              <a:t>https://peps.python.org/pep-0020/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A330EE0-90DC-75CB-DF08-0E39A283F8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856985" y="1048521"/>
            <a:ext cx="6941253" cy="4979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9894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4DBD0-876A-E696-1F8F-65623A692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4F7BCA-4942-150E-C7D9-74F6793DBD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Programming used to be much more tedious</a:t>
            </a:r>
          </a:p>
          <a:p>
            <a:r>
              <a:rPr lang="en-US" dirty="0"/>
              <a:t>Python is an interpreted language (as opposed to compiled)</a:t>
            </a:r>
          </a:p>
          <a:p>
            <a:pPr lvl="1"/>
            <a:r>
              <a:rPr lang="en-US" dirty="0"/>
              <a:t>You can type instructions, and they’re executed on the spot</a:t>
            </a:r>
          </a:p>
          <a:p>
            <a:pPr lvl="1"/>
            <a:r>
              <a:rPr lang="en-US" dirty="0"/>
              <a:t>Or you can load a file with a script, and it will then be run —  that is, the commands will be executed in order</a:t>
            </a:r>
          </a:p>
          <a:p>
            <a:r>
              <a:rPr lang="en-US" dirty="0"/>
              <a:t>Everything complicated that you’ll need has probably already been written:  Libraries</a:t>
            </a:r>
          </a:p>
          <a:p>
            <a:r>
              <a:rPr lang="en-US" b="1" dirty="0"/>
              <a:t>Pay attention to indentations — they matter!</a:t>
            </a:r>
          </a:p>
          <a:p>
            <a:r>
              <a:rPr lang="en-US" dirty="0"/>
              <a:t>Let’s try things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6223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3B52CC5-734F-EEB6-2D28-5AC9E87E2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 to terminal/python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C14686-2A86-9F50-36A8-AE0D94B571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Let's try things!</a:t>
            </a:r>
          </a:p>
        </p:txBody>
      </p:sp>
    </p:spTree>
    <p:extLst>
      <p:ext uri="{BB962C8B-B14F-4D97-AF65-F5344CB8AC3E}">
        <p14:creationId xmlns:p14="http://schemas.microsoft.com/office/powerpoint/2010/main" val="25813018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08CAE1E-9020-C7AF-EEDC-EF1A1536BD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922" y="1053311"/>
            <a:ext cx="11840696" cy="295201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77E9F14-12F3-6F57-7D92-C36F48D8A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Terminal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DFD6EE-4006-6FA6-8019-4A66B4590122}"/>
              </a:ext>
            </a:extLst>
          </p:cNvPr>
          <p:cNvSpPr txBox="1"/>
          <p:nvPr/>
        </p:nvSpPr>
        <p:spPr>
          <a:xfrm>
            <a:off x="2517025" y="4064469"/>
            <a:ext cx="1367161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FF00"/>
                </a:solidFill>
              </a:rPr>
              <a:t>What next?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56B3B88E-D099-D940-481C-D7838D68BC19}"/>
              </a:ext>
            </a:extLst>
          </p:cNvPr>
          <p:cNvSpPr/>
          <p:nvPr/>
        </p:nvSpPr>
        <p:spPr>
          <a:xfrm rot="12778163">
            <a:off x="1056692" y="3638746"/>
            <a:ext cx="1083076" cy="239697"/>
          </a:xfrm>
          <a:prstGeom prst="rightArrow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353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omputer screen shot of a code&#10;&#10;AI-generated content may be incorrect.">
            <a:extLst>
              <a:ext uri="{FF2B5EF4-FFF2-40B4-BE49-F238E27FC236}">
                <a16:creationId xmlns:a16="http://schemas.microsoft.com/office/drawing/2014/main" id="{DD4F73DB-0C29-58BF-5009-F434D3E5E1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542" y="884596"/>
            <a:ext cx="11708416" cy="531468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8402E01-B2BE-99D0-C04B-445412F52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Terminal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03F864-22AC-0A8D-A3D6-04E8DDEF2853}"/>
              </a:ext>
            </a:extLst>
          </p:cNvPr>
          <p:cNvSpPr txBox="1"/>
          <p:nvPr/>
        </p:nvSpPr>
        <p:spPr>
          <a:xfrm>
            <a:off x="4214143" y="3835028"/>
            <a:ext cx="66685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is a good test to make sure that you have Python correctly installed. Note that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quit() </a:t>
            </a:r>
            <a:r>
              <a:rPr lang="en-US" dirty="0"/>
              <a:t>also works to end the interactive session.</a:t>
            </a:r>
          </a:p>
        </p:txBody>
      </p:sp>
    </p:spTree>
    <p:extLst>
      <p:ext uri="{BB962C8B-B14F-4D97-AF65-F5344CB8AC3E}">
        <p14:creationId xmlns:p14="http://schemas.microsoft.com/office/powerpoint/2010/main" val="1564401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A2131-9B86-4C87-621E-F8D3D4299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Syllabus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9874FA-79CF-CD5E-21FE-9050B7666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Course Objective</a:t>
            </a:r>
          </a:p>
          <a:p>
            <a:r>
              <a:rPr lang="en-US" dirty="0"/>
              <a:t>Office Hours</a:t>
            </a:r>
          </a:p>
          <a:p>
            <a:r>
              <a:rPr lang="en-US" dirty="0"/>
              <a:t>Textbook</a:t>
            </a:r>
          </a:p>
          <a:p>
            <a:r>
              <a:rPr lang="en-US" dirty="0"/>
              <a:t>USC Libraries</a:t>
            </a:r>
          </a:p>
          <a:p>
            <a:r>
              <a:rPr lang="en-US" dirty="0"/>
              <a:t>Class Structure and Schedule</a:t>
            </a:r>
          </a:p>
          <a:p>
            <a:r>
              <a:rPr lang="en-US" dirty="0"/>
              <a:t>Grading Scheme</a:t>
            </a:r>
          </a:p>
          <a:p>
            <a:r>
              <a:rPr lang="en-US" dirty="0"/>
              <a:t>Academic Conduct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209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FD1E9-521E-8181-AA9C-D27F94741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Details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286A7E-EF3C-D3B6-A448-C7E305FBE1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471" y="858838"/>
            <a:ext cx="10980929" cy="5246127"/>
          </a:xfrm>
        </p:spPr>
        <p:txBody>
          <a:bodyPr/>
          <a:lstStyle/>
          <a:p>
            <a:r>
              <a:rPr lang="en-US" sz="2400" dirty="0"/>
              <a:t>Lecture</a:t>
            </a:r>
          </a:p>
          <a:p>
            <a:pPr lvl="1"/>
            <a:r>
              <a:rPr lang="en-US" sz="2000" b="1" dirty="0"/>
              <a:t>Who</a:t>
            </a:r>
            <a:r>
              <a:rPr lang="en-US" sz="2000" dirty="0"/>
              <a:t>: Itay Hen</a:t>
            </a:r>
          </a:p>
          <a:p>
            <a:pPr lvl="2"/>
            <a:r>
              <a:rPr lang="en-US" sz="1800" dirty="0">
                <a:hlinkClick r:id="rId2"/>
              </a:rPr>
              <a:t>hen@usc.edu</a:t>
            </a:r>
            <a:r>
              <a:rPr lang="en-US" sz="1800" dirty="0"/>
              <a:t> Please put DSCI 510 in the subject line!</a:t>
            </a:r>
          </a:p>
          <a:p>
            <a:pPr lvl="2"/>
            <a:r>
              <a:rPr lang="en-US" sz="1800" dirty="0"/>
              <a:t>Office Hours:</a:t>
            </a:r>
          </a:p>
          <a:p>
            <a:pPr lvl="3"/>
            <a:r>
              <a:rPr lang="en-US" sz="1600" dirty="0"/>
              <a:t>Tuesday – 1:00 pm – 2:00 pm, TBD</a:t>
            </a:r>
          </a:p>
          <a:p>
            <a:pPr lvl="3"/>
            <a:r>
              <a:rPr lang="en-US" sz="1600" dirty="0"/>
              <a:t>Otherwise, send me an email with DSCI 510 in the subject line</a:t>
            </a:r>
          </a:p>
          <a:p>
            <a:pPr lvl="1"/>
            <a:r>
              <a:rPr lang="en-US" sz="2000" b="1" dirty="0"/>
              <a:t>When</a:t>
            </a:r>
            <a:r>
              <a:rPr lang="en-US" sz="2000" dirty="0"/>
              <a:t>: Tuesday, 10:00 am – 11:50 am, with a break at some point.</a:t>
            </a:r>
          </a:p>
          <a:p>
            <a:pPr lvl="1"/>
            <a:r>
              <a:rPr lang="en-US" sz="2000" b="1" dirty="0"/>
              <a:t>Where</a:t>
            </a:r>
            <a:r>
              <a:rPr lang="en-US" sz="2000" dirty="0"/>
              <a:t>: SLH 100</a:t>
            </a:r>
          </a:p>
          <a:p>
            <a:r>
              <a:rPr lang="en-US" sz="2400" dirty="0"/>
              <a:t>Lab</a:t>
            </a:r>
          </a:p>
          <a:p>
            <a:pPr lvl="1"/>
            <a:r>
              <a:rPr lang="en-US" sz="2000" b="1" dirty="0"/>
              <a:t>Who</a:t>
            </a:r>
            <a:r>
              <a:rPr lang="en-US" sz="2000" dirty="0"/>
              <a:t>: Emily Jia </a:t>
            </a:r>
          </a:p>
          <a:p>
            <a:pPr lvl="2"/>
            <a:r>
              <a:rPr lang="en-US" sz="1800" dirty="0">
                <a:hlinkClick r:id="rId3"/>
              </a:rPr>
              <a:t>eyjia@usc.edu</a:t>
            </a:r>
            <a:r>
              <a:rPr lang="en-US" sz="1800" dirty="0"/>
              <a:t> Please put DSCI 510 in the subject line</a:t>
            </a:r>
          </a:p>
          <a:p>
            <a:pPr lvl="2"/>
            <a:r>
              <a:rPr lang="en-US" sz="1800" b="1" dirty="0"/>
              <a:t>When</a:t>
            </a:r>
            <a:r>
              <a:rPr lang="en-US" sz="1800" dirty="0"/>
              <a:t>: Thursday 10:00 am – 11:50 am</a:t>
            </a:r>
          </a:p>
          <a:p>
            <a:r>
              <a:rPr lang="en-US" sz="2600" dirty="0"/>
              <a:t>Graders: </a:t>
            </a:r>
            <a:endParaRPr lang="en-US" sz="1600" dirty="0"/>
          </a:p>
          <a:p>
            <a:pPr lvl="1"/>
            <a:r>
              <a:rPr lang="en-US" sz="2200" dirty="0"/>
              <a:t>TBD</a:t>
            </a:r>
          </a:p>
          <a:p>
            <a:pPr lvl="3"/>
            <a:endParaRPr lang="en-US" sz="1600" dirty="0"/>
          </a:p>
          <a:p>
            <a:pPr lvl="3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65934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66C81-BE66-2AD1-5350-2393DE96E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Details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3B28D-3FA2-AA64-D202-A085016F7F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535" y="858838"/>
            <a:ext cx="10980929" cy="4980115"/>
          </a:xfrm>
        </p:spPr>
        <p:txBody>
          <a:bodyPr/>
          <a:lstStyle/>
          <a:p>
            <a:r>
              <a:rPr lang="en-US" sz="2400" dirty="0"/>
              <a:t>Platform: </a:t>
            </a:r>
            <a:r>
              <a:rPr lang="en-US" sz="2400" dirty="0" err="1"/>
              <a:t>BrightSpace</a:t>
            </a:r>
            <a:endParaRPr lang="en-US" sz="2400" dirty="0"/>
          </a:p>
          <a:p>
            <a:pPr lvl="1"/>
            <a:r>
              <a:rPr lang="en-US" sz="2000" dirty="0">
                <a:hlinkClick r:id="rId2"/>
              </a:rPr>
              <a:t>https://brightspace.usc.edu/d2l/home/219847</a:t>
            </a:r>
            <a:endParaRPr lang="en-US" sz="2000" dirty="0"/>
          </a:p>
          <a:p>
            <a:r>
              <a:rPr lang="en-US" dirty="0"/>
              <a:t>Class Textbook: </a:t>
            </a:r>
          </a:p>
          <a:p>
            <a:pPr lvl="1"/>
            <a:r>
              <a:rPr lang="en-US" sz="2000" dirty="0"/>
              <a:t>Python for Everybody, Exploring Data Using Python 3 by C. R. Severance</a:t>
            </a:r>
          </a:p>
          <a:p>
            <a:pPr lvl="1"/>
            <a:r>
              <a:rPr lang="en-US" sz="2000" dirty="0">
                <a:hlinkClick r:id="rId3"/>
              </a:rPr>
              <a:t>https://www.py4e.com/book</a:t>
            </a:r>
            <a:endParaRPr lang="en-US" sz="2000" dirty="0"/>
          </a:p>
          <a:p>
            <a:pPr lvl="1"/>
            <a:r>
              <a:rPr lang="en-US" sz="2000" dirty="0"/>
              <a:t>Free to download as PDF</a:t>
            </a:r>
          </a:p>
          <a:p>
            <a:pPr lvl="1"/>
            <a:r>
              <a:rPr lang="en-US" sz="2000" dirty="0"/>
              <a:t>Other resources are available on the site: slides, videos, etc.</a:t>
            </a:r>
          </a:p>
          <a:p>
            <a:pPr lvl="1"/>
            <a:r>
              <a:rPr lang="en-US" sz="2000" dirty="0"/>
              <a:t>You may also consult: Fluent Python (2</a:t>
            </a:r>
            <a:r>
              <a:rPr lang="en-US" sz="2000" baseline="30000" dirty="0"/>
              <a:t>nd</a:t>
            </a:r>
            <a:r>
              <a:rPr lang="en-US" sz="2000" dirty="0"/>
              <a:t> Edition)</a:t>
            </a:r>
          </a:p>
          <a:p>
            <a:pPr lvl="1"/>
            <a:r>
              <a:rPr lang="en-US" sz="2000" dirty="0"/>
              <a:t>Available on </a:t>
            </a:r>
            <a:r>
              <a:rPr lang="en-US" sz="2000" dirty="0">
                <a:hlinkClick r:id="rId4"/>
              </a:rPr>
              <a:t>USC Libraries</a:t>
            </a:r>
            <a:endParaRPr lang="en-US" sz="2000" dirty="0"/>
          </a:p>
          <a:p>
            <a:r>
              <a:rPr lang="en-US" sz="2400" dirty="0"/>
              <a:t>The Internet is out there: Use it! Check out:</a:t>
            </a:r>
          </a:p>
          <a:p>
            <a:pPr lvl="1"/>
            <a:r>
              <a:rPr lang="en-US" sz="2000" dirty="0">
                <a:hlinkClick r:id="rId5"/>
              </a:rPr>
              <a:t>https://stackoverflow.com/</a:t>
            </a:r>
            <a:r>
              <a:rPr lang="en-US" sz="2000" dirty="0"/>
              <a:t>: question/answer forum</a:t>
            </a:r>
          </a:p>
          <a:p>
            <a:pPr lvl="1"/>
            <a:r>
              <a:rPr lang="en-US" sz="2000" dirty="0">
                <a:hlinkClick r:id="rId6"/>
              </a:rPr>
              <a:t>https://www.python.org/</a:t>
            </a:r>
            <a:r>
              <a:rPr lang="en-US" sz="2000" dirty="0"/>
              <a:t>: official site, documentation</a:t>
            </a:r>
          </a:p>
          <a:p>
            <a:pPr lvl="1"/>
            <a:r>
              <a:rPr lang="en-US" sz="2000" dirty="0">
                <a:hlinkClick r:id="rId7"/>
              </a:rPr>
              <a:t>https://www.google.com/</a:t>
            </a:r>
            <a:r>
              <a:rPr lang="en-US" sz="2000" dirty="0"/>
              <a:t>: A good place to start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71E60A6-CA5B-600F-8C66-5F0EF81237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1121" y="1618730"/>
            <a:ext cx="2758985" cy="3620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5641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EF917-5FCC-C21E-A08D-682A6DF02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Details (3)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8587C7-14C6-261E-8700-89A52E3ECA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Software</a:t>
            </a:r>
          </a:p>
          <a:p>
            <a:pPr lvl="1"/>
            <a:r>
              <a:rPr lang="en-US" dirty="0">
                <a:hlinkClick r:id="rId2"/>
              </a:rPr>
              <a:t>Brightspace</a:t>
            </a:r>
            <a:endParaRPr lang="en-US" dirty="0"/>
          </a:p>
          <a:p>
            <a:pPr lvl="1"/>
            <a:r>
              <a:rPr lang="en-US" dirty="0" err="1"/>
              <a:t>BrightSpace</a:t>
            </a:r>
            <a:r>
              <a:rPr lang="en-US" dirty="0"/>
              <a:t>/</a:t>
            </a:r>
            <a:r>
              <a:rPr lang="en-US" dirty="0" err="1"/>
              <a:t>Github</a:t>
            </a:r>
            <a:r>
              <a:rPr lang="en-US" dirty="0"/>
              <a:t> Classroom (for assignment submission)</a:t>
            </a:r>
          </a:p>
          <a:p>
            <a:pPr lvl="1"/>
            <a:r>
              <a:rPr lang="en-US" dirty="0"/>
              <a:t>Zoom</a:t>
            </a:r>
          </a:p>
          <a:p>
            <a:pPr lvl="1"/>
            <a:r>
              <a:rPr lang="en-US" dirty="0"/>
              <a:t>Python</a:t>
            </a:r>
          </a:p>
          <a:p>
            <a:pPr lvl="1"/>
            <a:r>
              <a:rPr lang="en-US" dirty="0" err="1"/>
              <a:t>Jupyter</a:t>
            </a:r>
            <a:r>
              <a:rPr lang="en-US" dirty="0"/>
              <a:t> Lab</a:t>
            </a:r>
          </a:p>
          <a:p>
            <a:pPr lvl="1"/>
            <a:r>
              <a:rPr lang="en-US" dirty="0"/>
              <a:t>Code Editors:</a:t>
            </a:r>
          </a:p>
          <a:p>
            <a:pPr lvl="2"/>
            <a:r>
              <a:rPr lang="en-US" dirty="0"/>
              <a:t>Up to you. </a:t>
            </a:r>
          </a:p>
          <a:p>
            <a:pPr lvl="2"/>
            <a:r>
              <a:rPr lang="en-US" dirty="0"/>
              <a:t>I am used to IDLE (stands for Integrated Development and Learning Environment)</a:t>
            </a:r>
          </a:p>
        </p:txBody>
      </p:sp>
    </p:spTree>
    <p:extLst>
      <p:ext uri="{BB962C8B-B14F-4D97-AF65-F5344CB8AC3E}">
        <p14:creationId xmlns:p14="http://schemas.microsoft.com/office/powerpoint/2010/main" val="330100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756D75-F96A-B39C-A23A-D158E4104D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C212A-6BD4-BCD2-544D-3DD6D7BC2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Lectures </a:t>
            </a:r>
            <a:r>
              <a:rPr lang="en-US"/>
              <a:t>hybrid format (?)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A0775-379E-0A52-A6FF-55D78BA135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will most likely be delivering the lectures in a hybrid mode, with both in-person and Zoom participation. However:  </a:t>
            </a:r>
          </a:p>
          <a:p>
            <a:pPr lvl="1"/>
            <a:r>
              <a:rPr lang="en-US" dirty="0"/>
              <a:t>Precedence will be given to in-person attendees. </a:t>
            </a:r>
          </a:p>
          <a:p>
            <a:pPr lvl="1"/>
            <a:r>
              <a:rPr lang="en-US" dirty="0"/>
              <a:t>You must attend lab! In many ways, more important than lecture. </a:t>
            </a:r>
          </a:p>
          <a:p>
            <a:pPr lvl="1"/>
            <a:r>
              <a:rPr lang="en-US" dirty="0"/>
              <a:t>Practice! Practice! Practice!</a:t>
            </a:r>
          </a:p>
        </p:txBody>
      </p:sp>
    </p:spTree>
    <p:extLst>
      <p:ext uri="{BB962C8B-B14F-4D97-AF65-F5344CB8AC3E}">
        <p14:creationId xmlns:p14="http://schemas.microsoft.com/office/powerpoint/2010/main" val="3657420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EB7D7-4F2F-C6BD-A648-C8F915768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01442-84F9-E194-8433-890414E23C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of the slides we use were created by </a:t>
            </a:r>
            <a:r>
              <a:rPr lang="en-US" b="1" dirty="0"/>
              <a:t>Dr. Chuck Severance</a:t>
            </a:r>
            <a:r>
              <a:rPr lang="en-US" dirty="0"/>
              <a:t>, the author of our book.</a:t>
            </a:r>
          </a:p>
          <a:p>
            <a:pPr lvl="1"/>
            <a:r>
              <a:rPr lang="en-US" dirty="0"/>
              <a:t>You’ll typically recognize them by their black backgrounds .</a:t>
            </a:r>
          </a:p>
          <a:p>
            <a:pPr lvl="1"/>
            <a:r>
              <a:rPr lang="en-US" dirty="0"/>
              <a:t>They are Copyright 2010–2017 Charles R. Severance and are made available under a Creative Commons Attribution 4.0 License.</a:t>
            </a:r>
          </a:p>
          <a:p>
            <a:r>
              <a:rPr lang="en-US" dirty="0"/>
              <a:t>Most of the slides we use were created by a former instructor of DSCI-510, </a:t>
            </a:r>
            <a:r>
              <a:rPr lang="en-US" b="1" dirty="0"/>
              <a:t>Amandeep Singh, </a:t>
            </a:r>
            <a:r>
              <a:rPr lang="en-US" dirty="0"/>
              <a:t>and updated by me.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250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96016BE-B9FC-CC0B-A253-6FE7CD2C0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CFE0C6-A219-6D8C-94C7-73B47F202A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467" y="1053571"/>
            <a:ext cx="11151792" cy="3930553"/>
          </a:xfrm>
        </p:spPr>
        <p:txBody>
          <a:bodyPr/>
          <a:lstStyle/>
          <a:p>
            <a:r>
              <a:rPr lang="en-US" sz="2400" dirty="0"/>
              <a:t>Academic background:</a:t>
            </a:r>
          </a:p>
          <a:p>
            <a:pPr lvl="1"/>
            <a:r>
              <a:rPr lang="en-US" dirty="0"/>
              <a:t>Computational Physicist (PhD in Physics, 2009)</a:t>
            </a:r>
          </a:p>
          <a:p>
            <a:pPr lvl="1"/>
            <a:r>
              <a:rPr lang="en-US" dirty="0"/>
              <a:t>At USC since 2013</a:t>
            </a:r>
          </a:p>
          <a:p>
            <a:r>
              <a:rPr lang="en-US" sz="2400" dirty="0"/>
              <a:t>Research and Programming Interests:</a:t>
            </a:r>
          </a:p>
          <a:p>
            <a:pPr lvl="1"/>
            <a:r>
              <a:rPr lang="en-US" dirty="0"/>
              <a:t>Physical simulation of quantum many-body systems</a:t>
            </a:r>
          </a:p>
          <a:p>
            <a:pPr lvl="1"/>
            <a:r>
              <a:rPr lang="en-US" dirty="0"/>
              <a:t>Algorithm development; mostly scientific algorithms (C++ mostly, Mathematica, some Python)</a:t>
            </a:r>
          </a:p>
          <a:p>
            <a:pPr lvl="1"/>
            <a:r>
              <a:rPr lang="en-US" dirty="0"/>
              <a:t>Quantum Monte Carlo, Discrete optimization</a:t>
            </a:r>
          </a:p>
          <a:p>
            <a:pPr lvl="1"/>
            <a:r>
              <a:rPr lang="en-US" dirty="0"/>
              <a:t>Quantum Computing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58135370"/>
      </p:ext>
    </p:extLst>
  </p:cSld>
  <p:clrMapOvr>
    <a:masterClrMapping/>
  </p:clrMapOvr>
</p:sld>
</file>

<file path=ppt/theme/theme1.xml><?xml version="1.0" encoding="utf-8"?>
<a:theme xmlns:a="http://schemas.openxmlformats.org/drawingml/2006/main" name="ISI Widescreen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SI-Widescreen-Template-v2_1" id="{5769CD3A-E782-624C-86FC-F57C0AAFC1FE}" vid="{0864043D-070B-164D-8460-10AF4DB4D0A4}"/>
    </a:ext>
  </a:extLst>
</a:theme>
</file>

<file path=ppt/theme/theme2.xml><?xml version="1.0" encoding="utf-8"?>
<a:theme xmlns:a="http://schemas.openxmlformats.org/drawingml/2006/main" name="ISI Widescreen Template - With Shiel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SI-Widescreen-Template-v2_1" id="{5769CD3A-E782-624C-86FC-F57C0AAFC1FE}" vid="{764646DB-8834-1E45-8AC1-A1C8984911B6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ISI Widescreen Template</Template>
  <TotalTime>5401</TotalTime>
  <Words>1425</Words>
  <Application>Microsoft Macintosh PowerPoint</Application>
  <PresentationFormat>Widescreen</PresentationFormat>
  <Paragraphs>174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Adobe Caslon Pro</vt:lpstr>
      <vt:lpstr>Courier New</vt:lpstr>
      <vt:lpstr>ISI Widescreen Template</vt:lpstr>
      <vt:lpstr>ISI Widescreen Template - With Shield</vt:lpstr>
      <vt:lpstr>DSCI 510  Principles of programming for data science</vt:lpstr>
      <vt:lpstr>Class Sections</vt:lpstr>
      <vt:lpstr>Syllabus</vt:lpstr>
      <vt:lpstr>Section Details (1)</vt:lpstr>
      <vt:lpstr>Section Details (2)</vt:lpstr>
      <vt:lpstr>Section Details (3)</vt:lpstr>
      <vt:lpstr>Lectures hybrid format (?)</vt:lpstr>
      <vt:lpstr>Acknowledgements</vt:lpstr>
      <vt:lpstr>About Me</vt:lpstr>
      <vt:lpstr>About You</vt:lpstr>
      <vt:lpstr>Grading*</vt:lpstr>
      <vt:lpstr>The Class</vt:lpstr>
      <vt:lpstr>What is Cheating</vt:lpstr>
      <vt:lpstr>What We'll Do in Class</vt:lpstr>
      <vt:lpstr>Getting Started with Python</vt:lpstr>
      <vt:lpstr>The "Terminal"</vt:lpstr>
      <vt:lpstr>A Crash Course in Unix https://learnpythonthehardway.org/book/appendixa.html </vt:lpstr>
      <vt:lpstr>So, Let's get started</vt:lpstr>
      <vt:lpstr>Python: variables, expressions, statements</vt:lpstr>
      <vt:lpstr>This, like many other slides are from Charles Severance's "Python for Everybody"</vt:lpstr>
      <vt:lpstr>Definitions</vt:lpstr>
      <vt:lpstr>The Python Programming Language</vt:lpstr>
      <vt:lpstr>Zen Of Python - https://peps.python.org/pep-0020/</vt:lpstr>
      <vt:lpstr>Programming in Python</vt:lpstr>
      <vt:lpstr>Go to terminal/python</vt:lpstr>
      <vt:lpstr>Python Terminal</vt:lpstr>
      <vt:lpstr>Python Terminal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Amandeep Singh</dc:creator>
  <cp:lastModifiedBy>Itay Hen</cp:lastModifiedBy>
  <cp:revision>108</cp:revision>
  <cp:lastPrinted>2019-03-29T15:36:02Z</cp:lastPrinted>
  <dcterms:created xsi:type="dcterms:W3CDTF">2024-08-23T23:21:17Z</dcterms:created>
  <dcterms:modified xsi:type="dcterms:W3CDTF">2025-08-26T20:05:15Z</dcterms:modified>
</cp:coreProperties>
</file>