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6" r:id="rId20"/>
    <p:sldId id="275" r:id="rId21"/>
    <p:sldId id="277" r:id="rId22"/>
    <p:sldId id="279"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59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B38AB0D-141F-483E-92DF-D00751BBA873}" type="datetimeFigureOut">
              <a:rPr lang="en-IN" smtClean="0"/>
              <a:t>18-05-2024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05C6AB-741C-4B72-9EFC-CE664B7F30EB}" type="slidenum">
              <a:rPr lang="en-IN" smtClean="0"/>
              <a:t>‹#›</a:t>
            </a:fld>
            <a:endParaRPr lang="en-IN"/>
          </a:p>
        </p:txBody>
      </p:sp>
    </p:spTree>
    <p:extLst>
      <p:ext uri="{BB962C8B-B14F-4D97-AF65-F5344CB8AC3E}">
        <p14:creationId xmlns:p14="http://schemas.microsoft.com/office/powerpoint/2010/main" val="3385496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B38AB0D-141F-483E-92DF-D00751BBA873}" type="datetimeFigureOut">
              <a:rPr lang="en-IN" smtClean="0"/>
              <a:t>18-05-2024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05C6AB-741C-4B72-9EFC-CE664B7F30EB}" type="slidenum">
              <a:rPr lang="en-IN" smtClean="0"/>
              <a:t>‹#›</a:t>
            </a:fld>
            <a:endParaRPr lang="en-IN"/>
          </a:p>
        </p:txBody>
      </p:sp>
    </p:spTree>
    <p:extLst>
      <p:ext uri="{BB962C8B-B14F-4D97-AF65-F5344CB8AC3E}">
        <p14:creationId xmlns:p14="http://schemas.microsoft.com/office/powerpoint/2010/main" val="981405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B38AB0D-141F-483E-92DF-D00751BBA873}" type="datetimeFigureOut">
              <a:rPr lang="en-IN" smtClean="0"/>
              <a:t>18-05-2024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05C6AB-741C-4B72-9EFC-CE664B7F30EB}" type="slidenum">
              <a:rPr lang="en-IN" smtClean="0"/>
              <a:t>‹#›</a:t>
            </a:fld>
            <a:endParaRPr lang="en-IN"/>
          </a:p>
        </p:txBody>
      </p:sp>
    </p:spTree>
    <p:extLst>
      <p:ext uri="{BB962C8B-B14F-4D97-AF65-F5344CB8AC3E}">
        <p14:creationId xmlns:p14="http://schemas.microsoft.com/office/powerpoint/2010/main" val="2594025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B38AB0D-141F-483E-92DF-D00751BBA873}" type="datetimeFigureOut">
              <a:rPr lang="en-IN" smtClean="0"/>
              <a:t>18-05-2024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05C6AB-741C-4B72-9EFC-CE664B7F30EB}" type="slidenum">
              <a:rPr lang="en-IN" smtClean="0"/>
              <a:t>‹#›</a:t>
            </a:fld>
            <a:endParaRPr lang="en-IN"/>
          </a:p>
        </p:txBody>
      </p:sp>
    </p:spTree>
    <p:extLst>
      <p:ext uri="{BB962C8B-B14F-4D97-AF65-F5344CB8AC3E}">
        <p14:creationId xmlns:p14="http://schemas.microsoft.com/office/powerpoint/2010/main" val="2227106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B38AB0D-141F-483E-92DF-D00751BBA873}" type="datetimeFigureOut">
              <a:rPr lang="en-IN" smtClean="0"/>
              <a:t>18-05-2024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05C6AB-741C-4B72-9EFC-CE664B7F30EB}" type="slidenum">
              <a:rPr lang="en-IN" smtClean="0"/>
              <a:t>‹#›</a:t>
            </a:fld>
            <a:endParaRPr lang="en-IN"/>
          </a:p>
        </p:txBody>
      </p:sp>
    </p:spTree>
    <p:extLst>
      <p:ext uri="{BB962C8B-B14F-4D97-AF65-F5344CB8AC3E}">
        <p14:creationId xmlns:p14="http://schemas.microsoft.com/office/powerpoint/2010/main" val="3160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B38AB0D-141F-483E-92DF-D00751BBA873}" type="datetimeFigureOut">
              <a:rPr lang="en-IN" smtClean="0"/>
              <a:t>18-05-2024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05C6AB-741C-4B72-9EFC-CE664B7F30EB}" type="slidenum">
              <a:rPr lang="en-IN" smtClean="0"/>
              <a:t>‹#›</a:t>
            </a:fld>
            <a:endParaRPr lang="en-IN"/>
          </a:p>
        </p:txBody>
      </p:sp>
    </p:spTree>
    <p:extLst>
      <p:ext uri="{BB962C8B-B14F-4D97-AF65-F5344CB8AC3E}">
        <p14:creationId xmlns:p14="http://schemas.microsoft.com/office/powerpoint/2010/main" val="2855870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B38AB0D-141F-483E-92DF-D00751BBA873}" type="datetimeFigureOut">
              <a:rPr lang="en-IN" smtClean="0"/>
              <a:t>18-05-2024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F05C6AB-741C-4B72-9EFC-CE664B7F30EB}" type="slidenum">
              <a:rPr lang="en-IN" smtClean="0"/>
              <a:t>‹#›</a:t>
            </a:fld>
            <a:endParaRPr lang="en-IN"/>
          </a:p>
        </p:txBody>
      </p:sp>
    </p:spTree>
    <p:extLst>
      <p:ext uri="{BB962C8B-B14F-4D97-AF65-F5344CB8AC3E}">
        <p14:creationId xmlns:p14="http://schemas.microsoft.com/office/powerpoint/2010/main" val="3660193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B38AB0D-141F-483E-92DF-D00751BBA873}" type="datetimeFigureOut">
              <a:rPr lang="en-IN" smtClean="0"/>
              <a:t>18-05-2024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F05C6AB-741C-4B72-9EFC-CE664B7F30EB}" type="slidenum">
              <a:rPr lang="en-IN" smtClean="0"/>
              <a:t>‹#›</a:t>
            </a:fld>
            <a:endParaRPr lang="en-IN"/>
          </a:p>
        </p:txBody>
      </p:sp>
    </p:spTree>
    <p:extLst>
      <p:ext uri="{BB962C8B-B14F-4D97-AF65-F5344CB8AC3E}">
        <p14:creationId xmlns:p14="http://schemas.microsoft.com/office/powerpoint/2010/main" val="240766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38AB0D-141F-483E-92DF-D00751BBA873}" type="datetimeFigureOut">
              <a:rPr lang="en-IN" smtClean="0"/>
              <a:t>18-05-2024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F05C6AB-741C-4B72-9EFC-CE664B7F30EB}" type="slidenum">
              <a:rPr lang="en-IN" smtClean="0"/>
              <a:t>‹#›</a:t>
            </a:fld>
            <a:endParaRPr lang="en-IN"/>
          </a:p>
        </p:txBody>
      </p:sp>
    </p:spTree>
    <p:extLst>
      <p:ext uri="{BB962C8B-B14F-4D97-AF65-F5344CB8AC3E}">
        <p14:creationId xmlns:p14="http://schemas.microsoft.com/office/powerpoint/2010/main" val="2120524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38AB0D-141F-483E-92DF-D00751BBA873}" type="datetimeFigureOut">
              <a:rPr lang="en-IN" smtClean="0"/>
              <a:t>18-05-2024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05C6AB-741C-4B72-9EFC-CE664B7F30EB}" type="slidenum">
              <a:rPr lang="en-IN" smtClean="0"/>
              <a:t>‹#›</a:t>
            </a:fld>
            <a:endParaRPr lang="en-IN"/>
          </a:p>
        </p:txBody>
      </p:sp>
    </p:spTree>
    <p:extLst>
      <p:ext uri="{BB962C8B-B14F-4D97-AF65-F5344CB8AC3E}">
        <p14:creationId xmlns:p14="http://schemas.microsoft.com/office/powerpoint/2010/main" val="231820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38AB0D-141F-483E-92DF-D00751BBA873}" type="datetimeFigureOut">
              <a:rPr lang="en-IN" smtClean="0"/>
              <a:t>18-05-2024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05C6AB-741C-4B72-9EFC-CE664B7F30EB}" type="slidenum">
              <a:rPr lang="en-IN" smtClean="0"/>
              <a:t>‹#›</a:t>
            </a:fld>
            <a:endParaRPr lang="en-IN"/>
          </a:p>
        </p:txBody>
      </p:sp>
    </p:spTree>
    <p:extLst>
      <p:ext uri="{BB962C8B-B14F-4D97-AF65-F5344CB8AC3E}">
        <p14:creationId xmlns:p14="http://schemas.microsoft.com/office/powerpoint/2010/main" val="3525924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38AB0D-141F-483E-92DF-D00751BBA873}" type="datetimeFigureOut">
              <a:rPr lang="en-IN" smtClean="0"/>
              <a:t>18-05-2024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05C6AB-741C-4B72-9EFC-CE664B7F30EB}" type="slidenum">
              <a:rPr lang="en-IN" smtClean="0"/>
              <a:t>‹#›</a:t>
            </a:fld>
            <a:endParaRPr lang="en-IN"/>
          </a:p>
        </p:txBody>
      </p:sp>
    </p:spTree>
    <p:extLst>
      <p:ext uri="{BB962C8B-B14F-4D97-AF65-F5344CB8AC3E}">
        <p14:creationId xmlns:p14="http://schemas.microsoft.com/office/powerpoint/2010/main" val="2918070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77285"/>
            <a:ext cx="9144000" cy="2382591"/>
          </a:xfrm>
        </p:spPr>
        <p:txBody>
          <a:bodyPr>
            <a:normAutofit/>
          </a:bodyPr>
          <a:lstStyle/>
          <a:p>
            <a:r>
              <a:rPr lang="en-US" sz="7200" b="1" u="sng" dirty="0" smtClean="0">
                <a:solidFill>
                  <a:schemeClr val="accent2">
                    <a:lumMod val="50000"/>
                  </a:schemeClr>
                </a:solidFill>
                <a:latin typeface="Berlin Sans FB Demi" panose="020E0802020502020306" pitchFamily="34" charset="0"/>
              </a:rPr>
              <a:t>Diwali Sales Analysis</a:t>
            </a:r>
            <a:endParaRPr lang="en-IN" sz="7200" b="1" u="sng" dirty="0">
              <a:solidFill>
                <a:schemeClr val="accent2">
                  <a:lumMod val="50000"/>
                </a:schemeClr>
              </a:solidFill>
              <a:latin typeface="Berlin Sans FB Demi" panose="020E0802020502020306" pitchFamily="34" charset="0"/>
            </a:endParaRPr>
          </a:p>
        </p:txBody>
      </p:sp>
      <p:sp>
        <p:nvSpPr>
          <p:cNvPr id="3" name="Subtitle 2"/>
          <p:cNvSpPr>
            <a:spLocks noGrp="1"/>
          </p:cNvSpPr>
          <p:nvPr>
            <p:ph type="subTitle" idx="1"/>
          </p:nvPr>
        </p:nvSpPr>
        <p:spPr>
          <a:xfrm>
            <a:off x="2914919" y="5095988"/>
            <a:ext cx="9144000" cy="1655762"/>
          </a:xfrm>
        </p:spPr>
        <p:txBody>
          <a:bodyPr/>
          <a:lstStyle/>
          <a:p>
            <a:r>
              <a:rPr lang="en-US" b="1" dirty="0" smtClean="0"/>
              <a:t>By- Pratik Shinde </a:t>
            </a:r>
            <a:endParaRPr lang="en-IN" b="1" dirty="0"/>
          </a:p>
        </p:txBody>
      </p:sp>
    </p:spTree>
    <p:extLst>
      <p:ext uri="{BB962C8B-B14F-4D97-AF65-F5344CB8AC3E}">
        <p14:creationId xmlns:p14="http://schemas.microsoft.com/office/powerpoint/2010/main" val="2939522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4546" y="244699"/>
            <a:ext cx="11874322" cy="1569660"/>
          </a:xfrm>
          <a:prstGeom prst="rect">
            <a:avLst/>
          </a:prstGeom>
          <a:noFill/>
        </p:spPr>
        <p:txBody>
          <a:bodyPr wrap="square" rtlCol="0">
            <a:spAutoFit/>
          </a:bodyPr>
          <a:lstStyle/>
          <a:p>
            <a:pPr algn="just"/>
            <a:r>
              <a:rPr lang="en-US" sz="3200" b="1" dirty="0"/>
              <a:t>Pandas describe() is used to view some basic statistical details like percentile, mean, </a:t>
            </a:r>
            <a:r>
              <a:rPr lang="en-US" sz="3200" b="1" dirty="0" err="1"/>
              <a:t>std</a:t>
            </a:r>
            <a:r>
              <a:rPr lang="en-US" sz="3200" b="1" dirty="0"/>
              <a:t>, etc. of a data frame or a series of numeric values.</a:t>
            </a:r>
            <a:endParaRPr lang="en-IN" sz="32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8" y="2622303"/>
            <a:ext cx="12199950" cy="4235697"/>
          </a:xfrm>
          <a:prstGeom prst="rect">
            <a:avLst/>
          </a:prstGeom>
        </p:spPr>
      </p:pic>
    </p:spTree>
    <p:extLst>
      <p:ext uri="{BB962C8B-B14F-4D97-AF65-F5344CB8AC3E}">
        <p14:creationId xmlns:p14="http://schemas.microsoft.com/office/powerpoint/2010/main" val="7839298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IN" sz="6000" b="1" u="sng" dirty="0" smtClean="0"/>
              <a:t/>
            </a:r>
            <a:br>
              <a:rPr lang="en-IN" sz="6000" b="1" u="sng" dirty="0" smtClean="0"/>
            </a:br>
            <a:r>
              <a:rPr lang="en-IN" sz="6000" b="1" u="sng" dirty="0" smtClean="0">
                <a:solidFill>
                  <a:srgbClr val="7030A0"/>
                </a:solidFill>
              </a:rPr>
              <a:t>Exploratory Data Analysis</a:t>
            </a:r>
            <a:br>
              <a:rPr lang="en-IN" sz="6000" b="1" u="sng" dirty="0" smtClean="0">
                <a:solidFill>
                  <a:srgbClr val="7030A0"/>
                </a:solidFill>
              </a:rPr>
            </a:br>
            <a:endParaRPr lang="en-IN" sz="6000" b="1" u="sng" dirty="0">
              <a:solidFill>
                <a:srgbClr val="7030A0"/>
              </a:solidFill>
            </a:endParaRPr>
          </a:p>
        </p:txBody>
      </p:sp>
      <p:sp>
        <p:nvSpPr>
          <p:cNvPr id="3" name="Content Placeholder 2"/>
          <p:cNvSpPr>
            <a:spLocks noGrp="1"/>
          </p:cNvSpPr>
          <p:nvPr>
            <p:ph idx="1"/>
          </p:nvPr>
        </p:nvSpPr>
        <p:spPr/>
        <p:txBody>
          <a:bodyPr>
            <a:normAutofit/>
          </a:bodyPr>
          <a:lstStyle/>
          <a:p>
            <a:pPr marL="0" indent="0" algn="just">
              <a:buNone/>
            </a:pPr>
            <a:r>
              <a:rPr lang="en-US" sz="3200" dirty="0">
                <a:latin typeface="Bahnschrift" panose="020B0502040204020203" pitchFamily="34" charset="0"/>
              </a:rPr>
              <a:t>In Python, exploratory data analysis, or EDA, is a crucial step in the data analysis process that involves studying, exploring, and visualizing information to derive important insights. To find patterns, trends, and relationships in the data, it makes use of statistical tools and visualizations. This helps to formulate hypotheses and direct additional investigations.</a:t>
            </a:r>
            <a:endParaRPr lang="en-IN" sz="3200" dirty="0">
              <a:latin typeface="Bahnschrift" panose="020B0502040204020203" pitchFamily="34" charset="0"/>
            </a:endParaRPr>
          </a:p>
        </p:txBody>
      </p:sp>
    </p:spTree>
    <p:extLst>
      <p:ext uri="{BB962C8B-B14F-4D97-AF65-F5344CB8AC3E}">
        <p14:creationId xmlns:p14="http://schemas.microsoft.com/office/powerpoint/2010/main" val="17538262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06828"/>
            <a:ext cx="12234611" cy="5351171"/>
          </a:xfrm>
          <a:prstGeom prst="rect">
            <a:avLst/>
          </a:prstGeom>
        </p:spPr>
      </p:pic>
      <p:sp>
        <p:nvSpPr>
          <p:cNvPr id="3" name="TextBox 2"/>
          <p:cNvSpPr txBox="1"/>
          <p:nvPr/>
        </p:nvSpPr>
        <p:spPr>
          <a:xfrm>
            <a:off x="218941" y="206062"/>
            <a:ext cx="11848563" cy="400110"/>
          </a:xfrm>
          <a:prstGeom prst="rect">
            <a:avLst/>
          </a:prstGeom>
          <a:noFill/>
        </p:spPr>
        <p:txBody>
          <a:bodyPr wrap="square" rtlCol="0">
            <a:spAutoFit/>
          </a:bodyPr>
          <a:lstStyle/>
          <a:p>
            <a:r>
              <a:rPr lang="en-US" sz="2000" b="1" dirty="0" smtClean="0"/>
              <a:t>Here we can see Females are in high numbers than males as females count is 7832 and male count is 3407.</a:t>
            </a:r>
            <a:endParaRPr lang="en-IN" sz="2000" b="1" dirty="0"/>
          </a:p>
        </p:txBody>
      </p:sp>
    </p:spTree>
    <p:extLst>
      <p:ext uri="{BB962C8B-B14F-4D97-AF65-F5344CB8AC3E}">
        <p14:creationId xmlns:p14="http://schemas.microsoft.com/office/powerpoint/2010/main" val="27321542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11369"/>
            <a:ext cx="12192000" cy="5875715"/>
          </a:xfrm>
          <a:prstGeom prst="rect">
            <a:avLst/>
          </a:prstGeom>
        </p:spPr>
      </p:pic>
      <p:sp>
        <p:nvSpPr>
          <p:cNvPr id="3" name="TextBox 2"/>
          <p:cNvSpPr txBox="1"/>
          <p:nvPr/>
        </p:nvSpPr>
        <p:spPr>
          <a:xfrm>
            <a:off x="257577" y="154546"/>
            <a:ext cx="11681138" cy="707886"/>
          </a:xfrm>
          <a:prstGeom prst="rect">
            <a:avLst/>
          </a:prstGeom>
          <a:noFill/>
        </p:spPr>
        <p:txBody>
          <a:bodyPr wrap="square" rtlCol="0">
            <a:spAutoFit/>
          </a:bodyPr>
          <a:lstStyle/>
          <a:p>
            <a:r>
              <a:rPr lang="en-US" sz="2000" b="1" dirty="0" smtClean="0"/>
              <a:t>From below graphs we can see that most of the buyers are females and even the purchasing power of females are greater than men</a:t>
            </a:r>
            <a:endParaRPr lang="en-IN" sz="2000" b="1" dirty="0"/>
          </a:p>
        </p:txBody>
      </p:sp>
    </p:spTree>
    <p:extLst>
      <p:ext uri="{BB962C8B-B14F-4D97-AF65-F5344CB8AC3E}">
        <p14:creationId xmlns:p14="http://schemas.microsoft.com/office/powerpoint/2010/main" val="8489898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2" y="0"/>
            <a:ext cx="12189598" cy="6858000"/>
          </a:xfrm>
          <a:prstGeom prst="rect">
            <a:avLst/>
          </a:prstGeom>
        </p:spPr>
      </p:pic>
    </p:spTree>
    <p:extLst>
      <p:ext uri="{BB962C8B-B14F-4D97-AF65-F5344CB8AC3E}">
        <p14:creationId xmlns:p14="http://schemas.microsoft.com/office/powerpoint/2010/main" val="25179313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35725574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0350"/>
            <a:ext cx="12192000" cy="6888350"/>
          </a:xfrm>
          <a:prstGeom prst="rect">
            <a:avLst/>
          </a:prstGeom>
        </p:spPr>
      </p:pic>
    </p:spTree>
    <p:extLst>
      <p:ext uri="{BB962C8B-B14F-4D97-AF65-F5344CB8AC3E}">
        <p14:creationId xmlns:p14="http://schemas.microsoft.com/office/powerpoint/2010/main" val="11757036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28960284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14220693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32109771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solidFill>
                  <a:srgbClr val="0070C0"/>
                </a:solidFill>
                <a:latin typeface="Berlin Sans FB Demi" panose="020E0802020502020306" pitchFamily="34" charset="0"/>
              </a:rPr>
              <a:t>CONTENT OF THE PROJECT</a:t>
            </a:r>
            <a:endParaRPr lang="en-IN" b="1" u="sng" dirty="0">
              <a:solidFill>
                <a:srgbClr val="0070C0"/>
              </a:solidFill>
              <a:latin typeface="Berlin Sans FB Demi" panose="020E0802020502020306" pitchFamily="34" charset="0"/>
            </a:endParaRPr>
          </a:p>
        </p:txBody>
      </p:sp>
      <p:sp>
        <p:nvSpPr>
          <p:cNvPr id="3" name="Content Placeholder 2"/>
          <p:cNvSpPr>
            <a:spLocks noGrp="1"/>
          </p:cNvSpPr>
          <p:nvPr>
            <p:ph idx="1"/>
          </p:nvPr>
        </p:nvSpPr>
        <p:spPr/>
        <p:txBody>
          <a:bodyPr/>
          <a:lstStyle/>
          <a:p>
            <a:pPr marL="0" indent="0">
              <a:buNone/>
            </a:pPr>
            <a:r>
              <a:rPr lang="en-IN" sz="3600" b="1" u="sng" dirty="0" smtClean="0">
                <a:solidFill>
                  <a:schemeClr val="tx1">
                    <a:lumMod val="95000"/>
                    <a:lumOff val="5000"/>
                  </a:schemeClr>
                </a:solidFill>
              </a:rPr>
              <a:t>Objectives</a:t>
            </a:r>
            <a:r>
              <a:rPr lang="en-IN" sz="3600" b="1" dirty="0" smtClean="0">
                <a:solidFill>
                  <a:schemeClr val="tx1">
                    <a:lumMod val="95000"/>
                    <a:lumOff val="5000"/>
                  </a:schemeClr>
                </a:solidFill>
              </a:rPr>
              <a:t>:-</a:t>
            </a:r>
          </a:p>
          <a:p>
            <a:pPr marL="0" indent="0">
              <a:buNone/>
            </a:pPr>
            <a:endParaRPr lang="en-IN" b="1" dirty="0" smtClean="0"/>
          </a:p>
          <a:p>
            <a:pPr marL="342900" indent="-342900" fontAlgn="base">
              <a:buFont typeface="+mj-lt"/>
              <a:buAutoNum type="arabicPeriod"/>
            </a:pPr>
            <a:r>
              <a:rPr lang="en-US" b="1" dirty="0" smtClean="0"/>
              <a:t>Increase sale In next year .</a:t>
            </a:r>
          </a:p>
          <a:p>
            <a:pPr marL="342900" indent="-342900" fontAlgn="base">
              <a:buFont typeface="+mj-lt"/>
              <a:buAutoNum type="arabicPeriod"/>
            </a:pPr>
            <a:r>
              <a:rPr lang="en-US" b="1" dirty="0" smtClean="0"/>
              <a:t>Improve Customer Experience by Analyzing sales data.</a:t>
            </a:r>
          </a:p>
          <a:p>
            <a:pPr marL="342900" indent="-342900" fontAlgn="base">
              <a:buFont typeface="+mj-lt"/>
              <a:buAutoNum type="arabicPeriod"/>
            </a:pPr>
            <a:r>
              <a:rPr lang="en-US" b="1" dirty="0" smtClean="0"/>
              <a:t>Increase Revenue.</a:t>
            </a:r>
          </a:p>
          <a:p>
            <a:pPr marL="0" indent="0">
              <a:buNone/>
            </a:pPr>
            <a:endParaRPr lang="en-IN" dirty="0"/>
          </a:p>
        </p:txBody>
      </p:sp>
    </p:spTree>
    <p:extLst>
      <p:ext uri="{BB962C8B-B14F-4D97-AF65-F5344CB8AC3E}">
        <p14:creationId xmlns:p14="http://schemas.microsoft.com/office/powerpoint/2010/main" val="37351809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15191814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8000" b="1" u="sng" dirty="0" smtClean="0">
                <a:solidFill>
                  <a:schemeClr val="accent2">
                    <a:lumMod val="50000"/>
                  </a:schemeClr>
                </a:solidFill>
                <a:effectLst>
                  <a:outerShdw blurRad="38100" dist="38100" dir="2700000" algn="tl">
                    <a:srgbClr val="000000">
                      <a:alpha val="43137"/>
                    </a:srgbClr>
                  </a:outerShdw>
                </a:effectLst>
              </a:rPr>
              <a:t>CONCLUSION</a:t>
            </a:r>
            <a:endParaRPr lang="en-IN" sz="8000" b="1" u="sng" dirty="0">
              <a:solidFill>
                <a:schemeClr val="accent2">
                  <a:lumMod val="50000"/>
                </a:schemeClr>
              </a:solidFill>
              <a:effectLst>
                <a:outerShdw blurRad="38100" dist="38100" dir="2700000" algn="tl">
                  <a:srgbClr val="000000">
                    <a:alpha val="43137"/>
                  </a:srgbClr>
                </a:outerShdw>
              </a:effectLst>
            </a:endParaRPr>
          </a:p>
        </p:txBody>
      </p:sp>
      <p:sp>
        <p:nvSpPr>
          <p:cNvPr id="3" name="TextBox 2"/>
          <p:cNvSpPr txBox="1"/>
          <p:nvPr/>
        </p:nvSpPr>
        <p:spPr>
          <a:xfrm>
            <a:off x="764683" y="2846231"/>
            <a:ext cx="10662634" cy="2062103"/>
          </a:xfrm>
          <a:prstGeom prst="rect">
            <a:avLst/>
          </a:prstGeom>
          <a:noFill/>
        </p:spPr>
        <p:txBody>
          <a:bodyPr wrap="square" rtlCol="0">
            <a:spAutoFit/>
          </a:bodyPr>
          <a:lstStyle/>
          <a:p>
            <a:pPr algn="just"/>
            <a:r>
              <a:rPr lang="en-US" sz="3200" b="1" dirty="0" smtClean="0"/>
              <a:t>Married women age group 26-35 years from UP, Maharashtra and Karnataka working in IT, Healthcare and aviation are more likely to buy products from Food, Clothing and Electronics category.</a:t>
            </a:r>
            <a:endParaRPr lang="en-IN" sz="3200" b="1" dirty="0"/>
          </a:p>
        </p:txBody>
      </p:sp>
    </p:spTree>
    <p:extLst>
      <p:ext uri="{BB962C8B-B14F-4D97-AF65-F5344CB8AC3E}">
        <p14:creationId xmlns:p14="http://schemas.microsoft.com/office/powerpoint/2010/main" val="3117234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Questions</a:t>
            </a:r>
            <a:endParaRPr lang="en-IN" b="1" u="sng" dirty="0"/>
          </a:p>
        </p:txBody>
      </p:sp>
      <p:sp>
        <p:nvSpPr>
          <p:cNvPr id="3" name="TextBox 2"/>
          <p:cNvSpPr txBox="1"/>
          <p:nvPr/>
        </p:nvSpPr>
        <p:spPr>
          <a:xfrm>
            <a:off x="837127" y="2150772"/>
            <a:ext cx="10573555" cy="3139321"/>
          </a:xfrm>
          <a:prstGeom prst="rect">
            <a:avLst/>
          </a:prstGeom>
          <a:noFill/>
        </p:spPr>
        <p:txBody>
          <a:bodyPr wrap="square" rtlCol="0">
            <a:spAutoFit/>
          </a:bodyPr>
          <a:lstStyle/>
          <a:p>
            <a:pPr marL="342900" indent="-342900">
              <a:buAutoNum type="arabicPeriod"/>
            </a:pPr>
            <a:r>
              <a:rPr lang="en-US" dirty="0" smtClean="0"/>
              <a:t>What is use of Head () function?</a:t>
            </a:r>
          </a:p>
          <a:p>
            <a:pPr marL="342900" indent="-342900">
              <a:buAutoNum type="arabicPeriod"/>
            </a:pPr>
            <a:endParaRPr lang="en-US" dirty="0"/>
          </a:p>
          <a:p>
            <a:pPr marL="342900" indent="-342900">
              <a:buAutoNum type="arabicPeriod"/>
            </a:pPr>
            <a:r>
              <a:rPr lang="en-US" dirty="0" smtClean="0"/>
              <a:t>What is use of info () function?</a:t>
            </a:r>
          </a:p>
          <a:p>
            <a:pPr marL="342900" indent="-342900">
              <a:buAutoNum type="arabicPeriod"/>
            </a:pPr>
            <a:endParaRPr lang="en-US" dirty="0"/>
          </a:p>
          <a:p>
            <a:pPr marL="342900" indent="-342900">
              <a:buAutoNum type="arabicPeriod"/>
            </a:pPr>
            <a:r>
              <a:rPr lang="en-US" dirty="0" smtClean="0"/>
              <a:t>What is EDA?</a:t>
            </a:r>
          </a:p>
          <a:p>
            <a:pPr marL="342900" indent="-342900">
              <a:buAutoNum type="arabicPeriod"/>
            </a:pPr>
            <a:endParaRPr lang="en-US" dirty="0" smtClean="0"/>
          </a:p>
          <a:p>
            <a:pPr marL="342900" indent="-342900">
              <a:buAutoNum type="arabicPeriod"/>
            </a:pPr>
            <a:r>
              <a:rPr lang="en-US" dirty="0" smtClean="0"/>
              <a:t>What is use of graph representation in the project?</a:t>
            </a:r>
            <a:endParaRPr lang="en-US" dirty="0"/>
          </a:p>
          <a:p>
            <a:pPr marL="342900" indent="-342900">
              <a:buAutoNum type="arabicPeriod"/>
            </a:pPr>
            <a:endParaRPr lang="en-US" dirty="0" smtClean="0"/>
          </a:p>
          <a:p>
            <a:pPr marL="342900" indent="-342900">
              <a:buAutoNum type="arabicPeriod"/>
            </a:pPr>
            <a:r>
              <a:rPr lang="en-US" dirty="0" smtClean="0"/>
              <a:t>Which state spends highest amounts on order?</a:t>
            </a:r>
          </a:p>
          <a:p>
            <a:pPr marL="342900" indent="-342900">
              <a:buAutoNum type="arabicPeriod"/>
            </a:pPr>
            <a:endParaRPr lang="en-US" dirty="0"/>
          </a:p>
          <a:p>
            <a:pPr marL="342900" indent="-342900">
              <a:buAutoNum type="arabicPeriod"/>
            </a:pPr>
            <a:r>
              <a:rPr lang="en-US" dirty="0" smtClean="0"/>
              <a:t>Which product is purchased by most of the people?</a:t>
            </a:r>
            <a:endParaRPr lang="en-IN" dirty="0"/>
          </a:p>
        </p:txBody>
      </p:sp>
    </p:spTree>
    <p:extLst>
      <p:ext uri="{BB962C8B-B14F-4D97-AF65-F5344CB8AC3E}">
        <p14:creationId xmlns:p14="http://schemas.microsoft.com/office/powerpoint/2010/main" val="23596257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49251" y="2421228"/>
            <a:ext cx="9890974" cy="1862048"/>
          </a:xfrm>
          <a:prstGeom prst="rect">
            <a:avLst/>
          </a:prstGeom>
          <a:noFill/>
        </p:spPr>
        <p:txBody>
          <a:bodyPr wrap="square" rtlCol="0">
            <a:spAutoFit/>
          </a:bodyPr>
          <a:lstStyle/>
          <a:p>
            <a:pPr algn="ctr"/>
            <a:r>
              <a:rPr lang="en-US" sz="11500" b="1" dirty="0" smtClean="0">
                <a:solidFill>
                  <a:srgbClr val="CA5914"/>
                </a:solidFill>
                <a:effectLst>
                  <a:outerShdw blurRad="38100" dist="38100" dir="2700000" algn="tl">
                    <a:srgbClr val="000000">
                      <a:alpha val="43137"/>
                    </a:srgbClr>
                  </a:outerShdw>
                </a:effectLst>
                <a:latin typeface="Cooper Black" panose="0208090404030B020404" pitchFamily="18" charset="0"/>
              </a:rPr>
              <a:t>THANKYOU</a:t>
            </a:r>
            <a:endParaRPr lang="en-IN" sz="11500" b="1" dirty="0">
              <a:solidFill>
                <a:srgbClr val="CA5914"/>
              </a:solidFill>
              <a:effectLst>
                <a:outerShdw blurRad="38100" dist="38100" dir="2700000" algn="tl">
                  <a:srgbClr val="000000">
                    <a:alpha val="43137"/>
                  </a:srgbClr>
                </a:outerShdw>
              </a:effectLst>
              <a:latin typeface="Cooper Black" panose="0208090404030B020404" pitchFamily="18" charset="0"/>
            </a:endParaRPr>
          </a:p>
        </p:txBody>
      </p:sp>
    </p:spTree>
    <p:extLst>
      <p:ext uri="{BB962C8B-B14F-4D97-AF65-F5344CB8AC3E}">
        <p14:creationId xmlns:p14="http://schemas.microsoft.com/office/powerpoint/2010/main" val="39852451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7200" b="1" u="sng" dirty="0" smtClean="0">
                <a:solidFill>
                  <a:srgbClr val="FF0000"/>
                </a:solidFill>
              </a:rPr>
              <a:t>Libraries</a:t>
            </a:r>
            <a:endParaRPr lang="en-IN" sz="7200" b="1" u="sng" dirty="0">
              <a:solidFill>
                <a:srgbClr val="FF0000"/>
              </a:solidFill>
            </a:endParaRPr>
          </a:p>
        </p:txBody>
      </p:sp>
      <p:sp>
        <p:nvSpPr>
          <p:cNvPr id="3" name="Content Placeholder 2"/>
          <p:cNvSpPr>
            <a:spLocks noGrp="1"/>
          </p:cNvSpPr>
          <p:nvPr>
            <p:ph idx="1"/>
          </p:nvPr>
        </p:nvSpPr>
        <p:spPr/>
        <p:txBody>
          <a:bodyPr>
            <a:normAutofit lnSpcReduction="10000"/>
          </a:bodyPr>
          <a:lstStyle/>
          <a:p>
            <a:pPr marL="0" indent="0">
              <a:buNone/>
            </a:pPr>
            <a:r>
              <a:rPr lang="en-US" sz="3200" b="1" dirty="0" smtClean="0"/>
              <a:t>We have imported libraries as follows:</a:t>
            </a:r>
            <a:endParaRPr lang="en-IN" sz="3200" b="1" dirty="0" smtClean="0"/>
          </a:p>
          <a:p>
            <a:pPr marL="457200" indent="-457200">
              <a:buFont typeface="+mj-lt"/>
              <a:buAutoNum type="arabicPeriod"/>
            </a:pPr>
            <a:r>
              <a:rPr lang="en-US" sz="3200" b="1" u="sng" dirty="0" smtClean="0">
                <a:solidFill>
                  <a:srgbClr val="0070C0"/>
                </a:solidFill>
              </a:rPr>
              <a:t>Pandas</a:t>
            </a:r>
            <a:r>
              <a:rPr lang="en-US" sz="3200" dirty="0" smtClean="0"/>
              <a:t>:  </a:t>
            </a:r>
            <a:r>
              <a:rPr lang="en-US" sz="3200" b="1" dirty="0" smtClean="0">
                <a:solidFill>
                  <a:schemeClr val="tx1">
                    <a:lumMod val="95000"/>
                    <a:lumOff val="5000"/>
                  </a:schemeClr>
                </a:solidFill>
              </a:rPr>
              <a:t>Pandas allows us to analyze big data and make conclusions based on statistical theories. Pandas can clean messy data sets, and make them readable and relevant.</a:t>
            </a:r>
          </a:p>
          <a:p>
            <a:pPr marL="457200" indent="-457200">
              <a:buFont typeface="+mj-lt"/>
              <a:buAutoNum type="arabicPeriod"/>
            </a:pPr>
            <a:r>
              <a:rPr lang="en-US" sz="3200" b="1" u="sng" dirty="0" smtClean="0">
                <a:solidFill>
                  <a:srgbClr val="0070C0"/>
                </a:solidFill>
              </a:rPr>
              <a:t>NumPy</a:t>
            </a:r>
            <a:r>
              <a:rPr lang="en-US" b="1" dirty="0" smtClean="0">
                <a:solidFill>
                  <a:srgbClr val="0070C0"/>
                </a:solidFill>
              </a:rPr>
              <a:t>: </a:t>
            </a:r>
            <a:r>
              <a:rPr lang="en-US" sz="3200" b="1" dirty="0" smtClean="0">
                <a:solidFill>
                  <a:schemeClr val="tx1">
                    <a:lumMod val="95000"/>
                    <a:lumOff val="5000"/>
                  </a:schemeClr>
                </a:solidFill>
              </a:rPr>
              <a:t>NumPy can be used to perform a wide variety of mathematical operations on arrays. It adds powerful data structures to Python that guarantee efficient calculations with arrays and matrices and it supplies an enormous library of high-level mathematical functions that operate on these arrays and matrices.</a:t>
            </a:r>
            <a:endParaRPr lang="en-US" b="1" dirty="0" smtClean="0">
              <a:solidFill>
                <a:schemeClr val="tx1">
                  <a:lumMod val="95000"/>
                  <a:lumOff val="5000"/>
                </a:schemeClr>
              </a:solidFill>
            </a:endParaRPr>
          </a:p>
          <a:p>
            <a:pPr marL="0" indent="0">
              <a:buNone/>
            </a:pPr>
            <a:endParaRPr lang="en-IN" b="1" dirty="0"/>
          </a:p>
        </p:txBody>
      </p:sp>
    </p:spTree>
    <p:extLst>
      <p:ext uri="{BB962C8B-B14F-4D97-AF65-F5344CB8AC3E}">
        <p14:creationId xmlns:p14="http://schemas.microsoft.com/office/powerpoint/2010/main" val="38816650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7200" b="1" u="sng" dirty="0" smtClean="0">
                <a:solidFill>
                  <a:srgbClr val="FF0000"/>
                </a:solidFill>
              </a:rPr>
              <a:t>Libraries</a:t>
            </a:r>
            <a:endParaRPr lang="en-IN" sz="8000" b="1" u="sng" dirty="0">
              <a:solidFill>
                <a:srgbClr val="FF0000"/>
              </a:solidFill>
            </a:endParaRPr>
          </a:p>
        </p:txBody>
      </p:sp>
      <p:sp>
        <p:nvSpPr>
          <p:cNvPr id="3" name="Content Placeholder 2"/>
          <p:cNvSpPr>
            <a:spLocks noGrp="1"/>
          </p:cNvSpPr>
          <p:nvPr>
            <p:ph idx="1"/>
          </p:nvPr>
        </p:nvSpPr>
        <p:spPr/>
        <p:txBody>
          <a:bodyPr>
            <a:normAutofit/>
          </a:bodyPr>
          <a:lstStyle/>
          <a:p>
            <a:pPr marL="742950" indent="-742950" algn="just">
              <a:buFont typeface="+mj-lt"/>
              <a:buAutoNum type="arabicPeriod" startAt="3"/>
            </a:pPr>
            <a:r>
              <a:rPr lang="en-US" sz="3600" b="1" u="sng" dirty="0" smtClean="0">
                <a:solidFill>
                  <a:schemeClr val="accent1">
                    <a:lumMod val="75000"/>
                  </a:schemeClr>
                </a:solidFill>
              </a:rPr>
              <a:t>Matplotlib: </a:t>
            </a:r>
            <a:r>
              <a:rPr lang="en-US" sz="3200" b="1" dirty="0"/>
              <a:t>Matplotlib is a popular data visualization library in Python. It's often used for creating static, interactive, and animated visualizations in Python. Matplotlib allows you to generate plots, histograms, bar charts, scatter plots, etc., with </a:t>
            </a:r>
            <a:r>
              <a:rPr lang="en-US" sz="3200" b="1" dirty="0" smtClean="0"/>
              <a:t>just </a:t>
            </a:r>
            <a:r>
              <a:rPr lang="en-US" sz="3200" b="1" dirty="0"/>
              <a:t>a few lines of code</a:t>
            </a:r>
            <a:r>
              <a:rPr lang="en-US" sz="3200" b="1" dirty="0" smtClean="0"/>
              <a:t>.</a:t>
            </a:r>
          </a:p>
          <a:p>
            <a:pPr marL="742950" indent="-742950" algn="just">
              <a:buFont typeface="+mj-lt"/>
              <a:buAutoNum type="arabicPeriod" startAt="3"/>
            </a:pPr>
            <a:r>
              <a:rPr lang="en-US" sz="3600" b="1" u="sng" dirty="0" smtClean="0">
                <a:solidFill>
                  <a:schemeClr val="accent1">
                    <a:lumMod val="75000"/>
                  </a:schemeClr>
                </a:solidFill>
              </a:rPr>
              <a:t>Seaborn:</a:t>
            </a:r>
            <a:r>
              <a:rPr lang="en-US" sz="3200" b="1" u="sng" dirty="0" smtClean="0">
                <a:solidFill>
                  <a:schemeClr val="accent1">
                    <a:lumMod val="75000"/>
                  </a:schemeClr>
                </a:solidFill>
              </a:rPr>
              <a:t> </a:t>
            </a:r>
            <a:r>
              <a:rPr lang="en-US" sz="3200" b="1" dirty="0"/>
              <a:t>Seaborn is a Python data visualization library based on matplotlib. It provides a high-level interface for drawing attractive and informative statistical graphics.</a:t>
            </a:r>
            <a:endParaRPr lang="en-US" sz="3200" b="1" u="sng" dirty="0" smtClean="0">
              <a:solidFill>
                <a:schemeClr val="accent1">
                  <a:lumMod val="75000"/>
                </a:schemeClr>
              </a:solidFill>
            </a:endParaRPr>
          </a:p>
        </p:txBody>
      </p:sp>
    </p:spTree>
    <p:extLst>
      <p:ext uri="{BB962C8B-B14F-4D97-AF65-F5344CB8AC3E}">
        <p14:creationId xmlns:p14="http://schemas.microsoft.com/office/powerpoint/2010/main" val="4454560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7200" b="1" u="sng" dirty="0" smtClean="0">
                <a:solidFill>
                  <a:schemeClr val="accent6">
                    <a:lumMod val="75000"/>
                  </a:schemeClr>
                </a:solidFill>
              </a:rPr>
              <a:t>Implementation</a:t>
            </a:r>
            <a:endParaRPr lang="en-IN" sz="7200" b="1" u="sng" dirty="0">
              <a:solidFill>
                <a:schemeClr val="accent6">
                  <a:lumMod val="75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2580" y="3313857"/>
            <a:ext cx="10515600" cy="3420232"/>
          </a:xfrm>
        </p:spPr>
      </p:pic>
      <p:sp>
        <p:nvSpPr>
          <p:cNvPr id="5" name="TextBox 4"/>
          <p:cNvSpPr txBox="1"/>
          <p:nvPr/>
        </p:nvSpPr>
        <p:spPr>
          <a:xfrm>
            <a:off x="682580" y="1690688"/>
            <a:ext cx="10856890" cy="1569660"/>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t>The head() function is used to get the first n rows. </a:t>
            </a:r>
            <a:endParaRPr lang="en-US" sz="2400" dirty="0" smtClean="0"/>
          </a:p>
          <a:p>
            <a:pPr marL="342900" indent="-342900" algn="just">
              <a:buFont typeface="Arial" panose="020B0604020202020204" pitchFamily="34" charset="0"/>
              <a:buChar char="•"/>
            </a:pPr>
            <a:r>
              <a:rPr lang="en-US" sz="2400" dirty="0" smtClean="0"/>
              <a:t>This </a:t>
            </a:r>
            <a:r>
              <a:rPr lang="en-US" sz="2400" dirty="0"/>
              <a:t>function returns the first n rows for the object based on position. </a:t>
            </a:r>
            <a:endParaRPr lang="en-US" sz="2400" dirty="0" smtClean="0"/>
          </a:p>
          <a:p>
            <a:pPr marL="342900" indent="-342900" algn="just">
              <a:buFont typeface="Arial" panose="020B0604020202020204" pitchFamily="34" charset="0"/>
              <a:buChar char="•"/>
            </a:pPr>
            <a:r>
              <a:rPr lang="en-US" sz="2400" dirty="0" smtClean="0"/>
              <a:t>It </a:t>
            </a:r>
            <a:r>
              <a:rPr lang="en-US" sz="2400" dirty="0"/>
              <a:t>is useful for quickly testing if your object has the right type of data in it. Number of rows to select.</a:t>
            </a:r>
            <a:endParaRPr lang="en-IN" sz="2400" dirty="0"/>
          </a:p>
        </p:txBody>
      </p:sp>
    </p:spTree>
    <p:extLst>
      <p:ext uri="{BB962C8B-B14F-4D97-AF65-F5344CB8AC3E}">
        <p14:creationId xmlns:p14="http://schemas.microsoft.com/office/powerpoint/2010/main" val="30217292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solidFill>
                  <a:srgbClr val="00B050"/>
                </a:solidFill>
                <a:effectLst>
                  <a:outerShdw blurRad="38100" dist="38100" dir="2700000" algn="tl">
                    <a:srgbClr val="000000">
                      <a:alpha val="43137"/>
                    </a:srgbClr>
                  </a:outerShdw>
                </a:effectLst>
              </a:rPr>
              <a:t>DataFrame Info()</a:t>
            </a:r>
            <a:endParaRPr lang="en-IN" b="1" u="sng" dirty="0">
              <a:solidFill>
                <a:srgbClr val="00B050"/>
              </a:solidFill>
              <a:effectLst>
                <a:outerShdw blurRad="38100" dist="38100" dir="2700000" algn="tl">
                  <a:srgbClr val="000000">
                    <a:alpha val="43137"/>
                  </a:srgbClr>
                </a:outerShdw>
              </a:effectLs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943339"/>
            <a:ext cx="12192000" cy="3914661"/>
          </a:xfrm>
        </p:spPr>
      </p:pic>
      <p:sp>
        <p:nvSpPr>
          <p:cNvPr id="5" name="TextBox 4"/>
          <p:cNvSpPr txBox="1"/>
          <p:nvPr/>
        </p:nvSpPr>
        <p:spPr>
          <a:xfrm>
            <a:off x="838200" y="1558344"/>
            <a:ext cx="10515600" cy="1384995"/>
          </a:xfrm>
          <a:prstGeom prst="rect">
            <a:avLst/>
          </a:prstGeom>
          <a:noFill/>
        </p:spPr>
        <p:txBody>
          <a:bodyPr wrap="square" rtlCol="0">
            <a:spAutoFit/>
          </a:bodyPr>
          <a:lstStyle/>
          <a:p>
            <a:pPr algn="just"/>
            <a:r>
              <a:rPr lang="en-US" sz="2800" dirty="0"/>
              <a:t>The df.info() command prints the information about our dataset, including columns, datatypes of columns, non-null values, and memory usage.</a:t>
            </a:r>
            <a:endParaRPr lang="en-IN" sz="2800" dirty="0"/>
          </a:p>
        </p:txBody>
      </p:sp>
    </p:spTree>
    <p:extLst>
      <p:ext uri="{BB962C8B-B14F-4D97-AF65-F5344CB8AC3E}">
        <p14:creationId xmlns:p14="http://schemas.microsoft.com/office/powerpoint/2010/main" val="30406250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400" b="1" dirty="0" smtClean="0">
                <a:solidFill>
                  <a:schemeClr val="accent2">
                    <a:lumMod val="75000"/>
                  </a:schemeClr>
                </a:solidFill>
              </a:rPr>
              <a:t>pd.isnull(df).sum()</a:t>
            </a:r>
            <a:endParaRPr lang="en-IN" sz="5400" b="1" dirty="0">
              <a:solidFill>
                <a:schemeClr val="accent2">
                  <a:lumMod val="75000"/>
                </a:schemeClr>
              </a:solidFill>
            </a:endParaRPr>
          </a:p>
        </p:txBody>
      </p:sp>
      <p:sp>
        <p:nvSpPr>
          <p:cNvPr id="3" name="Content Placeholder 2"/>
          <p:cNvSpPr>
            <a:spLocks noGrp="1"/>
          </p:cNvSpPr>
          <p:nvPr>
            <p:ph idx="1"/>
          </p:nvPr>
        </p:nvSpPr>
        <p:spPr/>
        <p:txBody>
          <a:bodyPr/>
          <a:lstStyle/>
          <a:p>
            <a:pPr marL="0" indent="0">
              <a:buNone/>
            </a:pPr>
            <a:r>
              <a:rPr lang="en-US" dirty="0"/>
              <a:t>The function dataframe. isnull(). sum(). sum() returns the number of missing </a:t>
            </a:r>
            <a:r>
              <a:rPr lang="en-US" dirty="0" smtClean="0"/>
              <a:t>values </a:t>
            </a:r>
            <a:r>
              <a:rPr lang="en-US" dirty="0"/>
              <a:t>in the dataset</a:t>
            </a:r>
            <a:r>
              <a:rPr lang="en-US" dirty="0" smtClean="0"/>
              <a:t>.</a:t>
            </a:r>
          </a:p>
          <a:p>
            <a:pPr marL="0" indent="0">
              <a:buNone/>
            </a:pPr>
            <a:endParaRPr lang="en-US" dirty="0"/>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008314"/>
            <a:ext cx="10058400" cy="3849686"/>
          </a:xfrm>
          <a:prstGeom prst="rect">
            <a:avLst/>
          </a:prstGeom>
        </p:spPr>
      </p:pic>
    </p:spTree>
    <p:extLst>
      <p:ext uri="{BB962C8B-B14F-4D97-AF65-F5344CB8AC3E}">
        <p14:creationId xmlns:p14="http://schemas.microsoft.com/office/powerpoint/2010/main" val="13616808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85737"/>
            <a:ext cx="12192000" cy="3297631"/>
          </a:xfrm>
          <a:prstGeom prst="rect">
            <a:avLst/>
          </a:prstGeom>
        </p:spPr>
      </p:pic>
    </p:spTree>
    <p:extLst>
      <p:ext uri="{BB962C8B-B14F-4D97-AF65-F5344CB8AC3E}">
        <p14:creationId xmlns:p14="http://schemas.microsoft.com/office/powerpoint/2010/main" val="42120222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398487"/>
            <a:ext cx="12195395" cy="4062155"/>
          </a:xfrm>
          <a:prstGeom prst="rect">
            <a:avLst/>
          </a:prstGeom>
        </p:spPr>
      </p:pic>
    </p:spTree>
    <p:extLst>
      <p:ext uri="{BB962C8B-B14F-4D97-AF65-F5344CB8AC3E}">
        <p14:creationId xmlns:p14="http://schemas.microsoft.com/office/powerpoint/2010/main" val="42005987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TotalTime>
  <Words>424</Words>
  <Application>Microsoft Office PowerPoint</Application>
  <PresentationFormat>Widescreen</PresentationFormat>
  <Paragraphs>43</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Bahnschrift</vt:lpstr>
      <vt:lpstr>Berlin Sans FB Demi</vt:lpstr>
      <vt:lpstr>Calibri</vt:lpstr>
      <vt:lpstr>Calibri Light</vt:lpstr>
      <vt:lpstr>Cooper Black</vt:lpstr>
      <vt:lpstr>Office Theme</vt:lpstr>
      <vt:lpstr>Diwali Sales Analysis</vt:lpstr>
      <vt:lpstr>CONTENT OF THE PROJECT</vt:lpstr>
      <vt:lpstr>Libraries</vt:lpstr>
      <vt:lpstr>Libraries</vt:lpstr>
      <vt:lpstr>Implementation</vt:lpstr>
      <vt:lpstr>DataFrame Info()</vt:lpstr>
      <vt:lpstr>pd.isnull(df).sum()</vt:lpstr>
      <vt:lpstr>PowerPoint Presentation</vt:lpstr>
      <vt:lpstr>PowerPoint Presentation</vt:lpstr>
      <vt:lpstr>PowerPoint Presentation</vt:lpstr>
      <vt:lpstr> Exploratory Data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Questions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Diwali Sales Analysis</dc:title>
  <dc:creator>Shree</dc:creator>
  <cp:lastModifiedBy>Shree</cp:lastModifiedBy>
  <cp:revision>15</cp:revision>
  <dcterms:created xsi:type="dcterms:W3CDTF">2024-05-17T07:42:12Z</dcterms:created>
  <dcterms:modified xsi:type="dcterms:W3CDTF">2024-05-18T05:18:00Z</dcterms:modified>
</cp:coreProperties>
</file>