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7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77699" autoAdjust="0"/>
  </p:normalViewPr>
  <p:slideViewPr>
    <p:cSldViewPr snapToGrid="0" showGuides="1">
      <p:cViewPr varScale="1">
        <p:scale>
          <a:sx n="66" d="100"/>
          <a:sy n="66" d="100"/>
        </p:scale>
        <p:origin x="8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4F913-476C-463A-9AE6-FE6ECD7614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26DD12-1EDB-4DA5-A290-761435DC3502}">
      <dgm:prSet phldrT="[文本]"/>
      <dgm:spPr/>
      <dgm:t>
        <a:bodyPr/>
        <a:lstStyle/>
        <a:p>
          <a:r>
            <a:rPr lang="en-US" altLang="zh-CN"/>
            <a:t>A</a:t>
          </a:r>
          <a:endParaRPr lang="zh-CN" altLang="en-US"/>
        </a:p>
      </dgm:t>
    </dgm:pt>
    <dgm:pt modelId="{EC661A3E-E307-40A7-ACB8-156FAF28DC5E}" type="parTrans" cxnId="{4611B41F-229C-4F0F-AAEE-625D90EDD9D6}">
      <dgm:prSet/>
      <dgm:spPr/>
      <dgm:t>
        <a:bodyPr/>
        <a:lstStyle/>
        <a:p>
          <a:endParaRPr lang="zh-CN" altLang="en-US"/>
        </a:p>
      </dgm:t>
    </dgm:pt>
    <dgm:pt modelId="{82C71BA9-5E65-4493-9BB7-CE07A41D88DD}" type="sibTrans" cxnId="{4611B41F-229C-4F0F-AAEE-625D90EDD9D6}">
      <dgm:prSet/>
      <dgm:spPr/>
      <dgm:t>
        <a:bodyPr/>
        <a:lstStyle/>
        <a:p>
          <a:endParaRPr lang="zh-CN" altLang="en-US"/>
        </a:p>
      </dgm:t>
    </dgm:pt>
    <dgm:pt modelId="{E56A1630-8873-41F3-B06F-A37DE8373B93}">
      <dgm:prSet phldrT="[文本]"/>
      <dgm:spPr/>
      <dgm:t>
        <a:bodyPr/>
        <a:lstStyle/>
        <a:p>
          <a:r>
            <a:rPr lang="en-US" altLang="zh-CN"/>
            <a:t> a()</a:t>
          </a:r>
        </a:p>
        <a:p>
          <a:endParaRPr lang="en-US" altLang="zh-CN"/>
        </a:p>
        <a:p>
          <a:r>
            <a:rPr lang="en-US" altLang="zh-CN"/>
            <a:t>b()</a:t>
          </a:r>
        </a:p>
        <a:p>
          <a:endParaRPr lang="en-US" altLang="zh-CN"/>
        </a:p>
      </dgm:t>
    </dgm:pt>
    <dgm:pt modelId="{714D00E2-36AB-44B0-8ADC-70026CB209D8}" type="parTrans" cxnId="{D42B604E-ADBE-414E-9F03-941202ADFB05}">
      <dgm:prSet/>
      <dgm:spPr/>
      <dgm:t>
        <a:bodyPr/>
        <a:lstStyle/>
        <a:p>
          <a:endParaRPr lang="zh-CN" altLang="en-US"/>
        </a:p>
      </dgm:t>
    </dgm:pt>
    <dgm:pt modelId="{67097164-CDF2-4240-8274-BA8C85EF6F59}" type="sibTrans" cxnId="{D42B604E-ADBE-414E-9F03-941202ADFB05}">
      <dgm:prSet/>
      <dgm:spPr/>
      <dgm:t>
        <a:bodyPr/>
        <a:lstStyle/>
        <a:p>
          <a:endParaRPr lang="zh-CN" altLang="en-US"/>
        </a:p>
      </dgm:t>
    </dgm:pt>
    <dgm:pt modelId="{EF59DDAB-5E8B-497F-A95E-8F9D1160E2BE}">
      <dgm:prSet phldrT="[文本]"/>
      <dgm:spPr/>
      <dgm:t>
        <a:bodyPr/>
        <a:lstStyle/>
        <a:p>
          <a:r>
            <a:rPr lang="en-US" altLang="zh-CN"/>
            <a:t> a()</a:t>
          </a:r>
        </a:p>
        <a:p>
          <a:endParaRPr lang="en-US" altLang="zh-CN"/>
        </a:p>
        <a:p>
          <a:r>
            <a:rPr lang="en-US" altLang="zh-CN"/>
            <a:t>b()</a:t>
          </a:r>
        </a:p>
        <a:p>
          <a:endParaRPr lang="en-US" altLang="zh-CN"/>
        </a:p>
      </dgm:t>
    </dgm:pt>
    <dgm:pt modelId="{D52F8DBA-F307-4258-B189-1382F6E87FEF}" type="parTrans" cxnId="{006CEA16-8D66-41F7-B43B-B3F1578F0955}">
      <dgm:prSet/>
      <dgm:spPr/>
      <dgm:t>
        <a:bodyPr/>
        <a:lstStyle/>
        <a:p>
          <a:endParaRPr lang="zh-CN" altLang="en-US"/>
        </a:p>
      </dgm:t>
    </dgm:pt>
    <dgm:pt modelId="{823CF4AB-08C6-4B48-B2A3-C6B396FC9C00}" type="sibTrans" cxnId="{006CEA16-8D66-41F7-B43B-B3F1578F0955}">
      <dgm:prSet/>
      <dgm:spPr/>
      <dgm:t>
        <a:bodyPr/>
        <a:lstStyle/>
        <a:p>
          <a:endParaRPr lang="zh-CN" altLang="en-US"/>
        </a:p>
      </dgm:t>
    </dgm:pt>
    <dgm:pt modelId="{92C2FCC1-5507-46F6-A4EC-E6400FC99C7C}">
      <dgm:prSet phldrT="[文本]"/>
      <dgm:spPr/>
      <dgm:t>
        <a:bodyPr/>
        <a:lstStyle/>
        <a:p>
          <a:r>
            <a:rPr lang="en-US" altLang="zh-CN"/>
            <a:t> a()</a:t>
          </a:r>
        </a:p>
        <a:p>
          <a:endParaRPr lang="en-US" altLang="zh-CN"/>
        </a:p>
        <a:p>
          <a:r>
            <a:rPr lang="en-US" altLang="zh-CN"/>
            <a:t>b()</a:t>
          </a:r>
        </a:p>
        <a:p>
          <a:endParaRPr lang="en-US" altLang="zh-CN"/>
        </a:p>
      </dgm:t>
    </dgm:pt>
    <dgm:pt modelId="{81EA0EA7-D768-4676-AC2F-C97C5D859921}" type="parTrans" cxnId="{A2F3479C-481B-44AB-91B4-5A81B858AF6F}">
      <dgm:prSet/>
      <dgm:spPr/>
      <dgm:t>
        <a:bodyPr/>
        <a:lstStyle/>
        <a:p>
          <a:endParaRPr lang="zh-CN" altLang="en-US"/>
        </a:p>
      </dgm:t>
    </dgm:pt>
    <dgm:pt modelId="{F94F851F-7402-4258-9AA0-42DF72DF7B21}" type="sibTrans" cxnId="{A2F3479C-481B-44AB-91B4-5A81B858AF6F}">
      <dgm:prSet/>
      <dgm:spPr/>
      <dgm:t>
        <a:bodyPr/>
        <a:lstStyle/>
        <a:p>
          <a:endParaRPr lang="zh-CN" altLang="en-US"/>
        </a:p>
      </dgm:t>
    </dgm:pt>
    <dgm:pt modelId="{A328EF14-BEA7-4438-A750-70B0A2193DEB}" type="pres">
      <dgm:prSet presAssocID="{5584F913-476C-463A-9AE6-FE6ECD7614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C671C-6C8C-4D44-90E3-7F735BB5F4BF}" type="pres">
      <dgm:prSet presAssocID="{2826DD12-1EDB-4DA5-A290-761435DC3502}" presName="hierRoot1" presStyleCnt="0">
        <dgm:presLayoutVars>
          <dgm:hierBranch val="init"/>
        </dgm:presLayoutVars>
      </dgm:prSet>
      <dgm:spPr/>
    </dgm:pt>
    <dgm:pt modelId="{EB985824-6FD2-45C5-B628-9C180FF19F56}" type="pres">
      <dgm:prSet presAssocID="{2826DD12-1EDB-4DA5-A290-761435DC3502}" presName="rootComposite1" presStyleCnt="0"/>
      <dgm:spPr/>
    </dgm:pt>
    <dgm:pt modelId="{83767002-639A-4DCE-8D5C-6242F7C2E868}" type="pres">
      <dgm:prSet presAssocID="{2826DD12-1EDB-4DA5-A290-761435DC3502}" presName="rootText1" presStyleLbl="node0" presStyleIdx="0" presStyleCnt="1" custScaleY="83524">
        <dgm:presLayoutVars>
          <dgm:chPref val="3"/>
        </dgm:presLayoutVars>
      </dgm:prSet>
      <dgm:spPr/>
    </dgm:pt>
    <dgm:pt modelId="{1773D371-32B1-4ADC-AFE5-BFD30EFDFA6E}" type="pres">
      <dgm:prSet presAssocID="{2826DD12-1EDB-4DA5-A290-761435DC3502}" presName="rootConnector1" presStyleLbl="node1" presStyleIdx="0" presStyleCnt="0"/>
      <dgm:spPr/>
    </dgm:pt>
    <dgm:pt modelId="{CD6417CC-BE22-4D13-AFA1-ED2A954771DF}" type="pres">
      <dgm:prSet presAssocID="{2826DD12-1EDB-4DA5-A290-761435DC3502}" presName="hierChild2" presStyleCnt="0"/>
      <dgm:spPr/>
    </dgm:pt>
    <dgm:pt modelId="{5C2CE866-6D94-4796-B438-A699AF3B2A5B}" type="pres">
      <dgm:prSet presAssocID="{714D00E2-36AB-44B0-8ADC-70026CB209D8}" presName="Name37" presStyleLbl="parChTrans1D2" presStyleIdx="0" presStyleCnt="3"/>
      <dgm:spPr/>
    </dgm:pt>
    <dgm:pt modelId="{6AC0B54A-0FF9-4BBB-9727-2407AA9233EF}" type="pres">
      <dgm:prSet presAssocID="{E56A1630-8873-41F3-B06F-A37DE8373B93}" presName="hierRoot2" presStyleCnt="0">
        <dgm:presLayoutVars>
          <dgm:hierBranch val="init"/>
        </dgm:presLayoutVars>
      </dgm:prSet>
      <dgm:spPr/>
    </dgm:pt>
    <dgm:pt modelId="{0A040B00-0317-461E-B0A1-B300484BCAB2}" type="pres">
      <dgm:prSet presAssocID="{E56A1630-8873-41F3-B06F-A37DE8373B93}" presName="rootComposite" presStyleCnt="0"/>
      <dgm:spPr/>
    </dgm:pt>
    <dgm:pt modelId="{D8CF78F5-C998-4C01-8405-BA05259083EA}" type="pres">
      <dgm:prSet presAssocID="{E56A1630-8873-41F3-B06F-A37DE8373B93}" presName="rootText" presStyleLbl="node2" presStyleIdx="0" presStyleCnt="3" custScaleX="85516" custScaleY="431952" custLinFactNeighborX="-56016" custLinFactNeighborY="31588">
        <dgm:presLayoutVars>
          <dgm:chPref val="3"/>
        </dgm:presLayoutVars>
      </dgm:prSet>
      <dgm:spPr>
        <a:prstGeom prst="downArrow">
          <a:avLst/>
        </a:prstGeom>
      </dgm:spPr>
    </dgm:pt>
    <dgm:pt modelId="{7BB3512A-A42C-4125-8A4F-4DFF748D1309}" type="pres">
      <dgm:prSet presAssocID="{E56A1630-8873-41F3-B06F-A37DE8373B93}" presName="rootConnector" presStyleLbl="node2" presStyleIdx="0" presStyleCnt="3"/>
      <dgm:spPr/>
    </dgm:pt>
    <dgm:pt modelId="{1E41F322-D4CA-4751-9068-101E2F14853D}" type="pres">
      <dgm:prSet presAssocID="{E56A1630-8873-41F3-B06F-A37DE8373B93}" presName="hierChild4" presStyleCnt="0"/>
      <dgm:spPr/>
    </dgm:pt>
    <dgm:pt modelId="{4EFE89D6-7CD5-455D-AF42-DE422C8E71EE}" type="pres">
      <dgm:prSet presAssocID="{E56A1630-8873-41F3-B06F-A37DE8373B93}" presName="hierChild5" presStyleCnt="0"/>
      <dgm:spPr/>
    </dgm:pt>
    <dgm:pt modelId="{85A9EFE2-47DB-4638-9B69-D7F8A31CD35E}" type="pres">
      <dgm:prSet presAssocID="{D52F8DBA-F307-4258-B189-1382F6E87FEF}" presName="Name37" presStyleLbl="parChTrans1D2" presStyleIdx="1" presStyleCnt="3"/>
      <dgm:spPr/>
    </dgm:pt>
    <dgm:pt modelId="{BEFB135A-CBAA-4C41-9089-14BCBD3B08EE}" type="pres">
      <dgm:prSet presAssocID="{EF59DDAB-5E8B-497F-A95E-8F9D1160E2BE}" presName="hierRoot2" presStyleCnt="0">
        <dgm:presLayoutVars>
          <dgm:hierBranch val="init"/>
        </dgm:presLayoutVars>
      </dgm:prSet>
      <dgm:spPr/>
    </dgm:pt>
    <dgm:pt modelId="{6711FB20-3028-4204-97A9-97DB6CA7AD04}" type="pres">
      <dgm:prSet presAssocID="{EF59DDAB-5E8B-497F-A95E-8F9D1160E2BE}" presName="rootComposite" presStyleCnt="0"/>
      <dgm:spPr/>
    </dgm:pt>
    <dgm:pt modelId="{3EAA3A82-0E93-4634-BF97-D97D24CCA28D}" type="pres">
      <dgm:prSet presAssocID="{EF59DDAB-5E8B-497F-A95E-8F9D1160E2BE}" presName="rootText" presStyleLbl="node2" presStyleIdx="1" presStyleCnt="3" custScaleX="95144" custScaleY="432347" custLinFactNeighborX="919" custLinFactNeighborY="35">
        <dgm:presLayoutVars>
          <dgm:chPref val="3"/>
        </dgm:presLayoutVars>
      </dgm:prSet>
      <dgm:spPr>
        <a:prstGeom prst="downArrow">
          <a:avLst/>
        </a:prstGeom>
      </dgm:spPr>
    </dgm:pt>
    <dgm:pt modelId="{161C34E2-9323-4A28-851D-4ED691C2045F}" type="pres">
      <dgm:prSet presAssocID="{EF59DDAB-5E8B-497F-A95E-8F9D1160E2BE}" presName="rootConnector" presStyleLbl="node2" presStyleIdx="1" presStyleCnt="3"/>
      <dgm:spPr/>
    </dgm:pt>
    <dgm:pt modelId="{CCC5527A-A94A-419D-BA2D-58CD97E81C03}" type="pres">
      <dgm:prSet presAssocID="{EF59DDAB-5E8B-497F-A95E-8F9D1160E2BE}" presName="hierChild4" presStyleCnt="0"/>
      <dgm:spPr/>
    </dgm:pt>
    <dgm:pt modelId="{00FB6D47-93A7-43ED-A795-93D7DD35F3FD}" type="pres">
      <dgm:prSet presAssocID="{EF59DDAB-5E8B-497F-A95E-8F9D1160E2BE}" presName="hierChild5" presStyleCnt="0"/>
      <dgm:spPr/>
    </dgm:pt>
    <dgm:pt modelId="{B05A1617-FB51-4E0D-BA13-D21F749082F1}" type="pres">
      <dgm:prSet presAssocID="{81EA0EA7-D768-4676-AC2F-C97C5D859921}" presName="Name37" presStyleLbl="parChTrans1D2" presStyleIdx="2" presStyleCnt="3"/>
      <dgm:spPr/>
    </dgm:pt>
    <dgm:pt modelId="{B0DA4160-A256-4806-BAB4-7B2B672C738D}" type="pres">
      <dgm:prSet presAssocID="{92C2FCC1-5507-46F6-A4EC-E6400FC99C7C}" presName="hierRoot2" presStyleCnt="0">
        <dgm:presLayoutVars>
          <dgm:hierBranch val="init"/>
        </dgm:presLayoutVars>
      </dgm:prSet>
      <dgm:spPr/>
    </dgm:pt>
    <dgm:pt modelId="{11CB4613-1CEA-4B9F-AF4B-BF9078540FB7}" type="pres">
      <dgm:prSet presAssocID="{92C2FCC1-5507-46F6-A4EC-E6400FC99C7C}" presName="rootComposite" presStyleCnt="0"/>
      <dgm:spPr/>
    </dgm:pt>
    <dgm:pt modelId="{0B596BF2-53D2-410E-90DC-0213309C235C}" type="pres">
      <dgm:prSet presAssocID="{92C2FCC1-5507-46F6-A4EC-E6400FC99C7C}" presName="rootText" presStyleLbl="node2" presStyleIdx="2" presStyleCnt="3" custScaleX="85990" custScaleY="427442" custLinFactNeighborX="32692" custLinFactNeighborY="9785">
        <dgm:presLayoutVars>
          <dgm:chPref val="3"/>
        </dgm:presLayoutVars>
      </dgm:prSet>
      <dgm:spPr>
        <a:prstGeom prst="downArrow">
          <a:avLst/>
        </a:prstGeom>
      </dgm:spPr>
    </dgm:pt>
    <dgm:pt modelId="{FD6CD7BB-E3AC-44AB-9EE3-92D1814F82A1}" type="pres">
      <dgm:prSet presAssocID="{92C2FCC1-5507-46F6-A4EC-E6400FC99C7C}" presName="rootConnector" presStyleLbl="node2" presStyleIdx="2" presStyleCnt="3"/>
      <dgm:spPr/>
    </dgm:pt>
    <dgm:pt modelId="{B0DD0980-890B-4AEF-A4C8-32B7C55CEEC7}" type="pres">
      <dgm:prSet presAssocID="{92C2FCC1-5507-46F6-A4EC-E6400FC99C7C}" presName="hierChild4" presStyleCnt="0"/>
      <dgm:spPr/>
    </dgm:pt>
    <dgm:pt modelId="{5E38C824-50B9-4FD3-A649-9FFC08C35836}" type="pres">
      <dgm:prSet presAssocID="{92C2FCC1-5507-46F6-A4EC-E6400FC99C7C}" presName="hierChild5" presStyleCnt="0"/>
      <dgm:spPr/>
    </dgm:pt>
    <dgm:pt modelId="{A1265CC5-0CAB-4280-A223-CE35140247A1}" type="pres">
      <dgm:prSet presAssocID="{2826DD12-1EDB-4DA5-A290-761435DC3502}" presName="hierChild3" presStyleCnt="0"/>
      <dgm:spPr/>
    </dgm:pt>
  </dgm:ptLst>
  <dgm:cxnLst>
    <dgm:cxn modelId="{006CEA16-8D66-41F7-B43B-B3F1578F0955}" srcId="{2826DD12-1EDB-4DA5-A290-761435DC3502}" destId="{EF59DDAB-5E8B-497F-A95E-8F9D1160E2BE}" srcOrd="1" destOrd="0" parTransId="{D52F8DBA-F307-4258-B189-1382F6E87FEF}" sibTransId="{823CF4AB-08C6-4B48-B2A3-C6B396FC9C00}"/>
    <dgm:cxn modelId="{4611B41F-229C-4F0F-AAEE-625D90EDD9D6}" srcId="{5584F913-476C-463A-9AE6-FE6ECD761405}" destId="{2826DD12-1EDB-4DA5-A290-761435DC3502}" srcOrd="0" destOrd="0" parTransId="{EC661A3E-E307-40A7-ACB8-156FAF28DC5E}" sibTransId="{82C71BA9-5E65-4493-9BB7-CE07A41D88DD}"/>
    <dgm:cxn modelId="{A5F2F825-FCAF-412A-9788-AC28D9997C1B}" type="presOf" srcId="{92C2FCC1-5507-46F6-A4EC-E6400FC99C7C}" destId="{0B596BF2-53D2-410E-90DC-0213309C235C}" srcOrd="0" destOrd="0" presId="urn:microsoft.com/office/officeart/2005/8/layout/orgChart1"/>
    <dgm:cxn modelId="{3238C236-F05B-46B7-993B-A9C42AAB3E40}" type="presOf" srcId="{EF59DDAB-5E8B-497F-A95E-8F9D1160E2BE}" destId="{161C34E2-9323-4A28-851D-4ED691C2045F}" srcOrd="1" destOrd="0" presId="urn:microsoft.com/office/officeart/2005/8/layout/orgChart1"/>
    <dgm:cxn modelId="{89E9E55F-0093-44C0-9C55-18247E2D6E0B}" type="presOf" srcId="{E56A1630-8873-41F3-B06F-A37DE8373B93}" destId="{D8CF78F5-C998-4C01-8405-BA05259083EA}" srcOrd="0" destOrd="0" presId="urn:microsoft.com/office/officeart/2005/8/layout/orgChart1"/>
    <dgm:cxn modelId="{5FCED645-863F-4DD3-A6F8-86978FDAAE00}" type="presOf" srcId="{EF59DDAB-5E8B-497F-A95E-8F9D1160E2BE}" destId="{3EAA3A82-0E93-4634-BF97-D97D24CCA28D}" srcOrd="0" destOrd="0" presId="urn:microsoft.com/office/officeart/2005/8/layout/orgChart1"/>
    <dgm:cxn modelId="{B274B56D-01BA-4323-B25D-F3A424D48DBA}" type="presOf" srcId="{E56A1630-8873-41F3-B06F-A37DE8373B93}" destId="{7BB3512A-A42C-4125-8A4F-4DFF748D1309}" srcOrd="1" destOrd="0" presId="urn:microsoft.com/office/officeart/2005/8/layout/orgChart1"/>
    <dgm:cxn modelId="{D42B604E-ADBE-414E-9F03-941202ADFB05}" srcId="{2826DD12-1EDB-4DA5-A290-761435DC3502}" destId="{E56A1630-8873-41F3-B06F-A37DE8373B93}" srcOrd="0" destOrd="0" parTransId="{714D00E2-36AB-44B0-8ADC-70026CB209D8}" sibTransId="{67097164-CDF2-4240-8274-BA8C85EF6F59}"/>
    <dgm:cxn modelId="{F63E416E-4EFE-4AB4-9A8E-C5A7858F80E7}" type="presOf" srcId="{D52F8DBA-F307-4258-B189-1382F6E87FEF}" destId="{85A9EFE2-47DB-4638-9B69-D7F8A31CD35E}" srcOrd="0" destOrd="0" presId="urn:microsoft.com/office/officeart/2005/8/layout/orgChart1"/>
    <dgm:cxn modelId="{DAFD6751-DFFF-454C-81CA-D2562AB70CB4}" type="presOf" srcId="{92C2FCC1-5507-46F6-A4EC-E6400FC99C7C}" destId="{FD6CD7BB-E3AC-44AB-9EE3-92D1814F82A1}" srcOrd="1" destOrd="0" presId="urn:microsoft.com/office/officeart/2005/8/layout/orgChart1"/>
    <dgm:cxn modelId="{A2F3479C-481B-44AB-91B4-5A81B858AF6F}" srcId="{2826DD12-1EDB-4DA5-A290-761435DC3502}" destId="{92C2FCC1-5507-46F6-A4EC-E6400FC99C7C}" srcOrd="2" destOrd="0" parTransId="{81EA0EA7-D768-4676-AC2F-C97C5D859921}" sibTransId="{F94F851F-7402-4258-9AA0-42DF72DF7B21}"/>
    <dgm:cxn modelId="{B1B59AB6-1C69-4B5C-818C-90498B4F7724}" type="presOf" srcId="{714D00E2-36AB-44B0-8ADC-70026CB209D8}" destId="{5C2CE866-6D94-4796-B438-A699AF3B2A5B}" srcOrd="0" destOrd="0" presId="urn:microsoft.com/office/officeart/2005/8/layout/orgChart1"/>
    <dgm:cxn modelId="{49E82DC8-A845-41A3-BC1B-A03E945E79C6}" type="presOf" srcId="{2826DD12-1EDB-4DA5-A290-761435DC3502}" destId="{1773D371-32B1-4ADC-AFE5-BFD30EFDFA6E}" srcOrd="1" destOrd="0" presId="urn:microsoft.com/office/officeart/2005/8/layout/orgChart1"/>
    <dgm:cxn modelId="{7F89DECA-1A6B-4959-A9E3-A5B9D64EB43E}" type="presOf" srcId="{2826DD12-1EDB-4DA5-A290-761435DC3502}" destId="{83767002-639A-4DCE-8D5C-6242F7C2E868}" srcOrd="0" destOrd="0" presId="urn:microsoft.com/office/officeart/2005/8/layout/orgChart1"/>
    <dgm:cxn modelId="{E0B9ADD6-4D9C-42B8-B2A5-8E5939A91517}" type="presOf" srcId="{5584F913-476C-463A-9AE6-FE6ECD761405}" destId="{A328EF14-BEA7-4438-A750-70B0A2193DEB}" srcOrd="0" destOrd="0" presId="urn:microsoft.com/office/officeart/2005/8/layout/orgChart1"/>
    <dgm:cxn modelId="{3F5CB5DC-1C03-4408-BBF8-A5590777F8C4}" type="presOf" srcId="{81EA0EA7-D768-4676-AC2F-C97C5D859921}" destId="{B05A1617-FB51-4E0D-BA13-D21F749082F1}" srcOrd="0" destOrd="0" presId="urn:microsoft.com/office/officeart/2005/8/layout/orgChart1"/>
    <dgm:cxn modelId="{2F914F25-1D9D-4634-A589-A02DE45BF81F}" type="presParOf" srcId="{A328EF14-BEA7-4438-A750-70B0A2193DEB}" destId="{095C671C-6C8C-4D44-90E3-7F735BB5F4BF}" srcOrd="0" destOrd="0" presId="urn:microsoft.com/office/officeart/2005/8/layout/orgChart1"/>
    <dgm:cxn modelId="{B84242C0-A37D-489A-AD87-DCB42737DE18}" type="presParOf" srcId="{095C671C-6C8C-4D44-90E3-7F735BB5F4BF}" destId="{EB985824-6FD2-45C5-B628-9C180FF19F56}" srcOrd="0" destOrd="0" presId="urn:microsoft.com/office/officeart/2005/8/layout/orgChart1"/>
    <dgm:cxn modelId="{8A5CDA1C-CCDC-48B2-BB95-84A8C1345441}" type="presParOf" srcId="{EB985824-6FD2-45C5-B628-9C180FF19F56}" destId="{83767002-639A-4DCE-8D5C-6242F7C2E868}" srcOrd="0" destOrd="0" presId="urn:microsoft.com/office/officeart/2005/8/layout/orgChart1"/>
    <dgm:cxn modelId="{58FE434A-248E-4467-AE2F-60A88C70FF14}" type="presParOf" srcId="{EB985824-6FD2-45C5-B628-9C180FF19F56}" destId="{1773D371-32B1-4ADC-AFE5-BFD30EFDFA6E}" srcOrd="1" destOrd="0" presId="urn:microsoft.com/office/officeart/2005/8/layout/orgChart1"/>
    <dgm:cxn modelId="{2B6EF878-404C-4EEE-8DB9-6A4C71CE3AD8}" type="presParOf" srcId="{095C671C-6C8C-4D44-90E3-7F735BB5F4BF}" destId="{CD6417CC-BE22-4D13-AFA1-ED2A954771DF}" srcOrd="1" destOrd="0" presId="urn:microsoft.com/office/officeart/2005/8/layout/orgChart1"/>
    <dgm:cxn modelId="{F52EDA10-159B-40B7-A113-BE944820C01C}" type="presParOf" srcId="{CD6417CC-BE22-4D13-AFA1-ED2A954771DF}" destId="{5C2CE866-6D94-4796-B438-A699AF3B2A5B}" srcOrd="0" destOrd="0" presId="urn:microsoft.com/office/officeart/2005/8/layout/orgChart1"/>
    <dgm:cxn modelId="{51191E59-1B73-4A94-9F8B-B7993D008AC0}" type="presParOf" srcId="{CD6417CC-BE22-4D13-AFA1-ED2A954771DF}" destId="{6AC0B54A-0FF9-4BBB-9727-2407AA9233EF}" srcOrd="1" destOrd="0" presId="urn:microsoft.com/office/officeart/2005/8/layout/orgChart1"/>
    <dgm:cxn modelId="{4B365B69-B3E1-4224-96A3-034567108444}" type="presParOf" srcId="{6AC0B54A-0FF9-4BBB-9727-2407AA9233EF}" destId="{0A040B00-0317-461E-B0A1-B300484BCAB2}" srcOrd="0" destOrd="0" presId="urn:microsoft.com/office/officeart/2005/8/layout/orgChart1"/>
    <dgm:cxn modelId="{53999D09-5C57-4F56-83E4-732A6E5AF990}" type="presParOf" srcId="{0A040B00-0317-461E-B0A1-B300484BCAB2}" destId="{D8CF78F5-C998-4C01-8405-BA05259083EA}" srcOrd="0" destOrd="0" presId="urn:microsoft.com/office/officeart/2005/8/layout/orgChart1"/>
    <dgm:cxn modelId="{1DB7C4C8-D92A-4FF2-A541-D9AEF70B6B60}" type="presParOf" srcId="{0A040B00-0317-461E-B0A1-B300484BCAB2}" destId="{7BB3512A-A42C-4125-8A4F-4DFF748D1309}" srcOrd="1" destOrd="0" presId="urn:microsoft.com/office/officeart/2005/8/layout/orgChart1"/>
    <dgm:cxn modelId="{ED45F3B3-495E-4B15-B7AE-56EB9789F69B}" type="presParOf" srcId="{6AC0B54A-0FF9-4BBB-9727-2407AA9233EF}" destId="{1E41F322-D4CA-4751-9068-101E2F14853D}" srcOrd="1" destOrd="0" presId="urn:microsoft.com/office/officeart/2005/8/layout/orgChart1"/>
    <dgm:cxn modelId="{A2245157-8618-4850-BD1D-2CB3645CD6FC}" type="presParOf" srcId="{6AC0B54A-0FF9-4BBB-9727-2407AA9233EF}" destId="{4EFE89D6-7CD5-455D-AF42-DE422C8E71EE}" srcOrd="2" destOrd="0" presId="urn:microsoft.com/office/officeart/2005/8/layout/orgChart1"/>
    <dgm:cxn modelId="{1FD17CE1-2CE3-4B64-A0F0-3B8B146830AB}" type="presParOf" srcId="{CD6417CC-BE22-4D13-AFA1-ED2A954771DF}" destId="{85A9EFE2-47DB-4638-9B69-D7F8A31CD35E}" srcOrd="2" destOrd="0" presId="urn:microsoft.com/office/officeart/2005/8/layout/orgChart1"/>
    <dgm:cxn modelId="{471E8954-1CC3-475E-BA7B-E82037A98951}" type="presParOf" srcId="{CD6417CC-BE22-4D13-AFA1-ED2A954771DF}" destId="{BEFB135A-CBAA-4C41-9089-14BCBD3B08EE}" srcOrd="3" destOrd="0" presId="urn:microsoft.com/office/officeart/2005/8/layout/orgChart1"/>
    <dgm:cxn modelId="{A15A0732-8AC8-4717-9453-213A65D74C4E}" type="presParOf" srcId="{BEFB135A-CBAA-4C41-9089-14BCBD3B08EE}" destId="{6711FB20-3028-4204-97A9-97DB6CA7AD04}" srcOrd="0" destOrd="0" presId="urn:microsoft.com/office/officeart/2005/8/layout/orgChart1"/>
    <dgm:cxn modelId="{D4F203D5-A2E8-4AC2-A54F-D7E9B4EF2AEC}" type="presParOf" srcId="{6711FB20-3028-4204-97A9-97DB6CA7AD04}" destId="{3EAA3A82-0E93-4634-BF97-D97D24CCA28D}" srcOrd="0" destOrd="0" presId="urn:microsoft.com/office/officeart/2005/8/layout/orgChart1"/>
    <dgm:cxn modelId="{7176D624-4BFC-48E5-B3F4-3C62B14B2F24}" type="presParOf" srcId="{6711FB20-3028-4204-97A9-97DB6CA7AD04}" destId="{161C34E2-9323-4A28-851D-4ED691C2045F}" srcOrd="1" destOrd="0" presId="urn:microsoft.com/office/officeart/2005/8/layout/orgChart1"/>
    <dgm:cxn modelId="{59EB09C8-CCAA-47FC-A330-4B9C02BCD4EE}" type="presParOf" srcId="{BEFB135A-CBAA-4C41-9089-14BCBD3B08EE}" destId="{CCC5527A-A94A-419D-BA2D-58CD97E81C03}" srcOrd="1" destOrd="0" presId="urn:microsoft.com/office/officeart/2005/8/layout/orgChart1"/>
    <dgm:cxn modelId="{DDE58D59-5384-4DED-B430-3DB7567AF2E9}" type="presParOf" srcId="{BEFB135A-CBAA-4C41-9089-14BCBD3B08EE}" destId="{00FB6D47-93A7-43ED-A795-93D7DD35F3FD}" srcOrd="2" destOrd="0" presId="urn:microsoft.com/office/officeart/2005/8/layout/orgChart1"/>
    <dgm:cxn modelId="{3D34BE52-BF91-4C82-944A-8B3879919783}" type="presParOf" srcId="{CD6417CC-BE22-4D13-AFA1-ED2A954771DF}" destId="{B05A1617-FB51-4E0D-BA13-D21F749082F1}" srcOrd="4" destOrd="0" presId="urn:microsoft.com/office/officeart/2005/8/layout/orgChart1"/>
    <dgm:cxn modelId="{2F8E0653-418A-4E2F-893A-ADA44A352D6B}" type="presParOf" srcId="{CD6417CC-BE22-4D13-AFA1-ED2A954771DF}" destId="{B0DA4160-A256-4806-BAB4-7B2B672C738D}" srcOrd="5" destOrd="0" presId="urn:microsoft.com/office/officeart/2005/8/layout/orgChart1"/>
    <dgm:cxn modelId="{50767702-20EC-4538-83EE-9BBC6EFFB02C}" type="presParOf" srcId="{B0DA4160-A256-4806-BAB4-7B2B672C738D}" destId="{11CB4613-1CEA-4B9F-AF4B-BF9078540FB7}" srcOrd="0" destOrd="0" presId="urn:microsoft.com/office/officeart/2005/8/layout/orgChart1"/>
    <dgm:cxn modelId="{198A97F5-0F99-424B-8E08-D5D948060A41}" type="presParOf" srcId="{11CB4613-1CEA-4B9F-AF4B-BF9078540FB7}" destId="{0B596BF2-53D2-410E-90DC-0213309C235C}" srcOrd="0" destOrd="0" presId="urn:microsoft.com/office/officeart/2005/8/layout/orgChart1"/>
    <dgm:cxn modelId="{90D12EB1-763E-42B6-B0A8-90ADA38D4EA5}" type="presParOf" srcId="{11CB4613-1CEA-4B9F-AF4B-BF9078540FB7}" destId="{FD6CD7BB-E3AC-44AB-9EE3-92D1814F82A1}" srcOrd="1" destOrd="0" presId="urn:microsoft.com/office/officeart/2005/8/layout/orgChart1"/>
    <dgm:cxn modelId="{056172B4-C530-40B5-9DBE-8C9C4A462032}" type="presParOf" srcId="{B0DA4160-A256-4806-BAB4-7B2B672C738D}" destId="{B0DD0980-890B-4AEF-A4C8-32B7C55CEEC7}" srcOrd="1" destOrd="0" presId="urn:microsoft.com/office/officeart/2005/8/layout/orgChart1"/>
    <dgm:cxn modelId="{C01E4766-53C0-461F-8B24-E49885D54AF9}" type="presParOf" srcId="{B0DA4160-A256-4806-BAB4-7B2B672C738D}" destId="{5E38C824-50B9-4FD3-A649-9FFC08C35836}" srcOrd="2" destOrd="0" presId="urn:microsoft.com/office/officeart/2005/8/layout/orgChart1"/>
    <dgm:cxn modelId="{B42226E3-0C60-445E-ADF6-BCF0C8CBCDC1}" type="presParOf" srcId="{095C671C-6C8C-4D44-90E3-7F735BB5F4BF}" destId="{A1265CC5-0CAB-4280-A223-CE35140247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1617-FB51-4E0D-BA13-D21F749082F1}">
      <dsp:nvSpPr>
        <dsp:cNvPr id="0" name=""/>
        <dsp:cNvSpPr/>
      </dsp:nvSpPr>
      <dsp:spPr>
        <a:xfrm>
          <a:off x="1891717" y="304388"/>
          <a:ext cx="1049287" cy="170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94"/>
              </a:lnTo>
              <a:lnTo>
                <a:pt x="1049287" y="94494"/>
              </a:lnTo>
              <a:lnTo>
                <a:pt x="1049287" y="1709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9EFE2-47DB-4638-9B69-D7F8A31CD35E}">
      <dsp:nvSpPr>
        <dsp:cNvPr id="0" name=""/>
        <dsp:cNvSpPr/>
      </dsp:nvSpPr>
      <dsp:spPr>
        <a:xfrm>
          <a:off x="1845997" y="304388"/>
          <a:ext cx="91440" cy="153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626"/>
              </a:lnTo>
              <a:lnTo>
                <a:pt x="50688" y="76626"/>
              </a:lnTo>
              <a:lnTo>
                <a:pt x="50688" y="153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CE866-6D94-4796-B438-A699AF3B2A5B}">
      <dsp:nvSpPr>
        <dsp:cNvPr id="0" name=""/>
        <dsp:cNvSpPr/>
      </dsp:nvSpPr>
      <dsp:spPr>
        <a:xfrm>
          <a:off x="670773" y="304388"/>
          <a:ext cx="1220943" cy="154564"/>
        </a:xfrm>
        <a:custGeom>
          <a:avLst/>
          <a:gdLst/>
          <a:ahLst/>
          <a:cxnLst/>
          <a:rect l="0" t="0" r="0" b="0"/>
          <a:pathLst>
            <a:path>
              <a:moveTo>
                <a:pt x="1220943" y="0"/>
              </a:moveTo>
              <a:lnTo>
                <a:pt x="1220943" y="78065"/>
              </a:lnTo>
              <a:lnTo>
                <a:pt x="0" y="78065"/>
              </a:lnTo>
              <a:lnTo>
                <a:pt x="0" y="154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67002-639A-4DCE-8D5C-6242F7C2E868}">
      <dsp:nvSpPr>
        <dsp:cNvPr id="0" name=""/>
        <dsp:cNvSpPr/>
      </dsp:nvSpPr>
      <dsp:spPr>
        <a:xfrm>
          <a:off x="1527437" y="127"/>
          <a:ext cx="728560" cy="304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A</a:t>
          </a:r>
          <a:endParaRPr lang="zh-CN" altLang="en-US" sz="1700" kern="1200"/>
        </a:p>
      </dsp:txBody>
      <dsp:txXfrm>
        <a:off x="1527437" y="127"/>
        <a:ext cx="728560" cy="304261"/>
      </dsp:txXfrm>
    </dsp:sp>
    <dsp:sp modelId="{D8CF78F5-C998-4C01-8405-BA05259083EA}">
      <dsp:nvSpPr>
        <dsp:cNvPr id="0" name=""/>
        <dsp:cNvSpPr/>
      </dsp:nvSpPr>
      <dsp:spPr>
        <a:xfrm>
          <a:off x="359255" y="458952"/>
          <a:ext cx="623035" cy="15735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 a()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b()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</dsp:txBody>
      <dsp:txXfrm>
        <a:off x="515014" y="458952"/>
        <a:ext cx="311517" cy="1417757"/>
      </dsp:txXfrm>
    </dsp:sp>
    <dsp:sp modelId="{3EAA3A82-0E93-4634-BF97-D97D24CCA28D}">
      <dsp:nvSpPr>
        <dsp:cNvPr id="0" name=""/>
        <dsp:cNvSpPr/>
      </dsp:nvSpPr>
      <dsp:spPr>
        <a:xfrm>
          <a:off x="1550095" y="457513"/>
          <a:ext cx="693181" cy="157495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 a()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b()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</dsp:txBody>
      <dsp:txXfrm>
        <a:off x="1723390" y="457513"/>
        <a:ext cx="346591" cy="1401660"/>
      </dsp:txXfrm>
    </dsp:sp>
    <dsp:sp modelId="{0B596BF2-53D2-410E-90DC-0213309C235C}">
      <dsp:nvSpPr>
        <dsp:cNvPr id="0" name=""/>
        <dsp:cNvSpPr/>
      </dsp:nvSpPr>
      <dsp:spPr>
        <a:xfrm>
          <a:off x="2627760" y="475381"/>
          <a:ext cx="626489" cy="155708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 a()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b()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/>
        </a:p>
      </dsp:txBody>
      <dsp:txXfrm>
        <a:off x="2784382" y="475381"/>
        <a:ext cx="313245" cy="140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5A04-2F62-433E-ABE6-42D84B835089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C5904-53A8-4DC5-96AA-FB6E4B3D2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1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我们接着上次</a:t>
            </a:r>
            <a:r>
              <a:rPr lang="en-US" altLang="zh-CN"/>
              <a:t>W</a:t>
            </a:r>
            <a:r>
              <a:rPr lang="zh-CN" altLang="en-US"/>
              <a:t>的分享</a:t>
            </a:r>
            <a:r>
              <a:rPr lang="en-US" altLang="zh-CN"/>
              <a:t>, </a:t>
            </a:r>
            <a:r>
              <a:rPr lang="zh-CN" altLang="en-US"/>
              <a:t>继续来看一下他的详细使用方法</a:t>
            </a:r>
            <a:r>
              <a:rPr lang="en-US" altLang="zh-CN"/>
              <a:t>,</a:t>
            </a:r>
            <a:r>
              <a:rPr lang="zh-CN" altLang="en-US"/>
              <a:t> 今天的内容主要有这么几个</a:t>
            </a:r>
            <a:r>
              <a:rPr lang="en-US" altLang="zh-CN"/>
              <a:t>:</a:t>
            </a:r>
          </a:p>
          <a:p>
            <a:r>
              <a:rPr lang="en-US" altLang="zh-CN"/>
              <a:t>-</a:t>
            </a:r>
            <a:r>
              <a:rPr lang="zh-CN" altLang="en-US"/>
              <a:t>全局对象</a:t>
            </a:r>
            <a:r>
              <a:rPr lang="en-US" altLang="zh-CN"/>
              <a:t>W, </a:t>
            </a:r>
            <a:r>
              <a:rPr lang="zh-CN" altLang="en-US"/>
              <a:t>它的属性</a:t>
            </a:r>
            <a:r>
              <a:rPr lang="en-US" altLang="zh-CN"/>
              <a:t>, </a:t>
            </a:r>
            <a:r>
              <a:rPr lang="zh-CN" altLang="en-US"/>
              <a:t>方法</a:t>
            </a:r>
            <a:r>
              <a:rPr lang="en-US" altLang="zh-CN"/>
              <a:t>, </a:t>
            </a:r>
            <a:r>
              <a:rPr lang="zh-CN" altLang="en-US"/>
              <a:t>及主要作用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在</a:t>
            </a:r>
            <a:r>
              <a:rPr lang="en-US" altLang="zh-CN"/>
              <a:t>W</a:t>
            </a:r>
            <a:r>
              <a:rPr lang="zh-CN" altLang="en-US"/>
              <a:t>的使用中</a:t>
            </a:r>
            <a:r>
              <a:rPr lang="en-US" altLang="zh-CN"/>
              <a:t>, </a:t>
            </a:r>
            <a:r>
              <a:rPr lang="zh-CN" altLang="en-US"/>
              <a:t>我们会用到</a:t>
            </a:r>
            <a:r>
              <a:rPr lang="en-US" altLang="zh-CN"/>
              <a:t>ArrayBuffer </a:t>
            </a:r>
            <a:r>
              <a:rPr lang="zh-CN" altLang="en-US"/>
              <a:t>以及 </a:t>
            </a:r>
            <a:r>
              <a:rPr lang="en-US" altLang="zh-CN"/>
              <a:t>Stream API, </a:t>
            </a:r>
            <a:r>
              <a:rPr lang="zh-CN" altLang="en-US"/>
              <a:t>我们会顺便对其做些简要介绍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接着我们会讲一下</a:t>
            </a:r>
            <a:r>
              <a:rPr lang="en-US" altLang="zh-CN"/>
              <a:t>W</a:t>
            </a:r>
            <a:r>
              <a:rPr lang="zh-CN" altLang="en-US"/>
              <a:t>的四大概念 </a:t>
            </a:r>
            <a:r>
              <a:rPr lang="en-US" altLang="zh-CN"/>
              <a:t>Module, Instanse, Memory, Table</a:t>
            </a:r>
          </a:p>
          <a:p>
            <a:r>
              <a:rPr lang="en-US" altLang="zh-CN"/>
              <a:t>-</a:t>
            </a:r>
            <a:r>
              <a:rPr lang="zh-CN" altLang="en-US"/>
              <a:t>最后我们用 </a:t>
            </a:r>
            <a:r>
              <a:rPr lang="en-US" altLang="zh-CN"/>
              <a:t>Unity3D </a:t>
            </a:r>
            <a:r>
              <a:rPr lang="zh-CN" altLang="en-US"/>
              <a:t>做一个上手小游戏</a:t>
            </a:r>
            <a:r>
              <a:rPr lang="en-US" altLang="zh-CN"/>
              <a:t>, </a:t>
            </a:r>
            <a:r>
              <a:rPr lang="zh-CN" altLang="en-US"/>
              <a:t>然后将其转为能够在浏览器中运行的版本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9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DataView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视图提供更多操作选项，而且支持设定字节序。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本来，在设计目的上，</a:t>
            </a:r>
            <a:r>
              <a:rPr lang="en-US" altLang="zh-CN"/>
              <a:t>ArrayBuffer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对象的各种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TypedArray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视图，是用来向网卡、声卡之类的本机设备传送数据，所以使用本机的字节序就可以了；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/>
              <a:t>DataView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视图的设计目的，是用来处理网络设备传来的数据，所以大端字节序或小端字节序是可以自行设定的。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/>
              <a:t>let buffer = new ArrayBuffer(4)		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let u8arr = new Unit8Array(buffer)		</a:t>
            </a:r>
          </a:p>
          <a:p>
            <a:r>
              <a:rPr lang="en-US" altLang="zh-CN"/>
              <a:t>u8arr[1] = 11		</a:t>
            </a:r>
          </a:p>
          <a:p>
            <a:r>
              <a:rPr lang="en-US" altLang="zh-CN"/>
              <a:t>let u16arr = new Uint16Arr(buffer)		</a:t>
            </a:r>
          </a:p>
          <a:p>
            <a:r>
              <a:rPr lang="en-US" altLang="zh-CN"/>
              <a:t>u16Arr[0] = 11		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let dv = new DataView(buffer)		</a:t>
            </a:r>
          </a:p>
          <a:p>
            <a:r>
              <a:rPr lang="en-US" altLang="zh-CN"/>
              <a:t>dv.setUint16(0, 11, false)		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01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字面意思</a:t>
            </a:r>
            <a:r>
              <a:rPr lang="en-US" altLang="zh-CN"/>
              <a:t>, </a:t>
            </a:r>
            <a:r>
              <a:rPr lang="zh-CN" altLang="en-US"/>
              <a:t>流</a:t>
            </a:r>
            <a:r>
              <a:rPr lang="en-US" altLang="zh-CN"/>
              <a:t>, </a:t>
            </a:r>
            <a:r>
              <a:rPr lang="zh-CN" altLang="en-US"/>
              <a:t>数据像水一样流过去</a:t>
            </a:r>
            <a:r>
              <a:rPr lang="en-US" altLang="zh-CN"/>
              <a:t>, </a:t>
            </a:r>
          </a:p>
          <a:p>
            <a:r>
              <a:rPr lang="zh-CN" altLang="en-US"/>
              <a:t>数据源可以是无限的</a:t>
            </a:r>
            <a:r>
              <a:rPr lang="en-US" altLang="zh-CN"/>
              <a:t>, </a:t>
            </a:r>
            <a:r>
              <a:rPr lang="zh-CN" altLang="en-US"/>
              <a:t>来多少</a:t>
            </a:r>
            <a:r>
              <a:rPr lang="en-US" altLang="zh-CN"/>
              <a:t>, </a:t>
            </a:r>
            <a:r>
              <a:rPr lang="zh-CN" altLang="en-US"/>
              <a:t>处理多少</a:t>
            </a:r>
            <a:r>
              <a:rPr lang="en-US" altLang="zh-CN"/>
              <a:t>,</a:t>
            </a:r>
          </a:p>
          <a:p>
            <a:r>
              <a:rPr lang="zh-CN" altLang="en-US"/>
              <a:t>举例</a:t>
            </a:r>
            <a:r>
              <a:rPr lang="en-US" altLang="zh-CN"/>
              <a:t>:</a:t>
            </a:r>
          </a:p>
          <a:p>
            <a:r>
              <a:rPr lang="zh-CN" altLang="en-US"/>
              <a:t>大文件读写操作</a:t>
            </a:r>
            <a:endParaRPr lang="en-US" altLang="zh-CN"/>
          </a:p>
          <a:p>
            <a:r>
              <a:rPr lang="zh-CN" altLang="en-US"/>
              <a:t>视频播放</a:t>
            </a:r>
            <a:endParaRPr lang="en-US" altLang="zh-CN"/>
          </a:p>
          <a:p>
            <a:r>
              <a:rPr lang="zh-CN" altLang="en-US"/>
              <a:t>格式转换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6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var a = new WebAssembly.Memory({initial:32767, maximum:32767});</a:t>
            </a:r>
          </a:p>
          <a:p>
            <a:r>
              <a:rPr lang="zh-CN" altLang="en-US"/>
              <a:t>可以</a:t>
            </a:r>
            <a:r>
              <a:rPr lang="en-US" altLang="zh-CN"/>
              <a:t>new</a:t>
            </a:r>
            <a:r>
              <a:rPr lang="zh-CN" altLang="en-US"/>
              <a:t>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G</a:t>
            </a:r>
            <a:r>
              <a:rPr lang="zh-CN" altLang="en-US"/>
              <a:t>的内存</a:t>
            </a:r>
            <a:endParaRPr lang="en-US" altLang="zh-CN"/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提供了边界。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模块可以直接管理的内存是受限制的</a:t>
            </a:r>
            <a:endParaRPr lang="en-US" altLang="zh-CN"/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 memory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只是一个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对象：安全。</a:t>
            </a:r>
            <a:b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通过防止浏览器级内存泄漏并提供内存隔离，使事情变得更安全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js-api-examples/table.html</a:t>
            </a:r>
          </a:p>
          <a:p>
            <a:r>
              <a:rPr lang="en-US" altLang="zh-CN"/>
              <a:t>js-api-examples/table2.html</a:t>
            </a:r>
          </a:p>
          <a:p>
            <a:r>
              <a:rPr lang="en-US" altLang="zh-CN"/>
              <a:t>other-examples/table-set.html</a:t>
            </a:r>
          </a:p>
          <a:p>
            <a:r>
              <a:rPr lang="en-US" altLang="zh-CN"/>
              <a:t>understanding-text-format/wasm-table.html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Demo:</a:t>
            </a:r>
          </a:p>
          <a:p>
            <a:r>
              <a:rPr lang="en-US" altLang="zh-CN"/>
              <a:t>js-api-examples/imports.html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0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6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Rotate:</a:t>
            </a:r>
            <a:br>
              <a:rPr lang="en-US" altLang="zh-CN"/>
            </a:br>
            <a:r>
              <a:rPr lang="en-US" altLang="zh-CN"/>
              <a:t>transform.Rotate(new Vector3(15, 30, 45) * Time.deltaTime);</a:t>
            </a:r>
          </a:p>
          <a:p>
            <a:r>
              <a:rPr lang="en-US" altLang="zh-CN"/>
              <a:t>PlayController:</a:t>
            </a:r>
          </a:p>
          <a:p>
            <a:r>
              <a:rPr lang="en-US" altLang="zh-CN"/>
              <a:t>using System.Collections;</a:t>
            </a:r>
          </a:p>
          <a:p>
            <a:r>
              <a:rPr lang="en-US" altLang="zh-CN"/>
              <a:t>using System.Collections.Generic;</a:t>
            </a:r>
          </a:p>
          <a:p>
            <a:r>
              <a:rPr lang="en-US" altLang="zh-CN"/>
              <a:t>using UnityEngine;</a:t>
            </a:r>
          </a:p>
          <a:p>
            <a:r>
              <a:rPr lang="en-US" altLang="zh-CN"/>
              <a:t>using UnityEngine.UI;</a:t>
            </a:r>
          </a:p>
          <a:p>
            <a:endParaRPr lang="en-US" altLang="zh-CN"/>
          </a:p>
          <a:p>
            <a:r>
              <a:rPr lang="en-US" altLang="zh-CN"/>
              <a:t>public class PlayerController : MonoBehaviour {</a:t>
            </a:r>
          </a:p>
          <a:p>
            <a:endParaRPr lang="en-US" altLang="zh-CN"/>
          </a:p>
          <a:p>
            <a:r>
              <a:rPr lang="en-US" altLang="zh-CN"/>
              <a:t>    public float speed;</a:t>
            </a:r>
          </a:p>
          <a:p>
            <a:r>
              <a:rPr lang="en-US" altLang="zh-CN"/>
              <a:t>    public Text countText;</a:t>
            </a:r>
          </a:p>
          <a:p>
            <a:r>
              <a:rPr lang="en-US" altLang="zh-CN"/>
              <a:t>    public Text winText;</a:t>
            </a:r>
          </a:p>
          <a:p>
            <a:endParaRPr lang="en-US" altLang="zh-CN"/>
          </a:p>
          <a:p>
            <a:r>
              <a:rPr lang="en-US" altLang="zh-CN"/>
              <a:t>    private Rigidbody rb;</a:t>
            </a:r>
          </a:p>
          <a:p>
            <a:r>
              <a:rPr lang="en-US" altLang="zh-CN"/>
              <a:t>    private int count;</a:t>
            </a:r>
          </a:p>
          <a:p>
            <a:endParaRPr lang="en-US" altLang="zh-CN"/>
          </a:p>
          <a:p>
            <a:r>
              <a:rPr lang="en-US" altLang="zh-CN"/>
              <a:t>    private void Start()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rb = GetComponent&lt;Rigidbody&gt;();</a:t>
            </a:r>
          </a:p>
          <a:p>
            <a:r>
              <a:rPr lang="en-US" altLang="zh-CN"/>
              <a:t>        count = 0;</a:t>
            </a:r>
          </a:p>
          <a:p>
            <a:r>
              <a:rPr lang="en-US" altLang="zh-CN"/>
              <a:t>        setCountText();</a:t>
            </a:r>
          </a:p>
          <a:p>
            <a:r>
              <a:rPr lang="en-US" altLang="zh-CN"/>
              <a:t>    }</a:t>
            </a:r>
          </a:p>
          <a:p>
            <a:endParaRPr lang="en-US" altLang="zh-CN"/>
          </a:p>
          <a:p>
            <a:r>
              <a:rPr lang="en-US" altLang="zh-CN"/>
              <a:t>    private void FixedUpdate()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float moveHorizontal = Input.GetAxis("Horizontal");</a:t>
            </a:r>
          </a:p>
          <a:p>
            <a:r>
              <a:rPr lang="en-US" altLang="zh-CN"/>
              <a:t>        float moveVertical = Input.GetAxis("Vertical");</a:t>
            </a:r>
          </a:p>
          <a:p>
            <a:r>
              <a:rPr lang="en-US" altLang="zh-CN"/>
              <a:t>        Vector3 movement = new Vector3(moveHorizontal, 0.0f, moveVertical);</a:t>
            </a:r>
          </a:p>
          <a:p>
            <a:r>
              <a:rPr lang="en-US" altLang="zh-CN"/>
              <a:t>        rb.AddForce(movement * speed);</a:t>
            </a:r>
          </a:p>
          <a:p>
            <a:r>
              <a:rPr lang="en-US" altLang="zh-CN"/>
              <a:t>    }</a:t>
            </a:r>
          </a:p>
          <a:p>
            <a:endParaRPr lang="en-US" altLang="zh-CN"/>
          </a:p>
          <a:p>
            <a:r>
              <a:rPr lang="en-US" altLang="zh-CN"/>
              <a:t>    private void OnTriggerEnter(Collider other)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if (other.gameObject.CompareTag("Pick Up"))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other.gameObject.SetActive(false);</a:t>
            </a:r>
          </a:p>
          <a:p>
            <a:r>
              <a:rPr lang="en-US" altLang="zh-CN"/>
              <a:t>            count = count + 1;</a:t>
            </a:r>
          </a:p>
          <a:p>
            <a:r>
              <a:rPr lang="en-US" altLang="zh-CN"/>
              <a:t>            setCountText();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}</a:t>
            </a:r>
          </a:p>
          <a:p>
            <a:endParaRPr lang="en-US" altLang="zh-CN"/>
          </a:p>
          <a:p>
            <a:r>
              <a:rPr lang="en-US" altLang="zh-CN"/>
              <a:t>    void setCountText()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countText.text = "Count:" + count.ToString();</a:t>
            </a:r>
          </a:p>
          <a:p>
            <a:r>
              <a:rPr lang="en-US" altLang="zh-CN"/>
              <a:t>        if (count == 12)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winText.text = "You Win!";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我们首先来全局的看一下</a:t>
            </a:r>
            <a:r>
              <a:rPr lang="en-US" altLang="zh-CN"/>
              <a:t>,  W </a:t>
            </a:r>
            <a:r>
              <a:rPr lang="zh-CN" altLang="en-US"/>
              <a:t>的一些关系图</a:t>
            </a:r>
            <a:endParaRPr lang="en-US" altLang="zh-CN"/>
          </a:p>
          <a:p>
            <a:r>
              <a:rPr lang="zh-CN" altLang="en-US"/>
              <a:t>作为前提条件我们准备好</a:t>
            </a:r>
            <a:r>
              <a:rPr lang="en-US" altLang="zh-CN"/>
              <a:t>.wasm</a:t>
            </a:r>
            <a:r>
              <a:rPr lang="zh-CN" altLang="en-US"/>
              <a:t>字节码文件</a:t>
            </a:r>
            <a:r>
              <a:rPr lang="en-US" altLang="zh-CN"/>
              <a:t>,</a:t>
            </a:r>
            <a:r>
              <a:rPr lang="zh-CN" altLang="en-US"/>
              <a:t>和一个支持</a:t>
            </a:r>
            <a:r>
              <a:rPr lang="en-US" altLang="zh-CN"/>
              <a:t>W</a:t>
            </a:r>
            <a:r>
              <a:rPr lang="zh-CN" altLang="en-US"/>
              <a:t>的浏览器</a:t>
            </a:r>
            <a:endParaRPr lang="en-US" altLang="zh-CN"/>
          </a:p>
          <a:p>
            <a:r>
              <a:rPr lang="zh-CN" altLang="en-US"/>
              <a:t>然后我们将</a:t>
            </a:r>
            <a:r>
              <a:rPr lang="en-US" altLang="zh-CN"/>
              <a:t>.wasm</a:t>
            </a:r>
            <a:r>
              <a:rPr lang="zh-CN" altLang="en-US"/>
              <a:t>文件</a:t>
            </a:r>
            <a:r>
              <a:rPr lang="en-US" altLang="zh-CN"/>
              <a:t>fetch</a:t>
            </a:r>
            <a:r>
              <a:rPr lang="zh-CN" altLang="en-US"/>
              <a:t>到浏览器中生成一个</a:t>
            </a:r>
            <a:r>
              <a:rPr lang="en-US" altLang="zh-CN"/>
              <a:t>sourceBuffer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再通过</a:t>
            </a:r>
            <a:r>
              <a:rPr lang="en-US" altLang="zh-CN"/>
              <a:t>compile</a:t>
            </a:r>
            <a:r>
              <a:rPr lang="zh-CN" altLang="en-US"/>
              <a:t>方法生成</a:t>
            </a:r>
            <a:r>
              <a:rPr lang="en-US" altLang="zh-CN"/>
              <a:t>module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我们可以用着一个</a:t>
            </a:r>
            <a:r>
              <a:rPr lang="en-US" altLang="zh-CN"/>
              <a:t>module</a:t>
            </a:r>
            <a:r>
              <a:rPr lang="zh-CN" altLang="en-US"/>
              <a:t>对象实例化出对个</a:t>
            </a:r>
            <a:r>
              <a:rPr lang="en-US" altLang="zh-CN"/>
              <a:t>W</a:t>
            </a:r>
            <a:r>
              <a:rPr lang="zh-CN" altLang="en-US"/>
              <a:t>实例</a:t>
            </a:r>
            <a:endParaRPr lang="en-US" altLang="zh-CN"/>
          </a:p>
          <a:p>
            <a:r>
              <a:rPr lang="zh-CN" altLang="en-US"/>
              <a:t>最终</a:t>
            </a:r>
            <a:r>
              <a:rPr lang="en-US" altLang="zh-CN"/>
              <a:t>, </a:t>
            </a:r>
            <a:r>
              <a:rPr lang="zh-CN" altLang="en-US"/>
              <a:t>我们就能够调用实例的一些属性和方法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9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看一下第一块内容</a:t>
            </a:r>
            <a:r>
              <a:rPr lang="en-US" altLang="zh-CN"/>
              <a:t>, W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它在浏览器环境中全局对象</a:t>
            </a:r>
            <a:r>
              <a:rPr lang="en-US" altLang="zh-CN"/>
              <a:t>,</a:t>
            </a:r>
          </a:p>
          <a:p>
            <a:r>
              <a:rPr lang="zh-CN" altLang="en-US"/>
              <a:t>所有的</a:t>
            </a:r>
            <a:r>
              <a:rPr lang="en-US" altLang="zh-CN"/>
              <a:t>W</a:t>
            </a:r>
            <a:r>
              <a:rPr lang="zh-CN" altLang="en-US"/>
              <a:t>相关功能都挂在它下面</a:t>
            </a:r>
            <a:r>
              <a:rPr lang="en-US" altLang="zh-CN"/>
              <a:t>, </a:t>
            </a:r>
            <a:r>
              <a:rPr lang="zh-CN" altLang="en-US"/>
              <a:t>它的主要作用有这几个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zh-CN" altLang="en-US"/>
              <a:t>我们来看一下它的主要方法和一些构造函数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8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我们来看第一个方法</a:t>
            </a:r>
            <a:r>
              <a:rPr lang="en-US" altLang="zh-CN"/>
              <a:t> compile()</a:t>
            </a:r>
          </a:p>
          <a:p>
            <a:endParaRPr lang="en-US" altLang="zh-CN"/>
          </a:p>
          <a:p>
            <a:r>
              <a:rPr lang="en-US" altLang="zh-CN"/>
              <a:t>demo file: js-api/index-compile.html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Demo:</a:t>
            </a:r>
          </a:p>
          <a:p>
            <a:r>
              <a:rPr lang="en-US" altLang="zh-CN"/>
              <a:t>Snippets:instantiate1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Demo:</a:t>
            </a:r>
          </a:p>
          <a:p>
            <a:r>
              <a:rPr lang="en-US" altLang="zh-CN"/>
              <a:t>Snippets:instantiate2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3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将字节码文件改一下</a:t>
            </a:r>
            <a:r>
              <a:rPr lang="en-US" altLang="zh-CN"/>
              <a:t>, </a:t>
            </a:r>
            <a:r>
              <a:rPr lang="zh-CN" altLang="en-US"/>
              <a:t>测试这个方法</a:t>
            </a:r>
          </a:p>
          <a:p>
            <a:r>
              <a:rPr lang="en-US" altLang="zh-CN"/>
              <a:t>Demo:</a:t>
            </a:r>
          </a:p>
          <a:p>
            <a:r>
              <a:rPr lang="en-US" altLang="zh-CN"/>
              <a:t>Snippets:validate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2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之前的几个方法都用到了这个</a:t>
            </a:r>
            <a:r>
              <a:rPr lang="en-US" altLang="zh-CN"/>
              <a:t>SourceBuffer, </a:t>
            </a:r>
            <a:r>
              <a:rPr lang="zh-CN" altLang="en-US"/>
              <a:t>我们也简单来介绍一下这个概念</a:t>
            </a:r>
            <a:br>
              <a:rPr lang="en-US" altLang="zh-CN"/>
            </a:br>
            <a:r>
              <a:rPr lang="zh-CN" altLang="en-US"/>
              <a:t>创建一个</a:t>
            </a:r>
            <a:r>
              <a:rPr lang="en-US" altLang="zh-CN"/>
              <a:t>1G</a:t>
            </a:r>
            <a:r>
              <a:rPr lang="zh-CN" altLang="en-US"/>
              <a:t>容量的</a:t>
            </a:r>
            <a:r>
              <a:rPr lang="en-US" altLang="zh-CN"/>
              <a:t>ArrayBuffer, </a:t>
            </a:r>
            <a:r>
              <a:rPr lang="zh-CN" altLang="en-US"/>
              <a:t>查看任务管理器</a:t>
            </a:r>
            <a:r>
              <a:rPr lang="en-US" altLang="zh-CN"/>
              <a:t>, Memory </a:t>
            </a:r>
            <a:r>
              <a:rPr lang="zh-CN" altLang="en-US"/>
              <a:t>下 </a:t>
            </a:r>
            <a:r>
              <a:rPr lang="en-US" altLang="zh-CN"/>
              <a:t>Take a</a:t>
            </a:r>
            <a:r>
              <a:rPr lang="zh-CN" altLang="en-US"/>
              <a:t> </a:t>
            </a:r>
            <a:r>
              <a:rPr lang="en-US" altLang="zh-CN"/>
              <a:t>snapshot </a:t>
            </a:r>
            <a:r>
              <a:rPr lang="zh-CN" altLang="en-US"/>
              <a:t>的</a:t>
            </a:r>
            <a:r>
              <a:rPr lang="en-US" altLang="zh-CN"/>
              <a:t>Statics</a:t>
            </a:r>
          </a:p>
          <a:p>
            <a:r>
              <a:rPr lang="en-US" altLang="zh-CN"/>
              <a:t>let a = new ArrayBuffer(1024 * 1024 * 1024)</a:t>
            </a:r>
            <a:br>
              <a:rPr lang="en-US" altLang="zh-CN"/>
            </a:br>
            <a:endParaRPr lang="en-US" altLang="zh-CN"/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做了两件事情，一件是做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的内存，另外一件是做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它使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之间传递内容更方便。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7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我们来使用</a:t>
            </a:r>
            <a:r>
              <a:rPr lang="en-US" altLang="zh-CN"/>
              <a:t>TypedArray</a:t>
            </a:r>
            <a:r>
              <a:rPr lang="zh-CN" altLang="en-US"/>
              <a:t>操作一下</a:t>
            </a:r>
            <a:r>
              <a:rPr lang="en-US" altLang="zh-CN"/>
              <a:t>ArrayBuffer,</a:t>
            </a:r>
          </a:p>
          <a:p>
            <a:r>
              <a:rPr lang="en-US" altLang="zh-CN"/>
              <a:t>let buffer = new ArrayBuffer(4)</a:t>
            </a:r>
          </a:p>
          <a:p>
            <a:r>
              <a:rPr lang="en-US" altLang="zh-CN"/>
              <a:t>let u8arr = new Unit8Array(buffer)</a:t>
            </a:r>
          </a:p>
          <a:p>
            <a:r>
              <a:rPr lang="en-US" altLang="zh-CN"/>
              <a:t>u8arr[1] = 11</a:t>
            </a:r>
          </a:p>
          <a:p>
            <a:r>
              <a:rPr lang="en-US" altLang="zh-CN"/>
              <a:t>let u16arr = new Uint16Arr(buffer)</a:t>
            </a:r>
          </a:p>
          <a:p>
            <a:r>
              <a:rPr lang="en-US" altLang="zh-CN"/>
              <a:t>u16Arr[0] = 11</a:t>
            </a:r>
          </a:p>
          <a:p>
            <a:r>
              <a:rPr lang="zh-CN" altLang="en-US"/>
              <a:t>第二次赋值会覆盖掉第一次赋值</a:t>
            </a:r>
            <a:endParaRPr lang="en-US" altLang="zh-CN"/>
          </a:p>
          <a:p>
            <a:r>
              <a:rPr lang="zh-CN" altLang="en-US"/>
              <a:t>个人电脑默认都是小端字节序</a:t>
            </a:r>
            <a:r>
              <a:rPr lang="en-US" altLang="zh-CN"/>
              <a:t>, </a:t>
            </a:r>
            <a:r>
              <a:rPr lang="zh-CN" altLang="en-US"/>
              <a:t>从左边开始计数</a:t>
            </a:r>
            <a:endParaRPr lang="en-US" altLang="zh-CN"/>
          </a:p>
          <a:p>
            <a:r>
              <a:rPr lang="zh-CN" altLang="en-US"/>
              <a:t>用小端字节序还是大端字节序是可以用</a:t>
            </a:r>
            <a:r>
              <a:rPr lang="en-US" altLang="zh-CN"/>
              <a:t>DataView</a:t>
            </a:r>
            <a:r>
              <a:rPr lang="zh-CN" altLang="en-US"/>
              <a:t>来设置的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C5904-53A8-4DC5-96AA-FB6E4B3D2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1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F0C5-0F31-4863-B7E3-96693B73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85D79-99CB-49C0-86E3-80FE92909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43C46-9BC8-44C6-B123-A8B0CA40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7FC71-1F38-49A8-8416-DE9FEE44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0B3FD-D59A-4710-9287-C759248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7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F24C-DE52-449D-B70B-BB1D577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7C425-54FB-4784-8F29-3C76E325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170E0-933D-4196-AB06-ADCF6358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59ED8-4A58-40A4-9FDC-A4D355E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5776E-633E-4CF8-9629-5D88EB92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11C6F-66CC-410C-A616-C26B383EE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82B53-3B74-433B-BFE4-265D3548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23D3-F3A1-4CAF-A48D-AA5B04A3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567F-87B9-48C0-B00A-31F160A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100C1-A52A-48CD-943E-D0822E4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9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41CD4-6807-45D4-B12A-65277A46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4AEE-151E-4E4F-8EB4-911B8258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7980C-AFB0-4D51-8A0D-9B4C2916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EE362-CB18-4A03-A8D0-B0C96224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5600-ACC7-4CC0-99EC-B7713DA2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26E8E-035A-4E32-B43D-CF9CEC90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15974-6C80-49DC-913D-B1C2ED6A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390FC-9C85-4143-A2C4-F064317F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BC666-4C6F-4BBC-A188-96E7CA8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B658D-7903-4A3E-BFBE-C0FE10D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60974-5406-4FB5-9FF3-C08ACB6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2644D-0A65-41F7-B0F7-3DFCAD096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657D1-17F9-4BAD-B237-29BE7119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76EA9-AADA-48FE-9BCA-59B1E309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05459-7152-400A-85D2-D863518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571B9-D26E-4BEE-A4B1-B31588B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C6C8F-4DEB-4DE5-9E9C-776A6ADA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398C1-92A2-444F-9B2D-8CECADD4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7EE9F-8A94-407D-8BCF-6470AA22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49167-CEC9-4D1B-8CAC-7D602C75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66E7A-9827-463A-AE39-61C763E53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6DF90D-39BB-432C-B533-EF504EF6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18F69-9B55-41A3-899F-65990A01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811CD-76DF-4E4E-BE8D-7147323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2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1B48-D91A-4B88-A622-70F39A2A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DDBC0-DEB9-4FE7-8026-21D833A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09D9-12D7-4CD3-B6B3-06200269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9D4980-E83F-4176-BF0E-6B1DBEB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0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D14E36-9992-4DCC-8636-FA4A39D2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910F-B40A-487A-A67A-CD9B161B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B096C-8A37-4191-A653-E27778D6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3114C-918B-4D46-BCE4-24203A6B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B3E26-BB4C-4417-AF28-6FA7D7C0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E58E2-AE41-4E24-9523-7C1E7447D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36F5B-D7E0-4A44-BBA3-6B832D1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FBEEA-9582-4CA5-88F7-A53D9BC0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24867-CA05-46B3-AB75-5610AFD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CFCC1-C791-415A-9DB0-30A7E80A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92607-B890-4B4E-80D5-30EBE921F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A75C3-8503-4F5D-99B4-C93A2938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A5382-32CB-4BAB-A0ED-03DCAAC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3DF6D-CF37-448B-B17C-16CAF7BE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E4013-1DAA-4D53-9BB7-FB1B5A0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5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3000">
              <a:schemeClr val="bg1">
                <a:lumMod val="75000"/>
                <a:alpha val="42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66878-8114-4F12-8DCE-E19CBF8A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28F4F-3A30-460F-BA0E-9BE81E55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06A2-FB95-49A5-BBEA-19748F43B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BD24-660F-48F1-AFD7-980633355F27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E4AFF-9321-4FF8-955F-E875589C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B0068-5F69-4097-8491-8A47AE18E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7765-D49E-41A8-809C-B9007989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11.xml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412E-588F-4359-B731-712CB581C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err="1"/>
              <a:t>WebAssembly</a:t>
            </a:r>
            <a:r>
              <a:rPr lang="en-US" altLang="zh-CN" b="1"/>
              <a:t> </a:t>
            </a:r>
            <a:r>
              <a:rPr lang="zh-CN" altLang="en-US" b="1"/>
              <a:t>进阶篇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217320-A1D5-4975-BD80-CCE6BB548B6D}"/>
              </a:ext>
            </a:extLst>
          </p:cNvPr>
          <p:cNvSpPr txBox="1"/>
          <p:nvPr/>
        </p:nvSpPr>
        <p:spPr>
          <a:xfrm>
            <a:off x="6736789" y="370863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--API</a:t>
            </a:r>
            <a:r>
              <a:rPr lang="zh-CN" altLang="en-US"/>
              <a:t>详解与实战应用</a:t>
            </a:r>
          </a:p>
        </p:txBody>
      </p:sp>
    </p:spTree>
    <p:extLst>
      <p:ext uri="{BB962C8B-B14F-4D97-AF65-F5344CB8AC3E}">
        <p14:creationId xmlns:p14="http://schemas.microsoft.com/office/powerpoint/2010/main" val="29179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8F1C-607A-4991-BB38-360E63B3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/>
              <a:t>TypedArray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8143-C799-4DBA-B8C2-90F3358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782"/>
            <a:ext cx="10515600" cy="10190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TypedArray</a:t>
            </a:r>
            <a:r>
              <a:rPr lang="zh-CN" altLang="en-US" sz="1800"/>
              <a:t>视图一共包括</a:t>
            </a:r>
            <a:r>
              <a:rPr lang="en-US" altLang="zh-CN" sz="1800"/>
              <a:t>9</a:t>
            </a:r>
            <a:r>
              <a:rPr lang="zh-CN" altLang="en-US" sz="1800"/>
              <a:t>种类型，每一种视图都是一种构造函数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9109D6-D2DF-4EF2-8B3F-6DA7E6119DF1}"/>
              </a:ext>
            </a:extLst>
          </p:cNvPr>
          <p:cNvGrpSpPr/>
          <p:nvPr/>
        </p:nvGrpSpPr>
        <p:grpSpPr>
          <a:xfrm>
            <a:off x="6045870" y="2668094"/>
            <a:ext cx="4088415" cy="1699133"/>
            <a:chOff x="4299620" y="4265622"/>
            <a:chExt cx="4088415" cy="16991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2F1E59-AD60-409E-9DF9-99CCFE999075}"/>
                </a:ext>
              </a:extLst>
            </p:cNvPr>
            <p:cNvSpPr/>
            <p:nvPr/>
          </p:nvSpPr>
          <p:spPr>
            <a:xfrm>
              <a:off x="4299620" y="4265622"/>
              <a:ext cx="12104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Constructor</a:t>
              </a:r>
              <a:endParaRPr lang="zh-CN" altLang="en-US" sz="1400" b="1"/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57ECB81-B5E4-4650-8570-25FD3383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4573399"/>
              <a:ext cx="4038285" cy="139135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创建一个8字节的ArrayBuffer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创建一个指向b的Int32视图，开始于字节0，直到缓冲区的末尾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v1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Int32Array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创建一个指向b的Uint8视图，开始于字节2，直到缓冲区的末尾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v2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Uint8Array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创建一个指向b的Int16视图，开始于字节2，长度为2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v3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Int16Array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239537-D59C-4FAD-9C9F-A4845DB2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85909"/>
              </p:ext>
            </p:extLst>
          </p:nvPr>
        </p:nvGraphicFramePr>
        <p:xfrm>
          <a:off x="939800" y="2733001"/>
          <a:ext cx="4178300" cy="35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39">
                  <a:extLst>
                    <a:ext uri="{9D8B030D-6E8A-4147-A177-3AD203B41FA5}">
                      <a16:colId xmlns:a16="http://schemas.microsoft.com/office/drawing/2014/main" val="2668785874"/>
                    </a:ext>
                  </a:extLst>
                </a:gridCol>
                <a:gridCol w="2685661">
                  <a:extLst>
                    <a:ext uri="{9D8B030D-6E8A-4147-A177-3AD203B41FA5}">
                      <a16:colId xmlns:a16="http://schemas.microsoft.com/office/drawing/2014/main" val="3387893714"/>
                    </a:ext>
                  </a:extLst>
                </a:gridCol>
              </a:tblGrid>
              <a:tr h="324838">
                <a:tc>
                  <a:txBody>
                    <a:bodyPr/>
                    <a:lstStyle/>
                    <a:p>
                      <a:r>
                        <a:rPr lang="zh-CN" altLang="en-US" sz="18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09056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Int8Array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位有符号整数，长度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59559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Uint8Array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位无符号整数，长度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99748"/>
                  </a:ext>
                </a:extLst>
              </a:tr>
              <a:tr h="568466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Uint8ClampedArray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位无符号整数，长度</a:t>
                      </a: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个字节，</a:t>
                      </a:r>
                      <a:endParaRPr lang="en-US" altLang="zh-CN" sz="1400"/>
                    </a:p>
                    <a:p>
                      <a:r>
                        <a:rPr lang="zh-CN" altLang="en-US" sz="1400"/>
                        <a:t>溢出处理不同。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63268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Int16Array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位有符号整数，长度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31113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Uint16Array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位无符号整数，长度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538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Int32Array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位有符号整数，长度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00931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Uint32Array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位无符号整数，长度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9555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Float32Array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位浮点数，长度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2634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Float64Array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位浮点数，长度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个字节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20141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4A90C0-9FF8-4F02-90DB-07F876464CAB}"/>
              </a:ext>
            </a:extLst>
          </p:cNvPr>
          <p:cNvGrpSpPr/>
          <p:nvPr/>
        </p:nvGrpSpPr>
        <p:grpSpPr>
          <a:xfrm>
            <a:off x="6045869" y="4349082"/>
            <a:ext cx="4088415" cy="775803"/>
            <a:chOff x="5747420" y="4582737"/>
            <a:chExt cx="3707730" cy="77580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278AF-D528-4442-B841-71D9AB1B39AB}"/>
                </a:ext>
              </a:extLst>
            </p:cNvPr>
            <p:cNvSpPr/>
            <p:nvPr/>
          </p:nvSpPr>
          <p:spPr>
            <a:xfrm>
              <a:off x="5747420" y="4582737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TypedArray.prototype.buffer</a:t>
              </a:r>
              <a:endParaRPr lang="zh-CN" altLang="en-US" sz="1400" b="1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06CDEC7-F7B8-48F0-BCC3-B287FF9E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4890514"/>
              <a:ext cx="3657600" cy="46802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a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Float32Array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64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Uint8Array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344A60-0779-4628-94E1-02273E8F177A}"/>
              </a:ext>
            </a:extLst>
          </p:cNvPr>
          <p:cNvGrpSpPr/>
          <p:nvPr/>
        </p:nvGrpSpPr>
        <p:grpSpPr>
          <a:xfrm>
            <a:off x="6045869" y="5106739"/>
            <a:ext cx="4088415" cy="1083580"/>
            <a:chOff x="5766299" y="5549901"/>
            <a:chExt cx="2274779" cy="10835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093D22-A2E3-4F40-A914-635ED850E778}"/>
                </a:ext>
              </a:extLst>
            </p:cNvPr>
            <p:cNvSpPr/>
            <p:nvPr/>
          </p:nvSpPr>
          <p:spPr>
            <a:xfrm>
              <a:off x="5766299" y="5549901"/>
              <a:ext cx="17736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/>
                <a:t>TypedArray.prototype.subarray()</a:t>
              </a:r>
              <a:endParaRPr lang="zh-CN" altLang="en-US" sz="1400" b="1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0E3C0076-4147-4478-B286-715B55F7E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5857678"/>
              <a:ext cx="2243528" cy="775803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a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Uint16Array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const b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subarray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byteLength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 // 16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byteLength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 // 2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8F1C-607A-4991-BB38-360E63B3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/>
              <a:t>DataView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8143-C799-4DBA-B8C2-90F3358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782"/>
            <a:ext cx="10515600" cy="10190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如果一段数据包括多种类型（比如服务器传来的</a:t>
            </a:r>
            <a:r>
              <a:rPr lang="en-US" altLang="zh-CN" sz="1800"/>
              <a:t>HTTP</a:t>
            </a:r>
            <a:r>
              <a:rPr lang="zh-CN" altLang="en-US" sz="1800"/>
              <a:t>数据），这时除了建立</a:t>
            </a:r>
            <a:r>
              <a:rPr lang="en-US" altLang="zh-CN" sz="1800"/>
              <a:t>ArrayBuffer</a:t>
            </a:r>
            <a:r>
              <a:rPr lang="zh-CN" altLang="en-US" sz="1800"/>
              <a:t>对象的复合视图以外，还可以通过</a:t>
            </a:r>
            <a:r>
              <a:rPr lang="en-US" altLang="zh-CN" sz="1800"/>
              <a:t>DataView</a:t>
            </a:r>
            <a:r>
              <a:rPr lang="zh-CN" altLang="en-US" sz="1800"/>
              <a:t>视图进行操作。</a:t>
            </a:r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239537-D59C-4FAD-9C9F-A4845DB2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81477"/>
              </p:ext>
            </p:extLst>
          </p:nvPr>
        </p:nvGraphicFramePr>
        <p:xfrm>
          <a:off x="939800" y="2733001"/>
          <a:ext cx="2692400" cy="300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66878587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3387893714"/>
                    </a:ext>
                  </a:extLst>
                </a:gridCol>
              </a:tblGrid>
              <a:tr h="324838">
                <a:tc>
                  <a:txBody>
                    <a:bodyPr/>
                    <a:lstStyle/>
                    <a:p>
                      <a:r>
                        <a:rPr lang="zh-CN" altLang="en-US" sz="1800"/>
                        <a:t>读取内存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写入内存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09056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getInt8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setInt8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59559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getUint8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setUint8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99748"/>
                  </a:ext>
                </a:extLst>
              </a:tr>
              <a:tr h="3382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getInt16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setInt16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63268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getUint16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setUint16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31113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setInt32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538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getUint32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setUint32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00931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getFloat32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setFloat32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79555"/>
                  </a:ext>
                </a:extLst>
              </a:tr>
              <a:tr h="329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getFloat64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setFloat64</a:t>
                      </a:r>
                      <a:endParaRPr lang="zh-CN" altLang="en-US" sz="1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2634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240300-4ACF-4842-9F33-B79964BE800D}"/>
              </a:ext>
            </a:extLst>
          </p:cNvPr>
          <p:cNvGrpSpPr/>
          <p:nvPr/>
        </p:nvGrpSpPr>
        <p:grpSpPr>
          <a:xfrm>
            <a:off x="4540920" y="2951095"/>
            <a:ext cx="2773953" cy="2748765"/>
            <a:chOff x="6045870" y="2668094"/>
            <a:chExt cx="2773953" cy="274876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2F1E59-AD60-409E-9DF9-99CCFE999075}"/>
                </a:ext>
              </a:extLst>
            </p:cNvPr>
            <p:cNvSpPr/>
            <p:nvPr/>
          </p:nvSpPr>
          <p:spPr>
            <a:xfrm>
              <a:off x="6045870" y="2668094"/>
              <a:ext cx="593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Read</a:t>
              </a:r>
              <a:endParaRPr lang="zh-CN" altLang="en-US" sz="1400" b="1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60FB5C8-0CFD-49A8-82D6-302BF56B4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941924"/>
              <a:ext cx="2723823" cy="139135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buffer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24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dv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DataView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从第1个字节读取一个8位无符号整数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v1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从第2个字节读取一个16位无符号整数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v2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getUint16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从第4个字节读取一个16位无符号整数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v3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getUint16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8F8BE1-C42B-416B-8783-6876396C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9" y="4333280"/>
              <a:ext cx="2723823" cy="1083579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小端字节序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v1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getUint16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大端字节序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v2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getUint16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大端字节序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v3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getUint16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EEB451-01DC-4090-9CBE-9B9E6A460668}"/>
              </a:ext>
            </a:extLst>
          </p:cNvPr>
          <p:cNvGrpSpPr/>
          <p:nvPr/>
        </p:nvGrpSpPr>
        <p:grpSpPr>
          <a:xfrm>
            <a:off x="7645071" y="2951095"/>
            <a:ext cx="3634161" cy="1357409"/>
            <a:chOff x="7016421" y="2807494"/>
            <a:chExt cx="3634161" cy="13574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5FBA8C-D6E9-43D1-A7B1-06B1CCE11A31}"/>
                </a:ext>
              </a:extLst>
            </p:cNvPr>
            <p:cNvSpPr/>
            <p:nvPr/>
          </p:nvSpPr>
          <p:spPr>
            <a:xfrm>
              <a:off x="7016421" y="2807494"/>
              <a:ext cx="630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Write</a:t>
              </a:r>
              <a:endParaRPr lang="zh-CN" altLang="en-US" sz="1400" b="1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5E8DBFD1-815F-4F2D-A1BE-AD4966B8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7550" y="3081324"/>
              <a:ext cx="3583032" cy="1083579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在第1个字节，以大端字节序写入值为25的32位整数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setInt32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在第5个字节，以大端字节序写入值为25的32位整数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setInt32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在第9个字节，以小端字节序写入值为2.5的32位浮点数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dv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setFloat32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2.5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3D849432-E894-4666-B7A9-72DAE0AB860F}"/>
              </a:ext>
            </a:extLst>
          </p:cNvPr>
          <p:cNvSpPr/>
          <p:nvPr/>
        </p:nvSpPr>
        <p:spPr>
          <a:xfrm>
            <a:off x="7645071" y="4475084"/>
            <a:ext cx="2549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True:</a:t>
            </a:r>
            <a:r>
              <a:rPr lang="zh-CN" altLang="en-US" sz="1400" b="1"/>
              <a:t>小端字节</a:t>
            </a:r>
            <a:r>
              <a:rPr lang="en-US" altLang="zh-CN" sz="1400" b="1"/>
              <a:t>/False:</a:t>
            </a:r>
            <a:r>
              <a:rPr lang="zh-CN" altLang="en-US" sz="1400" b="1"/>
              <a:t>大端字节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12B33B54-FBC3-4586-9560-F296582C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770169"/>
            <a:ext cx="3583032" cy="92969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const littleEndian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const buffer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ArrayBuffer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DataView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setInt16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Int16Array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})();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8F1C-607A-4991-BB38-360E63B3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Stream API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8143-C799-4DBA-B8C2-90F3358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782"/>
            <a:ext cx="10515600" cy="10190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Stream</a:t>
            </a:r>
            <a:r>
              <a:rPr lang="zh-CN" altLang="en-US" sz="1800"/>
              <a:t>就是把源数据或对象拆分成小粒度的数据单位</a:t>
            </a:r>
            <a:r>
              <a:rPr lang="en-US" altLang="zh-CN" sz="1800"/>
              <a:t>,  </a:t>
            </a:r>
            <a:r>
              <a:rPr lang="zh-CN" altLang="en-US" sz="1800"/>
              <a:t>这些数据单位经过各个处理函数最终得到处理结果</a:t>
            </a:r>
            <a:r>
              <a:rPr lang="en-US" altLang="zh-CN" sz="1800"/>
              <a:t>, </a:t>
            </a:r>
            <a:r>
              <a:rPr lang="zh-CN" altLang="en-US" sz="1800"/>
              <a:t>就像水流过管道一样。这种方式很容易实现并行操作</a:t>
            </a:r>
            <a:r>
              <a:rPr lang="en-US" altLang="zh-CN" sz="1800"/>
              <a:t>.</a:t>
            </a:r>
            <a:endParaRPr lang="zh-CN" altLang="en-US"/>
          </a:p>
        </p:txBody>
      </p:sp>
      <p:pic>
        <p:nvPicPr>
          <p:cNvPr id="4" name="2017.11.17-15.53.00">
            <a:hlinkClick r:id="" action="ppaction://media"/>
            <a:extLst>
              <a:ext uri="{FF2B5EF4-FFF2-40B4-BE49-F238E27FC236}">
                <a16:creationId xmlns:a16="http://schemas.microsoft.com/office/drawing/2014/main" id="{99E14B8D-D948-4628-A617-5FEC93AC26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3653" y="3091600"/>
            <a:ext cx="4368234" cy="2742516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CE46145C-6FD9-427A-B450-E2AAF2D9D2BF}"/>
              </a:ext>
            </a:extLst>
          </p:cNvPr>
          <p:cNvGrpSpPr/>
          <p:nvPr/>
        </p:nvGrpSpPr>
        <p:grpSpPr>
          <a:xfrm>
            <a:off x="6469625" y="2515377"/>
            <a:ext cx="5100663" cy="3894962"/>
            <a:chOff x="995337" y="2843166"/>
            <a:chExt cx="5100663" cy="38949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F07F5B-FCA5-4302-8785-A1E5D621000F}"/>
                </a:ext>
              </a:extLst>
            </p:cNvPr>
            <p:cNvGrpSpPr/>
            <p:nvPr/>
          </p:nvGrpSpPr>
          <p:grpSpPr>
            <a:xfrm>
              <a:off x="2356382" y="2843166"/>
              <a:ext cx="3739618" cy="585834"/>
              <a:chOff x="472029" y="3236782"/>
              <a:chExt cx="3929604" cy="6287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68C6E49C-ECD7-4FA5-83F7-A99E7265A107}"/>
                  </a:ext>
                </a:extLst>
              </p:cNvPr>
              <p:cNvSpPr/>
              <p:nvPr/>
            </p:nvSpPr>
            <p:spPr>
              <a:xfrm>
                <a:off x="864990" y="3354247"/>
                <a:ext cx="1257473" cy="427445"/>
              </a:xfrm>
              <a:custGeom>
                <a:avLst/>
                <a:gdLst>
                  <a:gd name="connsiteX0" fmla="*/ 0 w 1257473"/>
                  <a:gd name="connsiteY0" fmla="*/ 164879 h 1099190"/>
                  <a:gd name="connsiteX1" fmla="*/ 707878 w 1257473"/>
                  <a:gd name="connsiteY1" fmla="*/ 164879 h 1099190"/>
                  <a:gd name="connsiteX2" fmla="*/ 707878 w 1257473"/>
                  <a:gd name="connsiteY2" fmla="*/ 0 h 1099190"/>
                  <a:gd name="connsiteX3" fmla="*/ 1257473 w 1257473"/>
                  <a:gd name="connsiteY3" fmla="*/ 549595 h 1099190"/>
                  <a:gd name="connsiteX4" fmla="*/ 707878 w 1257473"/>
                  <a:gd name="connsiteY4" fmla="*/ 1099190 h 1099190"/>
                  <a:gd name="connsiteX5" fmla="*/ 707878 w 1257473"/>
                  <a:gd name="connsiteY5" fmla="*/ 934312 h 1099190"/>
                  <a:gd name="connsiteX6" fmla="*/ 0 w 1257473"/>
                  <a:gd name="connsiteY6" fmla="*/ 934312 h 1099190"/>
                  <a:gd name="connsiteX7" fmla="*/ 0 w 1257473"/>
                  <a:gd name="connsiteY7" fmla="*/ 164879 h 109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473" h="1099190">
                    <a:moveTo>
                      <a:pt x="0" y="164879"/>
                    </a:moveTo>
                    <a:lnTo>
                      <a:pt x="707878" y="164879"/>
                    </a:lnTo>
                    <a:lnTo>
                      <a:pt x="707878" y="0"/>
                    </a:lnTo>
                    <a:lnTo>
                      <a:pt x="1257473" y="549595"/>
                    </a:lnTo>
                    <a:lnTo>
                      <a:pt x="707878" y="1099190"/>
                    </a:lnTo>
                    <a:lnTo>
                      <a:pt x="707878" y="934312"/>
                    </a:lnTo>
                    <a:lnTo>
                      <a:pt x="0" y="934312"/>
                    </a:lnTo>
                    <a:lnTo>
                      <a:pt x="0" y="164879"/>
                    </a:ln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418509" tIns="190914" rIns="382156" bIns="190913" numCol="1" spcCol="1270" anchor="ctr" anchorCtr="0">
                <a:noAutofit/>
              </a:bodyPr>
              <a:lstStyle/>
              <a:p>
                <a:pPr marL="0" lvl="0" indent="0"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kern="1200"/>
                  <a:t>a()</a:t>
                </a:r>
                <a:endParaRPr lang="zh-CN" altLang="en-US" kern="120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B295CF7B-59A1-4E0B-A56C-FA901A3A5BE0}"/>
                  </a:ext>
                </a:extLst>
              </p:cNvPr>
              <p:cNvSpPr/>
              <p:nvPr/>
            </p:nvSpPr>
            <p:spPr>
              <a:xfrm>
                <a:off x="472029" y="3236782"/>
                <a:ext cx="628736" cy="628736"/>
              </a:xfrm>
              <a:custGeom>
                <a:avLst/>
                <a:gdLst>
                  <a:gd name="connsiteX0" fmla="*/ 0 w 628736"/>
                  <a:gd name="connsiteY0" fmla="*/ 314368 h 628736"/>
                  <a:gd name="connsiteX1" fmla="*/ 314368 w 628736"/>
                  <a:gd name="connsiteY1" fmla="*/ 0 h 628736"/>
                  <a:gd name="connsiteX2" fmla="*/ 628736 w 628736"/>
                  <a:gd name="connsiteY2" fmla="*/ 314368 h 628736"/>
                  <a:gd name="connsiteX3" fmla="*/ 314368 w 628736"/>
                  <a:gd name="connsiteY3" fmla="*/ 628736 h 628736"/>
                  <a:gd name="connsiteX4" fmla="*/ 0 w 628736"/>
                  <a:gd name="connsiteY4" fmla="*/ 314368 h 62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736" h="628736">
                    <a:moveTo>
                      <a:pt x="0" y="314368"/>
                    </a:moveTo>
                    <a:cubicBezTo>
                      <a:pt x="0" y="140747"/>
                      <a:pt x="140747" y="0"/>
                      <a:pt x="314368" y="0"/>
                    </a:cubicBezTo>
                    <a:cubicBezTo>
                      <a:pt x="487989" y="0"/>
                      <a:pt x="628736" y="140747"/>
                      <a:pt x="628736" y="314368"/>
                    </a:cubicBezTo>
                    <a:cubicBezTo>
                      <a:pt x="628736" y="487989"/>
                      <a:pt x="487989" y="628736"/>
                      <a:pt x="314368" y="628736"/>
                    </a:cubicBezTo>
                    <a:cubicBezTo>
                      <a:pt x="140747" y="628736"/>
                      <a:pt x="0" y="487989"/>
                      <a:pt x="0" y="314368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7951" tIns="107951" rIns="107951" bIns="107951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500" kern="1200"/>
                  <a:t>A</a:t>
                </a:r>
                <a:endParaRPr lang="zh-CN" altLang="en-US" sz="2500" kern="120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BC26FEB-4278-4963-B646-747E4B946A3A}"/>
                  </a:ext>
                </a:extLst>
              </p:cNvPr>
              <p:cNvSpPr/>
              <p:nvPr/>
            </p:nvSpPr>
            <p:spPr>
              <a:xfrm>
                <a:off x="2633313" y="3324346"/>
                <a:ext cx="1127724" cy="487245"/>
              </a:xfrm>
              <a:custGeom>
                <a:avLst/>
                <a:gdLst>
                  <a:gd name="connsiteX0" fmla="*/ 0 w 1257473"/>
                  <a:gd name="connsiteY0" fmla="*/ 164879 h 1099190"/>
                  <a:gd name="connsiteX1" fmla="*/ 707878 w 1257473"/>
                  <a:gd name="connsiteY1" fmla="*/ 164879 h 1099190"/>
                  <a:gd name="connsiteX2" fmla="*/ 707878 w 1257473"/>
                  <a:gd name="connsiteY2" fmla="*/ 0 h 1099190"/>
                  <a:gd name="connsiteX3" fmla="*/ 1257473 w 1257473"/>
                  <a:gd name="connsiteY3" fmla="*/ 549595 h 1099190"/>
                  <a:gd name="connsiteX4" fmla="*/ 707878 w 1257473"/>
                  <a:gd name="connsiteY4" fmla="*/ 1099190 h 1099190"/>
                  <a:gd name="connsiteX5" fmla="*/ 707878 w 1257473"/>
                  <a:gd name="connsiteY5" fmla="*/ 934312 h 1099190"/>
                  <a:gd name="connsiteX6" fmla="*/ 0 w 1257473"/>
                  <a:gd name="connsiteY6" fmla="*/ 934312 h 1099190"/>
                  <a:gd name="connsiteX7" fmla="*/ 0 w 1257473"/>
                  <a:gd name="connsiteY7" fmla="*/ 164879 h 109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473" h="1099190">
                    <a:moveTo>
                      <a:pt x="0" y="164879"/>
                    </a:moveTo>
                    <a:lnTo>
                      <a:pt x="707878" y="164879"/>
                    </a:lnTo>
                    <a:lnTo>
                      <a:pt x="707878" y="0"/>
                    </a:lnTo>
                    <a:lnTo>
                      <a:pt x="1257473" y="549595"/>
                    </a:lnTo>
                    <a:lnTo>
                      <a:pt x="707878" y="1099190"/>
                    </a:lnTo>
                    <a:lnTo>
                      <a:pt x="707878" y="934312"/>
                    </a:lnTo>
                    <a:lnTo>
                      <a:pt x="0" y="934312"/>
                    </a:lnTo>
                    <a:lnTo>
                      <a:pt x="0" y="164879"/>
                    </a:ln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418509" tIns="190914" rIns="382156" bIns="190913" numCol="1" spcCol="1270" anchor="ctr" anchorCtr="0">
                <a:noAutofit/>
              </a:bodyPr>
              <a:lstStyle/>
              <a:p>
                <a:pPr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>
                    <a:solidFill>
                      <a:schemeClr val="dk1"/>
                    </a:solidFill>
                  </a:rPr>
                  <a:t>b()</a:t>
                </a:r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2A3BFA6-B0BD-497C-A0FE-E72BB8CF397B}"/>
                  </a:ext>
                </a:extLst>
              </p:cNvPr>
              <p:cNvSpPr/>
              <p:nvPr/>
            </p:nvSpPr>
            <p:spPr>
              <a:xfrm>
                <a:off x="2122463" y="3236782"/>
                <a:ext cx="628736" cy="628736"/>
              </a:xfrm>
              <a:custGeom>
                <a:avLst/>
                <a:gdLst>
                  <a:gd name="connsiteX0" fmla="*/ 0 w 628736"/>
                  <a:gd name="connsiteY0" fmla="*/ 314368 h 628736"/>
                  <a:gd name="connsiteX1" fmla="*/ 314368 w 628736"/>
                  <a:gd name="connsiteY1" fmla="*/ 0 h 628736"/>
                  <a:gd name="connsiteX2" fmla="*/ 628736 w 628736"/>
                  <a:gd name="connsiteY2" fmla="*/ 314368 h 628736"/>
                  <a:gd name="connsiteX3" fmla="*/ 314368 w 628736"/>
                  <a:gd name="connsiteY3" fmla="*/ 628736 h 628736"/>
                  <a:gd name="connsiteX4" fmla="*/ 0 w 628736"/>
                  <a:gd name="connsiteY4" fmla="*/ 314368 h 62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736" h="628736">
                    <a:moveTo>
                      <a:pt x="0" y="314368"/>
                    </a:moveTo>
                    <a:cubicBezTo>
                      <a:pt x="0" y="140747"/>
                      <a:pt x="140747" y="0"/>
                      <a:pt x="314368" y="0"/>
                    </a:cubicBezTo>
                    <a:cubicBezTo>
                      <a:pt x="487989" y="0"/>
                      <a:pt x="628736" y="140747"/>
                      <a:pt x="628736" y="314368"/>
                    </a:cubicBezTo>
                    <a:cubicBezTo>
                      <a:pt x="628736" y="487989"/>
                      <a:pt x="487989" y="628736"/>
                      <a:pt x="314368" y="628736"/>
                    </a:cubicBezTo>
                    <a:cubicBezTo>
                      <a:pt x="140747" y="628736"/>
                      <a:pt x="0" y="487989"/>
                      <a:pt x="0" y="314368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7951" tIns="107951" rIns="107951" bIns="107951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500" kern="1200"/>
                  <a:t>B</a:t>
                </a:r>
                <a:endParaRPr lang="zh-CN" altLang="en-US" sz="2500" kern="120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319A6EE-9FF4-4E6B-ADC6-0DF9520A8A53}"/>
                  </a:ext>
                </a:extLst>
              </p:cNvPr>
              <p:cNvSpPr/>
              <p:nvPr/>
            </p:nvSpPr>
            <p:spPr>
              <a:xfrm>
                <a:off x="3772897" y="3236782"/>
                <a:ext cx="628736" cy="628736"/>
              </a:xfrm>
              <a:custGeom>
                <a:avLst/>
                <a:gdLst>
                  <a:gd name="connsiteX0" fmla="*/ 0 w 628736"/>
                  <a:gd name="connsiteY0" fmla="*/ 314368 h 628736"/>
                  <a:gd name="connsiteX1" fmla="*/ 314368 w 628736"/>
                  <a:gd name="connsiteY1" fmla="*/ 0 h 628736"/>
                  <a:gd name="connsiteX2" fmla="*/ 628736 w 628736"/>
                  <a:gd name="connsiteY2" fmla="*/ 314368 h 628736"/>
                  <a:gd name="connsiteX3" fmla="*/ 314368 w 628736"/>
                  <a:gd name="connsiteY3" fmla="*/ 628736 h 628736"/>
                  <a:gd name="connsiteX4" fmla="*/ 0 w 628736"/>
                  <a:gd name="connsiteY4" fmla="*/ 314368 h 62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736" h="628736">
                    <a:moveTo>
                      <a:pt x="0" y="314368"/>
                    </a:moveTo>
                    <a:cubicBezTo>
                      <a:pt x="0" y="140747"/>
                      <a:pt x="140747" y="0"/>
                      <a:pt x="314368" y="0"/>
                    </a:cubicBezTo>
                    <a:cubicBezTo>
                      <a:pt x="487989" y="0"/>
                      <a:pt x="628736" y="140747"/>
                      <a:pt x="628736" y="314368"/>
                    </a:cubicBezTo>
                    <a:cubicBezTo>
                      <a:pt x="628736" y="487989"/>
                      <a:pt x="487989" y="628736"/>
                      <a:pt x="314368" y="628736"/>
                    </a:cubicBezTo>
                    <a:cubicBezTo>
                      <a:pt x="140747" y="628736"/>
                      <a:pt x="0" y="487989"/>
                      <a:pt x="0" y="314368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7951" tIns="107951" rIns="107951" bIns="107951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500" kern="1200"/>
                  <a:t>C</a:t>
                </a:r>
                <a:endParaRPr lang="zh-CN" altLang="en-US" sz="2500" kern="120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9DF526-5746-45E6-BB39-3F5A3E34A8FD}"/>
                </a:ext>
              </a:extLst>
            </p:cNvPr>
            <p:cNvSpPr txBox="1"/>
            <p:nvPr/>
          </p:nvSpPr>
          <p:spPr>
            <a:xfrm>
              <a:off x="995338" y="296708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Normal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81AA69-85A0-4BD0-932A-659F19650D9A}"/>
                </a:ext>
              </a:extLst>
            </p:cNvPr>
            <p:cNvSpPr txBox="1"/>
            <p:nvPr/>
          </p:nvSpPr>
          <p:spPr>
            <a:xfrm>
              <a:off x="995337" y="3875835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Stream</a:t>
              </a:r>
              <a:endParaRPr lang="zh-CN" altLang="en-US"/>
            </a:p>
          </p:txBody>
        </p:sp>
        <p:graphicFrame>
          <p:nvGraphicFramePr>
            <p:cNvPr id="28" name="图示 27">
              <a:extLst>
                <a:ext uri="{FF2B5EF4-FFF2-40B4-BE49-F238E27FC236}">
                  <a16:creationId xmlns:a16="http://schemas.microsoft.com/office/drawing/2014/main" id="{CA278988-3B12-4B82-A9D6-14440E4261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786554"/>
                </p:ext>
              </p:extLst>
            </p:nvPr>
          </p:nvGraphicFramePr>
          <p:xfrm>
            <a:off x="2032000" y="3841491"/>
            <a:ext cx="3783435" cy="20324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F453B6-ED8B-4684-AD36-34EB0F008E25}"/>
                </a:ext>
              </a:extLst>
            </p:cNvPr>
            <p:cNvSpPr/>
            <p:nvPr/>
          </p:nvSpPr>
          <p:spPr>
            <a:xfrm>
              <a:off x="3681768" y="6247622"/>
              <a:ext cx="490506" cy="4905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834B99-44E6-48C8-B448-DDD9886BBD9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2730344" y="5873960"/>
              <a:ext cx="1023257" cy="44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73E9F5B-4839-4904-9600-061FA9DE80DD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4100441" y="5873960"/>
              <a:ext cx="859120" cy="44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04B2821-C80C-413B-8E1D-9E08C0D65495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3923717" y="5873960"/>
              <a:ext cx="3304" cy="373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6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B13C-2FF3-4441-9917-E59A8B7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3.WebAssembly. Memory()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71A094-6F45-464F-9200-719B4FF8BB18}"/>
              </a:ext>
            </a:extLst>
          </p:cNvPr>
          <p:cNvSpPr txBox="1">
            <a:spLocks/>
          </p:cNvSpPr>
          <p:nvPr/>
        </p:nvSpPr>
        <p:spPr>
          <a:xfrm>
            <a:off x="838200" y="1576387"/>
            <a:ext cx="10515600" cy="81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创建一个可变的</a:t>
            </a:r>
            <a:r>
              <a:rPr lang="en-US" altLang="zh-CN" sz="1800"/>
              <a:t>ArrayBuffer</a:t>
            </a:r>
            <a:r>
              <a:rPr lang="zh-CN" altLang="en-US" sz="1800"/>
              <a:t>内存对象</a:t>
            </a:r>
            <a:r>
              <a:rPr lang="en-US" altLang="zh-CN" sz="1800"/>
              <a:t>, </a:t>
            </a:r>
            <a:r>
              <a:rPr lang="zh-CN" altLang="en-US" sz="1800"/>
              <a:t>以便</a:t>
            </a:r>
            <a:r>
              <a:rPr lang="en-US" altLang="zh-CN" sz="1800"/>
              <a:t>WebAssembly</a:t>
            </a:r>
            <a:r>
              <a:rPr lang="zh-CN" altLang="en-US" sz="1800"/>
              <a:t>实例对象可以访问原生字节的内存</a:t>
            </a:r>
            <a:endParaRPr lang="en-US" altLang="zh-CN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它可以在</a:t>
            </a:r>
            <a:r>
              <a:rPr lang="en-US" altLang="zh-CN" sz="1800"/>
              <a:t>JS</a:t>
            </a:r>
            <a:r>
              <a:rPr lang="zh-CN" altLang="en-US" sz="1800"/>
              <a:t>和</a:t>
            </a:r>
            <a:r>
              <a:rPr lang="en-US" altLang="zh-CN" sz="1800"/>
              <a:t>WebAssembly</a:t>
            </a:r>
            <a:r>
              <a:rPr lang="zh-CN" altLang="en-US" sz="1800"/>
              <a:t>之间相互传递</a:t>
            </a:r>
            <a:r>
              <a:rPr lang="en-US" altLang="zh-CN" sz="1800"/>
              <a:t>,  </a:t>
            </a:r>
            <a:r>
              <a:rPr lang="zh-CN" altLang="en-US" sz="1800"/>
              <a:t>一个内存对象可以被多个</a:t>
            </a:r>
            <a:r>
              <a:rPr lang="en-US" altLang="zh-CN" sz="1800"/>
              <a:t>WebAssembly</a:t>
            </a:r>
            <a:r>
              <a:rPr lang="zh-CN" altLang="en-US" sz="1800"/>
              <a:t>实例所调用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6F56EC-6A30-437B-BEC2-DA45A28A18D3}"/>
              </a:ext>
            </a:extLst>
          </p:cNvPr>
          <p:cNvGrpSpPr/>
          <p:nvPr/>
        </p:nvGrpSpPr>
        <p:grpSpPr>
          <a:xfrm>
            <a:off x="920748" y="2459106"/>
            <a:ext cx="9493251" cy="1305384"/>
            <a:chOff x="920749" y="2135256"/>
            <a:chExt cx="7059625" cy="13053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B9DAB5-7345-4D1A-AAB8-B0CC3091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49" y="2135256"/>
              <a:ext cx="7059625" cy="375693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myMemory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WebAssembly.Memory(memoryDescriptor);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FBA592-0C2C-4F5C-B6B2-919E153F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2510949"/>
              <a:ext cx="7059624" cy="929691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memoryDescriptor: {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F8F8F2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initial: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08090"/>
                  </a:solidFill>
                  <a:effectLst/>
                  <a:latin typeface="Consolas" panose="020B0609020204030204" pitchFamily="49" charset="0"/>
                </a:rPr>
                <a:t>// WebAssembly内存的初始值,in units of WebAssembly pages.</a:t>
              </a:r>
              <a:r>
                <a:rPr lang="zh-CN" altLang="en-US" sz="1000">
                  <a:solidFill>
                    <a:srgbClr val="708090"/>
                  </a:solidFill>
                  <a:latin typeface="Consolas" panose="020B0609020204030204" pitchFamily="49" charset="0"/>
                </a:rPr>
                <a:t>单位是</a:t>
              </a: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WebAssembly page</a:t>
              </a:r>
              <a:r>
                <a:rPr lang="zh-CN" altLang="en-US" sz="1000">
                  <a:solidFill>
                    <a:srgbClr val="708090"/>
                  </a:solidFill>
                  <a:latin typeface="Consolas" panose="020B0609020204030204" pitchFamily="49" charset="0"/>
                </a:rPr>
                <a:t>的大小是</a:t>
              </a: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65535</a:t>
              </a:r>
              <a:r>
                <a:rPr lang="zh-CN" altLang="en-US" sz="1000">
                  <a:solidFill>
                    <a:srgbClr val="708090"/>
                  </a:solidFill>
                  <a:latin typeface="Consolas" panose="020B0609020204030204" pitchFamily="49" charset="0"/>
                </a:rPr>
                <a:t>字节</a:t>
              </a: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sz="1000">
                  <a:solidFill>
                    <a:srgbClr val="708090"/>
                  </a:solidFill>
                  <a:latin typeface="Consolas" panose="020B0609020204030204" pitchFamily="49" charset="0"/>
                </a:rPr>
                <a:t>即</a:t>
              </a: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64KB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maximum: 可选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08090"/>
                  </a:solidFill>
                  <a:effectLst/>
                  <a:latin typeface="Consolas" panose="020B0609020204030204" pitchFamily="49" charset="0"/>
                </a:rPr>
                <a:t>// WebAssembly内存可以增长到的最大值, 这个最大值参数是为了提醒执行引擎去预留一个内存上限,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>
                  <a:solidFill>
                    <a:srgbClr val="70809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08090"/>
                  </a:solidFill>
                  <a:effectLst/>
                  <a:latin typeface="Consolas" panose="020B0609020204030204" pitchFamily="49" charset="0"/>
                </a:rPr>
                <a:t>然而执行引擎可能忽略或clamp这个预定请求, 一般的很多WebAssembly模块都不需要设置这个参数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}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9C02689-DECA-4293-A799-DEF78E5B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0050"/>
            <a:ext cx="5257800" cy="100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/>
              <a:t>Methods:</a:t>
            </a:r>
          </a:p>
          <a:p>
            <a:r>
              <a:rPr lang="en-US" altLang="zh-CN" sz="1400"/>
              <a:t>Memory.prototype.grow()</a:t>
            </a:r>
          </a:p>
          <a:p>
            <a:pPr marL="457200" lvl="1" indent="0">
              <a:buNone/>
            </a:pPr>
            <a:r>
              <a:rPr lang="zh-CN" altLang="en-US" sz="1200"/>
              <a:t>增长指定大小的内存</a:t>
            </a:r>
            <a:r>
              <a:rPr lang="en-US" altLang="zh-CN" sz="1200"/>
              <a:t>, </a:t>
            </a:r>
            <a:r>
              <a:rPr lang="zh-CN" altLang="en-US" sz="1200"/>
              <a:t>单位是</a:t>
            </a:r>
            <a:r>
              <a:rPr lang="en-US" altLang="zh-CN" sz="1200"/>
              <a:t>WebAssembly page</a:t>
            </a:r>
            <a:r>
              <a:rPr lang="zh-CN" altLang="en-US" sz="1200"/>
              <a:t>大小</a:t>
            </a:r>
            <a:r>
              <a:rPr lang="en-US" altLang="zh-CN" sz="1200"/>
              <a:t>, </a:t>
            </a:r>
            <a:r>
              <a:rPr lang="zh-CN" altLang="en-US" sz="1200"/>
              <a:t>即</a:t>
            </a:r>
            <a:r>
              <a:rPr lang="en-US" altLang="zh-CN" sz="1200"/>
              <a:t>64KB</a:t>
            </a:r>
            <a:endParaRPr lang="zh-CN" altLang="en-US" sz="120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CC14B59-554D-4442-A66B-80A063F3502D}"/>
              </a:ext>
            </a:extLst>
          </p:cNvPr>
          <p:cNvSpPr txBox="1">
            <a:spLocks/>
          </p:cNvSpPr>
          <p:nvPr/>
        </p:nvSpPr>
        <p:spPr>
          <a:xfrm>
            <a:off x="6096000" y="4210050"/>
            <a:ext cx="5257800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/>
              <a:t>Property:</a:t>
            </a:r>
          </a:p>
          <a:p>
            <a:r>
              <a:rPr lang="en-US" altLang="zh-CN" sz="1400"/>
              <a:t>Memory.prototype.buffer</a:t>
            </a:r>
          </a:p>
          <a:p>
            <a:pPr marL="457200" lvl="1" indent="0">
              <a:buNone/>
            </a:pPr>
            <a:r>
              <a:rPr lang="zh-CN" altLang="en-US" sz="1200"/>
              <a:t>返回内存对象包含的</a:t>
            </a:r>
            <a:r>
              <a:rPr lang="en-US" altLang="zh-CN" sz="1200"/>
              <a:t>buffer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26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B13C-2FF3-4441-9917-E59A8B7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4.WebAssembly. Table()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71A094-6F45-464F-9200-719B4FF8BB18}"/>
              </a:ext>
            </a:extLst>
          </p:cNvPr>
          <p:cNvSpPr txBox="1">
            <a:spLocks/>
          </p:cNvSpPr>
          <p:nvPr/>
        </p:nvSpPr>
        <p:spPr>
          <a:xfrm>
            <a:off x="838200" y="1576387"/>
            <a:ext cx="10515600" cy="906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创建一个新的给定大小和元素类型的</a:t>
            </a:r>
            <a:r>
              <a:rPr lang="en-US" altLang="zh-CN" sz="1800"/>
              <a:t>Table</a:t>
            </a:r>
            <a:r>
              <a:rPr lang="zh-CN" altLang="en-US" sz="1800"/>
              <a:t>对象</a:t>
            </a:r>
            <a:r>
              <a:rPr lang="en-US" altLang="zh-CN" sz="1800"/>
              <a:t>,</a:t>
            </a:r>
            <a:r>
              <a:rPr lang="zh-CN" altLang="en-US" sz="1800"/>
              <a:t>这是一个</a:t>
            </a:r>
            <a:r>
              <a:rPr lang="en-US" altLang="zh-CN" sz="1800"/>
              <a:t>JS</a:t>
            </a:r>
            <a:r>
              <a:rPr lang="zh-CN" altLang="en-US" sz="1800"/>
              <a:t>封装对象</a:t>
            </a:r>
            <a:r>
              <a:rPr lang="en-US" altLang="zh-CN" sz="1800"/>
              <a:t>, </a:t>
            </a:r>
            <a:r>
              <a:rPr lang="zh-CN" altLang="en-US" sz="1800"/>
              <a:t>一个类似数组结构展示并存储函数的</a:t>
            </a:r>
            <a:r>
              <a:rPr lang="en-US" altLang="zh-CN" sz="1800"/>
              <a:t>WebAssemblyTable</a:t>
            </a:r>
            <a:r>
              <a:rPr lang="zh-CN" altLang="en-US" sz="1800"/>
              <a:t>对象</a:t>
            </a:r>
            <a:r>
              <a:rPr lang="en-US" altLang="zh-CN" sz="1800"/>
              <a:t>,table</a:t>
            </a:r>
            <a:r>
              <a:rPr lang="zh-CN" altLang="en-US" sz="1800"/>
              <a:t>目前只能存储函数引用</a:t>
            </a:r>
            <a:r>
              <a:rPr lang="en-US" altLang="zh-CN" sz="1800"/>
              <a:t>, </a:t>
            </a:r>
            <a:r>
              <a:rPr lang="zh-CN" altLang="en-US" sz="1800"/>
              <a:t>但是后期很有可能会扩展，</a:t>
            </a:r>
            <a:r>
              <a:rPr lang="en-US" altLang="zh-CN" sz="1800"/>
              <a:t>table</a:t>
            </a:r>
            <a:r>
              <a:rPr lang="zh-CN" altLang="en-US" sz="1800"/>
              <a:t>对象里的函数可以在</a:t>
            </a:r>
            <a:r>
              <a:rPr lang="en-US" altLang="zh-CN" sz="1800"/>
              <a:t>js</a:t>
            </a:r>
            <a:r>
              <a:rPr lang="zh-CN" altLang="en-US" sz="1800"/>
              <a:t>和</a:t>
            </a:r>
            <a:r>
              <a:rPr lang="en-US" altLang="zh-CN" sz="1800"/>
              <a:t>WebAssembly</a:t>
            </a:r>
            <a:r>
              <a:rPr lang="zh-CN" altLang="en-US" sz="1800"/>
              <a:t>里重复调用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9C02689-DECA-4293-A799-DEF78E5B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1311"/>
            <a:ext cx="5257800" cy="1918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/>
              <a:t>Methods:</a:t>
            </a:r>
          </a:p>
          <a:p>
            <a:r>
              <a:rPr lang="en-US" altLang="zh-CN" sz="1400"/>
              <a:t>Table.prototype.get()</a:t>
            </a:r>
          </a:p>
          <a:p>
            <a:pPr marL="457200" lvl="1" indent="0">
              <a:buNone/>
            </a:pPr>
            <a:r>
              <a:rPr lang="zh-CN" altLang="en-US" sz="800"/>
              <a:t>根据索引获取存储的元素</a:t>
            </a:r>
            <a:endParaRPr lang="en-US" altLang="zh-CN" sz="800"/>
          </a:p>
          <a:p>
            <a:r>
              <a:rPr lang="en-US" altLang="zh-CN" sz="1200"/>
              <a:t>Table.prototype.grow()</a:t>
            </a:r>
          </a:p>
          <a:p>
            <a:pPr marL="457200" lvl="1" indent="0">
              <a:buNone/>
            </a:pPr>
            <a:r>
              <a:rPr lang="en-US" altLang="zh-CN" sz="800"/>
              <a:t>Table</a:t>
            </a:r>
            <a:r>
              <a:rPr lang="zh-CN" altLang="en-US" sz="800"/>
              <a:t>实例根据给定的元素数目增长</a:t>
            </a:r>
          </a:p>
          <a:p>
            <a:r>
              <a:rPr lang="en-US" altLang="zh-CN" sz="1200"/>
              <a:t>Table.prototype.set()</a:t>
            </a:r>
          </a:p>
          <a:p>
            <a:pPr marL="457200" lvl="1" indent="0">
              <a:buNone/>
            </a:pPr>
            <a:r>
              <a:rPr lang="zh-CN" altLang="en-US" sz="800"/>
              <a:t>根据给定的索引存储相应的元素</a:t>
            </a:r>
            <a:endParaRPr lang="en-US" altLang="zh-CN" sz="800"/>
          </a:p>
          <a:p>
            <a:endParaRPr lang="zh-CN" altLang="en-US" sz="12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92853B-E048-4C85-9DD6-D78BEC148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2967792"/>
            <a:ext cx="5353050" cy="145291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40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sz="14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tableDescriptor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element: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'anyfunc'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//要存储在表中的值类型的字符串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70809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initial: 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table中初始化元素的个数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70809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maximum: 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table中元素个数可以增长至最大的数目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zh-CN" altLang="zh-CN" sz="1400">
                <a:solidFill>
                  <a:srgbClr val="F8F8F2"/>
                </a:solidFill>
                <a:latin typeface="Consolas" panose="020B0609020204030204" pitchFamily="49" charset="0"/>
              </a:rPr>
              <a:t> myTable = </a:t>
            </a:r>
            <a:r>
              <a:rPr lang="zh-CN" altLang="zh-CN" sz="1400">
                <a:solidFill>
                  <a:srgbClr val="66D9EF"/>
                </a:solidFill>
                <a:latin typeface="Consolas" panose="020B0609020204030204" pitchFamily="49" charset="0"/>
              </a:rPr>
              <a:t>new</a:t>
            </a:r>
            <a:r>
              <a:rPr lang="zh-CN" altLang="zh-CN" sz="1400">
                <a:solidFill>
                  <a:srgbClr val="F8F8F2"/>
                </a:solidFill>
                <a:latin typeface="Consolas" panose="020B0609020204030204" pitchFamily="49" charset="0"/>
              </a:rPr>
              <a:t> WebAssembly.Table(tableDescriptor);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0021C4-0996-4AD5-AB3E-5DE3435C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877" y="3979540"/>
            <a:ext cx="4869923" cy="209924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importObj =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js: { tbl:tbl }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fetchAndInstantiate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'table2.wasm'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importObject)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(instance)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(tbl.length);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"2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(tbl.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)());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"42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(tbl.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)());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"83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B13C-2FF3-4441-9917-E59A8B7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5.WebAssembly. Module()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71A094-6F45-464F-9200-719B4FF8BB18}"/>
              </a:ext>
            </a:extLst>
          </p:cNvPr>
          <p:cNvSpPr txBox="1">
            <a:spLocks/>
          </p:cNvSpPr>
          <p:nvPr/>
        </p:nvSpPr>
        <p:spPr>
          <a:xfrm>
            <a:off x="838200" y="1576387"/>
            <a:ext cx="10515600" cy="130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WebAssembly.Module()</a:t>
            </a:r>
            <a:r>
              <a:rPr lang="zh-CN" altLang="en-US" sz="1800"/>
              <a:t>构造函数可以被调用去同步的编译指定的</a:t>
            </a:r>
            <a:r>
              <a:rPr lang="en-US" altLang="zh-CN" sz="1800"/>
              <a:t>WebAssembly</a:t>
            </a:r>
            <a:r>
              <a:rPr lang="zh-CN" altLang="en-US" sz="1800"/>
              <a:t>二进制代码</a:t>
            </a:r>
            <a:r>
              <a:rPr lang="en-US" altLang="zh-CN" sz="1800"/>
              <a:t>WebAssembly.Module</a:t>
            </a:r>
            <a:r>
              <a:rPr lang="zh-CN" altLang="en-US" sz="1800"/>
              <a:t>对象包含已经被浏览器编译的无状态</a:t>
            </a:r>
            <a:r>
              <a:rPr lang="en-US" altLang="zh-CN" sz="1800"/>
              <a:t>WebAssembly</a:t>
            </a:r>
            <a:r>
              <a:rPr lang="zh-CN" altLang="en-US" sz="1800"/>
              <a:t>代码</a:t>
            </a:r>
            <a:r>
              <a:rPr lang="en-US" altLang="zh-CN" sz="1800"/>
              <a:t>, </a:t>
            </a:r>
            <a:r>
              <a:rPr lang="zh-CN" altLang="en-US" sz="1800"/>
              <a:t>它可以有效的在线程</a:t>
            </a:r>
            <a:r>
              <a:rPr lang="en-US" altLang="zh-CN" sz="1800"/>
              <a:t>,</a:t>
            </a:r>
            <a:r>
              <a:rPr lang="zh-CN" altLang="en-US" sz="1800"/>
              <a:t>缓存</a:t>
            </a:r>
            <a:r>
              <a:rPr lang="en-US" altLang="zh-CN" sz="1800"/>
              <a:t>,indexDB</a:t>
            </a:r>
            <a:r>
              <a:rPr lang="zh-CN" altLang="en-US" sz="1800"/>
              <a:t>之间多次实例化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55DDB-25D9-4499-BFC1-DDEF42C5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40607"/>
            <a:ext cx="9080500" cy="3756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myModule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WebAssembly.Module(bufferSource);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同步加载当前需要的module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936FA0-A249-44E5-A002-AF882876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0049"/>
            <a:ext cx="5257800" cy="152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/>
              <a:t>Methods:</a:t>
            </a:r>
          </a:p>
          <a:p>
            <a:r>
              <a:rPr lang="en-US" altLang="zh-CN" sz="1400"/>
              <a:t>Memory.customSections()</a:t>
            </a:r>
          </a:p>
          <a:p>
            <a:r>
              <a:rPr lang="en-US" altLang="zh-CN" sz="1400"/>
              <a:t>Memory.imports() // </a:t>
            </a:r>
            <a:r>
              <a:rPr lang="zh-CN" altLang="en-US" sz="1400"/>
              <a:t>获取模块中需要导入的对象声明</a:t>
            </a:r>
            <a:endParaRPr lang="en-US" altLang="zh-CN" sz="1400"/>
          </a:p>
          <a:p>
            <a:r>
              <a:rPr lang="en-US" altLang="zh-CN" sz="1400"/>
              <a:t>Memory.exports() //</a:t>
            </a:r>
            <a:r>
              <a:rPr lang="zh-CN" altLang="en-US" sz="1400"/>
              <a:t> 获取模块中需要导出的对象声明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6077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B13C-2FF3-4441-9917-E59A8B7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6.WebAssembly. Instance()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71A094-6F45-464F-9200-719B4FF8BB18}"/>
              </a:ext>
            </a:extLst>
          </p:cNvPr>
          <p:cNvSpPr txBox="1">
            <a:spLocks/>
          </p:cNvSpPr>
          <p:nvPr/>
        </p:nvSpPr>
        <p:spPr>
          <a:xfrm>
            <a:off x="838200" y="1576387"/>
            <a:ext cx="10515600" cy="1636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800"/>
              <a:t>一个</a:t>
            </a:r>
            <a:r>
              <a:rPr lang="en-US" altLang="zh-CN" sz="1800"/>
              <a:t>WebAssembly.Instance</a:t>
            </a:r>
            <a:r>
              <a:rPr lang="zh-CN" altLang="en-US" sz="1800"/>
              <a:t>是</a:t>
            </a:r>
            <a:r>
              <a:rPr lang="en-US" altLang="zh-CN" sz="1800"/>
              <a:t>WebAssembly.Module</a:t>
            </a:r>
            <a:r>
              <a:rPr lang="zh-CN" altLang="en-US" sz="1800"/>
              <a:t>的一个有状态的可执行的实例</a:t>
            </a:r>
            <a:r>
              <a:rPr lang="en-US" altLang="zh-CN" sz="180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/>
              <a:t>实例对象包括所有可以从</a:t>
            </a:r>
            <a:r>
              <a:rPr lang="en-US" altLang="zh-CN" sz="1800"/>
              <a:t>JavaScript</a:t>
            </a:r>
            <a:r>
              <a:rPr lang="zh-CN" altLang="en-US" sz="1800"/>
              <a:t>调用的</a:t>
            </a:r>
            <a:r>
              <a:rPr lang="en-US" altLang="zh-CN" sz="1800"/>
              <a:t>WebAssembly</a:t>
            </a:r>
            <a:r>
              <a:rPr lang="zh-CN" altLang="en-US" sz="1800"/>
              <a:t>代码导出的函数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WebAssembly.Instance()</a:t>
            </a:r>
            <a:r>
              <a:rPr lang="zh-CN" altLang="en-US" sz="1800"/>
              <a:t>构造函数可以被调用去同步的实例化一个给定的</a:t>
            </a:r>
            <a:r>
              <a:rPr lang="en-US" altLang="zh-CN" sz="1800"/>
              <a:t>WebAssembly.Module</a:t>
            </a:r>
            <a:r>
              <a:rPr lang="zh-CN" altLang="en-US" sz="1800"/>
              <a:t>对象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551B83-1828-4FFC-8F1C-D5AD8FEA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053307"/>
            <a:ext cx="9385300" cy="3756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myInstance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WebAssembly.Instance(module, importObject);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同步方式获取模块的实例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1A0B43-BF4B-471F-A544-F1778258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0049"/>
            <a:ext cx="5257800" cy="152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/>
              <a:t>Methods:</a:t>
            </a:r>
          </a:p>
          <a:p>
            <a:r>
              <a:rPr lang="en-US" altLang="zh-CN" sz="1400"/>
              <a:t>WebAssembly.Instance.prototype.exports()</a:t>
            </a:r>
          </a:p>
        </p:txBody>
      </p:sp>
    </p:spTree>
    <p:extLst>
      <p:ext uri="{BB962C8B-B14F-4D97-AF65-F5344CB8AC3E}">
        <p14:creationId xmlns:p14="http://schemas.microsoft.com/office/powerpoint/2010/main" val="10796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0766-0DAC-410B-8A30-F4142E3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</a:t>
            </a:r>
            <a:r>
              <a:rPr lang="zh-CN" altLang="en-US"/>
              <a:t>在游戏</a:t>
            </a:r>
            <a:r>
              <a:rPr lang="en-US" altLang="zh-CN"/>
              <a:t>(Unity3D)</a:t>
            </a:r>
            <a:r>
              <a:rPr lang="zh-CN" altLang="en-US"/>
              <a:t>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98F59-AF67-4862-A6A5-3438F6BA1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7" y="1884088"/>
            <a:ext cx="6296035" cy="4318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41108C-4EEB-42A3-9038-F03C4807456A}"/>
              </a:ext>
            </a:extLst>
          </p:cNvPr>
          <p:cNvSpPr txBox="1"/>
          <p:nvPr/>
        </p:nvSpPr>
        <p:spPr>
          <a:xfrm>
            <a:off x="1084520" y="2241342"/>
            <a:ext cx="34577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这一节我们会使用</a:t>
            </a:r>
            <a:r>
              <a:rPr lang="en-US" altLang="zh-CN"/>
              <a:t>Unity3D</a:t>
            </a:r>
            <a:r>
              <a:rPr lang="zh-CN" altLang="en-US"/>
              <a:t>工具开发一个小游戏</a:t>
            </a:r>
            <a:r>
              <a:rPr lang="en-US" altLang="zh-CN"/>
              <a:t>:Roll-a-ball,</a:t>
            </a:r>
            <a:r>
              <a:rPr lang="zh-CN" altLang="en-US"/>
              <a:t>并将其转化成</a:t>
            </a:r>
            <a:r>
              <a:rPr lang="en-US" altLang="zh-CN"/>
              <a:t>WebAssembly</a:t>
            </a:r>
            <a:r>
              <a:rPr lang="zh-CN" altLang="en-US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70185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F6A26-CED3-443A-A42E-72679A9B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85" y="2901640"/>
            <a:ext cx="3627474" cy="1721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600"/>
              <a:t>谢谢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0E5B8F2-2F34-4D81-B33B-86A553198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8586"/>
              </p:ext>
            </p:extLst>
          </p:nvPr>
        </p:nvGraphicFramePr>
        <p:xfrm>
          <a:off x="9334403" y="5635479"/>
          <a:ext cx="1911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包装程序外壳对象" showAsIcon="1" r:id="rId3" imgW="1911960" imgH="532800" progId="Package">
                  <p:embed/>
                </p:oleObj>
              </mc:Choice>
              <mc:Fallback>
                <p:oleObj name="包装程序外壳对象" showAsIcon="1" r:id="rId3" imgW="19119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403" y="5635479"/>
                        <a:ext cx="19113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ABEF2E-6D8F-484D-B8D0-BAD9F5F88AB2}"/>
              </a:ext>
            </a:extLst>
          </p:cNvPr>
          <p:cNvSpPr txBox="1"/>
          <p:nvPr/>
        </p:nvSpPr>
        <p:spPr>
          <a:xfrm>
            <a:off x="8431592" y="56464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附：</a:t>
            </a:r>
          </a:p>
        </p:txBody>
      </p:sp>
    </p:spTree>
    <p:extLst>
      <p:ext uri="{BB962C8B-B14F-4D97-AF65-F5344CB8AC3E}">
        <p14:creationId xmlns:p14="http://schemas.microsoft.com/office/powerpoint/2010/main" val="23347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CCBE7-81B9-42B5-A28A-D792FC6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Table  content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27699-EE9A-457D-90B4-F87F699D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WebAssembly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ArrayBuffer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Stream API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Module(</a:t>
            </a:r>
            <a:r>
              <a:rPr lang="zh-CN" altLang="en-US" sz="2400"/>
              <a:t>模块</a:t>
            </a:r>
            <a:r>
              <a:rPr lang="en-US" altLang="zh-CN" sz="240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Instance(</a:t>
            </a:r>
            <a:r>
              <a:rPr lang="zh-CN" altLang="en-US" sz="2400"/>
              <a:t>实例</a:t>
            </a:r>
            <a:r>
              <a:rPr lang="en-US" altLang="zh-CN" sz="240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Memory(</a:t>
            </a:r>
            <a:r>
              <a:rPr lang="zh-CN" altLang="en-US" sz="2400"/>
              <a:t>内存</a:t>
            </a:r>
            <a:r>
              <a:rPr lang="en-US" altLang="zh-CN" sz="240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/>
              <a:t>Table(</a:t>
            </a:r>
            <a:r>
              <a:rPr lang="zh-CN" altLang="en-US" sz="2400"/>
              <a:t>表格</a:t>
            </a:r>
            <a:r>
              <a:rPr lang="en-US" altLang="zh-CN" sz="2400"/>
              <a:t>)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/>
              <a:t>在游戏</a:t>
            </a:r>
            <a:r>
              <a:rPr lang="en-US" altLang="zh-CN" sz="2400"/>
              <a:t>(Unity3D)</a:t>
            </a:r>
            <a:r>
              <a:rPr lang="zh-CN" altLang="en-US" sz="2400"/>
              <a:t>中的应用</a:t>
            </a:r>
          </a:p>
        </p:txBody>
      </p:sp>
    </p:spTree>
    <p:extLst>
      <p:ext uri="{BB962C8B-B14F-4D97-AF65-F5344CB8AC3E}">
        <p14:creationId xmlns:p14="http://schemas.microsoft.com/office/powerpoint/2010/main" val="37233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855AA-24BA-4422-80CB-6E24F2B5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/>
              <a:t>全局关系图</a:t>
            </a:r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E31EA0A3-2FAD-4C34-804A-CF651BA2ABF8}"/>
              </a:ext>
            </a:extLst>
          </p:cNvPr>
          <p:cNvSpPr/>
          <p:nvPr/>
        </p:nvSpPr>
        <p:spPr>
          <a:xfrm>
            <a:off x="929077" y="3632135"/>
            <a:ext cx="1288666" cy="74427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.wasm</a:t>
            </a:r>
          </a:p>
          <a:p>
            <a:pPr algn="ctr"/>
            <a:r>
              <a:rPr lang="en-US" altLang="zh-CN" sz="1100"/>
              <a:t>(</a:t>
            </a:r>
            <a:r>
              <a:rPr lang="zh-CN" altLang="en-US" sz="1100"/>
              <a:t>字节码文件</a:t>
            </a:r>
            <a:r>
              <a:rPr lang="en-US" altLang="zh-CN" sz="1100"/>
              <a:t>)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62DC2-83F5-45D0-A63D-6D46A011CED7}"/>
              </a:ext>
            </a:extLst>
          </p:cNvPr>
          <p:cNvSpPr/>
          <p:nvPr/>
        </p:nvSpPr>
        <p:spPr>
          <a:xfrm>
            <a:off x="3260020" y="1405978"/>
            <a:ext cx="8389001" cy="492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zh-CN"/>
              <a:t>Browser(</a:t>
            </a:r>
            <a:r>
              <a:rPr lang="en-US" altLang="zh-CN" sz="1050"/>
              <a:t>WebAssembly </a:t>
            </a:r>
            <a:r>
              <a:rPr lang="en-US" altLang="zh-CN" sz="1200"/>
              <a:t>supported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EBA69A3B-6C63-45FE-9553-8BE530DB740C}"/>
              </a:ext>
            </a:extLst>
          </p:cNvPr>
          <p:cNvSpPr/>
          <p:nvPr/>
        </p:nvSpPr>
        <p:spPr>
          <a:xfrm>
            <a:off x="8679070" y="1814513"/>
            <a:ext cx="1574594" cy="1736885"/>
          </a:xfrm>
          <a:prstGeom prst="can">
            <a:avLst>
              <a:gd name="adj" fmla="val 969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Instance</a:t>
            </a:r>
          </a:p>
          <a:p>
            <a:pPr algn="ctr"/>
            <a:r>
              <a:rPr lang="en-US" altLang="zh-CN" sz="1100"/>
              <a:t>(</a:t>
            </a:r>
            <a:r>
              <a:rPr lang="zh-CN" altLang="en-US" sz="1100"/>
              <a:t>实例</a:t>
            </a:r>
            <a:r>
              <a:rPr lang="en-US" altLang="zh-CN" sz="1100"/>
              <a:t>)</a:t>
            </a:r>
            <a:endParaRPr lang="zh-CN" altLang="en-US" sz="110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133DDF4-9E6B-4E29-AF92-CCAB1B444AAD}"/>
              </a:ext>
            </a:extLst>
          </p:cNvPr>
          <p:cNvSpPr/>
          <p:nvPr/>
        </p:nvSpPr>
        <p:spPr>
          <a:xfrm>
            <a:off x="6284974" y="3581400"/>
            <a:ext cx="917235" cy="829339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module</a:t>
            </a:r>
          </a:p>
          <a:p>
            <a:pPr algn="ctr"/>
            <a:r>
              <a:rPr lang="en-US" altLang="zh-CN" sz="900"/>
              <a:t>(</a:t>
            </a:r>
            <a:r>
              <a:rPr lang="zh-CN" altLang="en-US" sz="900"/>
              <a:t>模块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9" name="圆柱形 8">
            <a:extLst>
              <a:ext uri="{FF2B5EF4-FFF2-40B4-BE49-F238E27FC236}">
                <a16:creationId xmlns:a16="http://schemas.microsoft.com/office/drawing/2014/main" id="{17663F27-4B09-48CC-BB89-0660ECB4073F}"/>
              </a:ext>
            </a:extLst>
          </p:cNvPr>
          <p:cNvSpPr/>
          <p:nvPr/>
        </p:nvSpPr>
        <p:spPr>
          <a:xfrm>
            <a:off x="8679070" y="4446448"/>
            <a:ext cx="1574594" cy="1516019"/>
          </a:xfrm>
          <a:prstGeom prst="can">
            <a:avLst>
              <a:gd name="adj" fmla="val 1180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Instance</a:t>
            </a:r>
          </a:p>
          <a:p>
            <a:pPr algn="ctr"/>
            <a:r>
              <a:rPr lang="en-US" altLang="zh-CN" sz="1100"/>
              <a:t>(</a:t>
            </a:r>
            <a:r>
              <a:rPr lang="zh-CN" altLang="en-US" sz="1100"/>
              <a:t>实例</a:t>
            </a:r>
            <a:r>
              <a:rPr lang="en-US" altLang="zh-CN" sz="1100"/>
              <a:t>)</a:t>
            </a:r>
            <a:endParaRPr lang="zh-CN" altLang="en-US" sz="110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4DF0336-48D1-47F9-8280-93BF4ABCB0DA}"/>
              </a:ext>
            </a:extLst>
          </p:cNvPr>
          <p:cNvSpPr/>
          <p:nvPr/>
        </p:nvSpPr>
        <p:spPr>
          <a:xfrm>
            <a:off x="4829175" y="3866352"/>
            <a:ext cx="1332114" cy="3490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compile()</a:t>
            </a:r>
            <a:endParaRPr lang="zh-CN" altLang="en-US" sz="90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243132E-ACB5-4146-BA06-C7DF2D148161}"/>
              </a:ext>
            </a:extLst>
          </p:cNvPr>
          <p:cNvSpPr/>
          <p:nvPr/>
        </p:nvSpPr>
        <p:spPr>
          <a:xfrm rot="19191064">
            <a:off x="7397031" y="3335942"/>
            <a:ext cx="1280517" cy="2896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1     instantiate()     n</a:t>
            </a:r>
            <a:endParaRPr lang="zh-CN" altLang="en-US" sz="90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4E3927D-DF35-4B12-9917-75D9BF93DF36}"/>
              </a:ext>
            </a:extLst>
          </p:cNvPr>
          <p:cNvSpPr/>
          <p:nvPr/>
        </p:nvSpPr>
        <p:spPr>
          <a:xfrm rot="2414846">
            <a:off x="7380753" y="4392788"/>
            <a:ext cx="1280517" cy="2840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1     instantiate()     n</a:t>
            </a:r>
            <a:endParaRPr lang="zh-CN" altLang="en-US" sz="90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345323A-86CC-4FF4-B8B0-AF7B2356C381}"/>
              </a:ext>
            </a:extLst>
          </p:cNvPr>
          <p:cNvSpPr/>
          <p:nvPr/>
        </p:nvSpPr>
        <p:spPr>
          <a:xfrm>
            <a:off x="2365221" y="3838228"/>
            <a:ext cx="1288666" cy="3490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fetch()</a:t>
            </a:r>
            <a:endParaRPr lang="zh-CN" altLang="en-US" sz="9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FAB328-B60C-4B6A-92C7-E11FEBCCA9D2}"/>
              </a:ext>
            </a:extLst>
          </p:cNvPr>
          <p:cNvSpPr/>
          <p:nvPr/>
        </p:nvSpPr>
        <p:spPr>
          <a:xfrm>
            <a:off x="3716901" y="3742479"/>
            <a:ext cx="984451" cy="54053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sourceBuffer</a:t>
            </a: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312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E203-B5F2-4FC4-8B7E-B6C412E7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/>
              <a:t>WebAssembly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9367C-F15E-4DC1-B7CE-C2924C55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3449"/>
            <a:ext cx="5257800" cy="270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/>
              <a:t>Methods:</a:t>
            </a:r>
          </a:p>
          <a:p>
            <a:r>
              <a:rPr lang="en-US" altLang="zh-CN" sz="1400"/>
              <a:t>WebAssembly.instantiate()</a:t>
            </a:r>
          </a:p>
          <a:p>
            <a:r>
              <a:rPr lang="en-US" altLang="zh-CN" sz="1400"/>
              <a:t>WebAssembly.compile()</a:t>
            </a:r>
          </a:p>
          <a:p>
            <a:r>
              <a:rPr lang="en-US" altLang="zh-CN" sz="1400"/>
              <a:t>WebAssembly.validate()</a:t>
            </a:r>
            <a:endParaRPr lang="en-US" altLang="zh-CN" sz="1800" b="1"/>
          </a:p>
          <a:p>
            <a:r>
              <a:rPr lang="en-US" altLang="zh-CN" sz="1400"/>
              <a:t>WebAssembly.instantiateStreaming () 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// stream API</a:t>
            </a:r>
          </a:p>
          <a:p>
            <a:r>
              <a:rPr lang="en-US" altLang="zh-CN" sz="1400"/>
              <a:t>WebAssembly.compileStreaming () 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// stream API</a:t>
            </a:r>
          </a:p>
          <a:p>
            <a:endParaRPr lang="zh-CN" altLang="en-US" sz="14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C138787-1819-4BDB-ABFC-873B0183D8C0}"/>
              </a:ext>
            </a:extLst>
          </p:cNvPr>
          <p:cNvSpPr txBox="1">
            <a:spLocks/>
          </p:cNvSpPr>
          <p:nvPr/>
        </p:nvSpPr>
        <p:spPr>
          <a:xfrm>
            <a:off x="838200" y="1593782"/>
            <a:ext cx="10750550" cy="1505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7200"/>
              <a:t>所有</a:t>
            </a:r>
            <a:r>
              <a:rPr lang="en-US" altLang="zh-CN" sz="7200"/>
              <a:t>WebAssembly</a:t>
            </a:r>
            <a:r>
              <a:rPr lang="zh-CN" altLang="en-US" sz="7200"/>
              <a:t>相关的功能都挂在</a:t>
            </a:r>
            <a:r>
              <a:rPr lang="en-US" altLang="zh-CN" sz="7200"/>
              <a:t>Js</a:t>
            </a:r>
            <a:r>
              <a:rPr lang="zh-CN" altLang="en-US" sz="7200"/>
              <a:t>的</a:t>
            </a:r>
            <a:r>
              <a:rPr lang="en-US" altLang="zh-CN" sz="7200"/>
              <a:t>WebAssembly</a:t>
            </a:r>
            <a:r>
              <a:rPr lang="zh-CN" altLang="en-US" sz="7200"/>
              <a:t>对象下</a:t>
            </a:r>
            <a:r>
              <a:rPr lang="en-US" altLang="zh-CN" sz="7200"/>
              <a:t>, </a:t>
            </a:r>
            <a:r>
              <a:rPr lang="zh-CN" altLang="en-US" sz="7200"/>
              <a:t>它的功能主要有</a:t>
            </a:r>
            <a:r>
              <a:rPr lang="en-US" altLang="zh-CN" sz="720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CN" sz="5600">
                <a:solidFill>
                  <a:schemeClr val="tx1">
                    <a:lumMod val="65000"/>
                    <a:lumOff val="35000"/>
                  </a:schemeClr>
                </a:solidFill>
              </a:rPr>
              <a:t>WebAssembly.compile()/instantiate() </a:t>
            </a: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函数进行编译和实例化 </a:t>
            </a:r>
            <a:r>
              <a:rPr lang="en-US" altLang="zh-CN" sz="5600">
                <a:solidFill>
                  <a:schemeClr val="tx1">
                    <a:lumMod val="65000"/>
                    <a:lumOff val="35000"/>
                  </a:schemeClr>
                </a:solidFill>
              </a:rPr>
              <a:t>WebAssembly </a:t>
            </a: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代码。</a:t>
            </a:r>
          </a:p>
          <a:p>
            <a:pPr>
              <a:lnSpc>
                <a:spcPct val="120000"/>
              </a:lnSpc>
            </a:pP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通过 </a:t>
            </a:r>
            <a:r>
              <a:rPr lang="en-US" altLang="zh-CN" sz="5600">
                <a:solidFill>
                  <a:schemeClr val="tx1">
                    <a:lumMod val="65000"/>
                    <a:lumOff val="35000"/>
                  </a:schemeClr>
                </a:solidFill>
              </a:rPr>
              <a:t>WebAssembly.Memory()/WebAssembly.Table()  </a:t>
            </a: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构造函数创建新的内存和表。</a:t>
            </a:r>
          </a:p>
          <a:p>
            <a:pPr>
              <a:lnSpc>
                <a:spcPct val="120000"/>
              </a:lnSpc>
            </a:pP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由 </a:t>
            </a:r>
            <a:r>
              <a:rPr lang="en-US" altLang="zh-CN" sz="5600">
                <a:solidFill>
                  <a:schemeClr val="tx1">
                    <a:lumMod val="65000"/>
                    <a:lumOff val="35000"/>
                  </a:schemeClr>
                </a:solidFill>
              </a:rPr>
              <a:t>WebAssembly.CompileError()/.LinkError()/.RuntimeError() </a:t>
            </a: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构造函数来提供 </a:t>
            </a:r>
            <a:r>
              <a:rPr lang="en-US" altLang="zh-CN" sz="5600">
                <a:solidFill>
                  <a:schemeClr val="tx1">
                    <a:lumMod val="65000"/>
                    <a:lumOff val="35000"/>
                  </a:schemeClr>
                </a:solidFill>
              </a:rPr>
              <a:t>WebAssembly </a:t>
            </a:r>
            <a:r>
              <a:rPr lang="zh-CN" alt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中的错误信息。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784D85-6498-4898-B442-BD9ADACC6C7C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257800" cy="307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/>
              <a:t>Constructors:</a:t>
            </a:r>
          </a:p>
          <a:p>
            <a:r>
              <a:rPr lang="en-US" altLang="zh-CN" sz="1400"/>
              <a:t>WebAssembly.Module()</a:t>
            </a:r>
          </a:p>
          <a:p>
            <a:r>
              <a:rPr lang="en-US" altLang="zh-CN" sz="1400"/>
              <a:t>WebAssembly.Instance()</a:t>
            </a:r>
          </a:p>
          <a:p>
            <a:r>
              <a:rPr lang="en-US" altLang="zh-CN" sz="1400"/>
              <a:t>WebAssembly.Memory()</a:t>
            </a:r>
          </a:p>
          <a:p>
            <a:r>
              <a:rPr lang="en-US" altLang="zh-CN" sz="1400"/>
              <a:t>WebAssembly.Table()</a:t>
            </a:r>
          </a:p>
          <a:p>
            <a:r>
              <a:rPr lang="en-US" altLang="zh-CN" sz="1400"/>
              <a:t>WebAssembly.CompileError()</a:t>
            </a:r>
          </a:p>
          <a:p>
            <a:r>
              <a:rPr lang="en-US" altLang="zh-CN" sz="1400"/>
              <a:t>WebAssembly.LinkError()</a:t>
            </a:r>
          </a:p>
          <a:p>
            <a:r>
              <a:rPr lang="en-US" altLang="zh-CN" sz="1400"/>
              <a:t>WebAssembly.RuntimeError()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8856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43D37-8A3F-4F6C-8E2C-A790DA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/>
              <a:t>WebAssembly.compile()</a:t>
            </a:r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291C41-ED20-4ECC-B22B-2935570B6B2B}"/>
              </a:ext>
            </a:extLst>
          </p:cNvPr>
          <p:cNvSpPr txBox="1">
            <a:spLocks/>
          </p:cNvSpPr>
          <p:nvPr/>
        </p:nvSpPr>
        <p:spPr>
          <a:xfrm>
            <a:off x="838200" y="1593782"/>
            <a:ext cx="10515600" cy="10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从二进制代码编译出一个</a:t>
            </a:r>
            <a:r>
              <a:rPr lang="en-US" altLang="zh-CN" sz="1800"/>
              <a:t>WebAssembly.Module</a:t>
            </a:r>
            <a:r>
              <a:rPr lang="zh-CN" altLang="en-US" sz="1800"/>
              <a:t>对象</a:t>
            </a:r>
            <a:r>
              <a:rPr lang="en-US" altLang="zh-CN" sz="1800"/>
              <a:t>, </a:t>
            </a:r>
            <a:r>
              <a:rPr lang="zh-CN" altLang="en-US" sz="1800"/>
              <a:t>在实例化对象之前很有必要去编译一个</a:t>
            </a:r>
            <a:r>
              <a:rPr lang="en-US" altLang="zh-CN" sz="1800"/>
              <a:t>Module</a:t>
            </a:r>
            <a:r>
              <a:rPr lang="zh-CN" altLang="en-US" sz="1800"/>
              <a:t>对象</a:t>
            </a:r>
            <a:r>
              <a:rPr lang="en-US" altLang="zh-CN" sz="1800"/>
              <a:t>, </a:t>
            </a:r>
            <a:r>
              <a:rPr lang="zh-CN" altLang="en-US" sz="1800"/>
              <a:t>因为</a:t>
            </a:r>
            <a:r>
              <a:rPr lang="en-US" altLang="zh-CN" sz="1800"/>
              <a:t>module</a:t>
            </a:r>
            <a:r>
              <a:rPr lang="zh-CN" altLang="en-US" sz="1800"/>
              <a:t>可以被重用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F1F29E-A8B0-4F27-85DC-36F7371A65B5}"/>
              </a:ext>
            </a:extLst>
          </p:cNvPr>
          <p:cNvGrpSpPr/>
          <p:nvPr/>
        </p:nvGrpSpPr>
        <p:grpSpPr>
          <a:xfrm>
            <a:off x="939800" y="3244334"/>
            <a:ext cx="4972050" cy="3122728"/>
            <a:chOff x="939800" y="3244334"/>
            <a:chExt cx="4972050" cy="312272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B33A208-710B-4452-BAF7-C5E823429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" y="3621489"/>
              <a:ext cx="4972050" cy="2745573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worker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Worker(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"wasm_worker.js"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'simple.wasm'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(response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response.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()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WebAssembly.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compile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(bytes)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(mod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worker.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postMessage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(mod)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1A72ACE-77AD-43C8-988B-11475B20B9F0}"/>
                </a:ext>
              </a:extLst>
            </p:cNvPr>
            <p:cNvSpPr txBox="1"/>
            <p:nvPr/>
          </p:nvSpPr>
          <p:spPr>
            <a:xfrm>
              <a:off x="939800" y="324433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Demo:</a:t>
              </a:r>
              <a:endParaRPr lang="zh-CN" altLang="en-US" b="1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210E8426-2911-4E60-80AF-ED18FCEB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2513493"/>
            <a:ext cx="5270500" cy="38535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V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importObject = {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imports: {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imported_func: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(arg) {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(arg);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nmessage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(e) {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'module received from main thread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 = e.data;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WebAssembly.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(mod, importObject).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(instance) {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instance.exports.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exported_func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exports = WebAssembly.Module.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(exports[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629AE4-15FD-4EF8-9425-7EC836A249F6}"/>
              </a:ext>
            </a:extLst>
          </p:cNvPr>
          <p:cNvSpPr/>
          <p:nvPr/>
        </p:nvSpPr>
        <p:spPr>
          <a:xfrm>
            <a:off x="1375977" y="13663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Promise&lt;WebAssembly.Module&gt; WebAssembly.compile(bufferSource)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23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40BCD-1692-4867-A38E-6902CA38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/>
              <a:t>WebAssembly.instantiate(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E8E3FD-A657-4B37-AD75-CC28861E69FD}"/>
              </a:ext>
            </a:extLst>
          </p:cNvPr>
          <p:cNvSpPr/>
          <p:nvPr/>
        </p:nvSpPr>
        <p:spPr>
          <a:xfrm>
            <a:off x="1375977" y="13663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Promise&lt;ResultObject&gt; WebAssembly.instantiate(bufferSource, importObject);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BA3A9ED-6CD4-4613-8600-DEFAAEE694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5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编译和实例化放在一步执行</a:t>
            </a:r>
            <a:r>
              <a:rPr lang="en-US" altLang="zh-CN" sz="1800"/>
              <a:t>, </a:t>
            </a:r>
            <a:r>
              <a:rPr lang="zh-CN" altLang="en-US" sz="1800"/>
              <a:t>返回一个对象包含两个属性</a:t>
            </a:r>
            <a:r>
              <a:rPr lang="en-US" altLang="zh-CN" sz="1800"/>
              <a:t>, </a:t>
            </a:r>
            <a:r>
              <a:rPr lang="zh-CN" altLang="en-US" sz="1800"/>
              <a:t>一个是编译好的</a:t>
            </a:r>
            <a:r>
              <a:rPr lang="en-US" altLang="zh-CN" sz="1800"/>
              <a:t>module,</a:t>
            </a:r>
            <a:r>
              <a:rPr lang="zh-CN" altLang="en-US" sz="1800"/>
              <a:t>另一个是实例化对象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259C79-5095-45CE-8E88-E4ADC557639E}"/>
              </a:ext>
            </a:extLst>
          </p:cNvPr>
          <p:cNvGrpSpPr/>
          <p:nvPr/>
        </p:nvGrpSpPr>
        <p:grpSpPr>
          <a:xfrm>
            <a:off x="927100" y="2848235"/>
            <a:ext cx="7810500" cy="3545792"/>
            <a:chOff x="927100" y="2848235"/>
            <a:chExt cx="7810500" cy="354579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5614589-2199-4507-BAF4-7176613B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00" y="3217567"/>
              <a:ext cx="7810500" cy="3176460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 V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ar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importObject = {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imports: {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imported_func: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(arg) { </a:t>
              </a:r>
              <a:endParaRPr lang="en-US" altLang="zh-CN" sz="140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 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console.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(arg);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fetch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'simple.wasm'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(response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response.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()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WebAssembly.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instantiate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(bytes, importObject)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(result =&gt;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result.instance.exports.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exported_func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708090"/>
                  </a:solidFill>
                  <a:effectLst/>
                  <a:latin typeface="Consolas" panose="020B0609020204030204" pitchFamily="49" charset="0"/>
                </a:rPr>
                <a:t>// result: {module, instance}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931939-7DCA-4F96-8FB3-6BCBF16B11A7}"/>
                </a:ext>
              </a:extLst>
            </p:cNvPr>
            <p:cNvSpPr txBox="1"/>
            <p:nvPr/>
          </p:nvSpPr>
          <p:spPr>
            <a:xfrm>
              <a:off x="927100" y="2848235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Demo: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9286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40BCD-1692-4867-A38E-6902CA3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/>
              <a:t>WebAssembly.instantiate(</a:t>
            </a:r>
            <a:r>
              <a:rPr lang="zh-CN" altLang="en-US"/>
              <a:t>二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E8E3FD-A657-4B37-AD75-CC28861E69FD}"/>
              </a:ext>
            </a:extLst>
          </p:cNvPr>
          <p:cNvSpPr/>
          <p:nvPr/>
        </p:nvSpPr>
        <p:spPr>
          <a:xfrm>
            <a:off x="1375977" y="13663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Promise&lt;WebAssembly.Instance&gt; WebAssembly.instantiate(module, importObject);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BA3A9ED-6CD4-4613-8600-DEFAAEE694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5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用给定的模块实例化一个</a:t>
            </a:r>
            <a:r>
              <a:rPr lang="en-US" altLang="zh-CN" sz="1800"/>
              <a:t>Instance, </a:t>
            </a:r>
            <a:r>
              <a:rPr lang="zh-CN" altLang="en-US" sz="1800"/>
              <a:t>返回一个实例化对象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6DC2C0-DBEF-403D-BB11-BDF4EFBA2840}"/>
              </a:ext>
            </a:extLst>
          </p:cNvPr>
          <p:cNvGrpSpPr/>
          <p:nvPr/>
        </p:nvGrpSpPr>
        <p:grpSpPr>
          <a:xfrm>
            <a:off x="927100" y="2848235"/>
            <a:ext cx="4972050" cy="3172870"/>
            <a:chOff x="927100" y="2848235"/>
            <a:chExt cx="6973414" cy="317287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931939-7DCA-4F96-8FB3-6BCBF16B11A7}"/>
                </a:ext>
              </a:extLst>
            </p:cNvPr>
            <p:cNvSpPr txBox="1"/>
            <p:nvPr/>
          </p:nvSpPr>
          <p:spPr>
            <a:xfrm>
              <a:off x="927100" y="2848235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Demo:</a:t>
              </a:r>
              <a:endParaRPr lang="zh-CN" altLang="en-US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E45A74-1E59-41DD-8682-3780C391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00" y="3217567"/>
              <a:ext cx="6973414" cy="2803538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worker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Worker(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"wasm_worker.js"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fetch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'simple.wasm'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(response =&gt;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 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esponse.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 =&gt;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WebAssembly.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compile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(bytes)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(mod =&gt;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worker.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postMessage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(mod)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15DCCEBE-2631-42D2-943A-BB934DB6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629201"/>
            <a:ext cx="5384800" cy="339190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importObject = {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I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mports: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imported_func: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(arg)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(arg);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(e)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'module received from main thread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 = e.data;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WebAssembly.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(mod, importObject).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(instance) 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instance.exports.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exported_func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B13C-2FF3-4441-9917-E59A8B7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/>
              <a:t>WebAssembly. validate()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71A094-6F45-464F-9200-719B4FF8BB18}"/>
              </a:ext>
            </a:extLst>
          </p:cNvPr>
          <p:cNvSpPr txBox="1">
            <a:spLocks/>
          </p:cNvSpPr>
          <p:nvPr/>
        </p:nvSpPr>
        <p:spPr>
          <a:xfrm>
            <a:off x="838200" y="1576388"/>
            <a:ext cx="10515600" cy="55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校验 </a:t>
            </a:r>
            <a:r>
              <a:rPr lang="en-US" altLang="zh-CN" sz="1800"/>
              <a:t>WebAssembly </a:t>
            </a:r>
            <a:r>
              <a:rPr lang="zh-CN" altLang="en-US" sz="1800"/>
              <a:t>二进制代码的 </a:t>
            </a:r>
            <a:r>
              <a:rPr lang="en-US" altLang="zh-CN" sz="1800"/>
              <a:t>typed array</a:t>
            </a:r>
            <a:r>
              <a:rPr lang="zh-CN" altLang="en-US" sz="1800"/>
              <a:t>是否合法，合法则返回 </a:t>
            </a:r>
            <a:r>
              <a:rPr lang="en-US" altLang="zh-CN" sz="1800"/>
              <a:t>true </a:t>
            </a:r>
            <a:r>
              <a:rPr lang="zh-CN" altLang="en-US" sz="1800"/>
              <a:t>，否则返回 </a:t>
            </a:r>
            <a:r>
              <a:rPr lang="en-US" altLang="zh-CN" sz="1800"/>
              <a:t>false </a:t>
            </a:r>
            <a:endParaRPr lang="zh-CN" altLang="en-US" sz="18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345B40-50DD-4A28-89DA-BE9091551781}"/>
              </a:ext>
            </a:extLst>
          </p:cNvPr>
          <p:cNvGrpSpPr/>
          <p:nvPr/>
        </p:nvGrpSpPr>
        <p:grpSpPr>
          <a:xfrm>
            <a:off x="1016000" y="2820982"/>
            <a:ext cx="9023350" cy="2434206"/>
            <a:chOff x="990600" y="3487732"/>
            <a:chExt cx="8646598" cy="2434206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B928853A-E50A-4FE6-953E-E6072A7B6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857064"/>
              <a:ext cx="8646598" cy="2064874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'simple.wasm'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(response =&gt;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response.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).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then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(bytes) {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valid = WebAssembly.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validate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(bytes);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console.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E6DB74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"The given bytes are 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+ (valid ?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"not 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"a valid wasm module"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 });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4F3595A-992E-45BD-8CF3-6292FA2C876A}"/>
                </a:ext>
              </a:extLst>
            </p:cNvPr>
            <p:cNvSpPr txBox="1"/>
            <p:nvPr/>
          </p:nvSpPr>
          <p:spPr>
            <a:xfrm>
              <a:off x="990600" y="3487732"/>
              <a:ext cx="621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Demo: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559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8F1C-607A-4991-BB38-360E63B3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/>
              <a:t>ArrayBuffer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8143-C799-4DBA-B8C2-90F3358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9" y="1619126"/>
            <a:ext cx="10515600" cy="10190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ArrayBuffer</a:t>
            </a:r>
            <a:r>
              <a:rPr lang="zh-CN" altLang="en-US" sz="1800"/>
              <a:t>对象代表储存二进制数据的一段内存，它不能直接读写，只能通过视图（</a:t>
            </a:r>
            <a:r>
              <a:rPr lang="en-US" altLang="zh-CN" sz="1800"/>
              <a:t>TypedArray</a:t>
            </a:r>
            <a:r>
              <a:rPr lang="zh-CN" altLang="en-US" sz="1800"/>
              <a:t>视图和</a:t>
            </a:r>
            <a:r>
              <a:rPr lang="en-US" altLang="zh-CN" sz="1800"/>
              <a:t>DataView</a:t>
            </a:r>
            <a:r>
              <a:rPr lang="zh-CN" altLang="en-US" sz="1800"/>
              <a:t>视图</a:t>
            </a:r>
            <a:r>
              <a:rPr lang="en-US" altLang="zh-CN" sz="1800"/>
              <a:t>)</a:t>
            </a:r>
            <a:r>
              <a:rPr lang="zh-CN" altLang="en-US" sz="1800"/>
              <a:t>来读写，视图的作用是以指定格式解读二进制数据。</a:t>
            </a:r>
            <a:endParaRPr lang="en-US" altLang="zh-CN" sz="1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302D77-D6BB-438E-B8A7-7FAC48A801ED}"/>
              </a:ext>
            </a:extLst>
          </p:cNvPr>
          <p:cNvGrpSpPr/>
          <p:nvPr/>
        </p:nvGrpSpPr>
        <p:grpSpPr>
          <a:xfrm>
            <a:off x="1155700" y="3507315"/>
            <a:ext cx="3141395" cy="759576"/>
            <a:chOff x="838200" y="3823625"/>
            <a:chExt cx="3141395" cy="7595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190F5A-9684-45B8-8B51-50EF6FA77373}"/>
                </a:ext>
              </a:extLst>
            </p:cNvPr>
            <p:cNvSpPr/>
            <p:nvPr/>
          </p:nvSpPr>
          <p:spPr>
            <a:xfrm>
              <a:off x="838200" y="3823625"/>
              <a:ext cx="2941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ArrayBuffer.prototype.byteLength</a:t>
              </a:r>
              <a:endParaRPr lang="zh-CN" altLang="en-US" sz="1400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EEAE9E3-54C0-4267-B065-27331B1A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54" y="4115175"/>
              <a:ext cx="3083441" cy="46802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byteLength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===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n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成功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// 失败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0622407-5745-47FD-A4FB-E3C8E6195744}"/>
              </a:ext>
            </a:extLst>
          </p:cNvPr>
          <p:cNvGrpSpPr/>
          <p:nvPr/>
        </p:nvGrpSpPr>
        <p:grpSpPr>
          <a:xfrm>
            <a:off x="1155700" y="4345206"/>
            <a:ext cx="3141395" cy="775803"/>
            <a:chOff x="838200" y="4703102"/>
            <a:chExt cx="3239215" cy="77580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597FFE-77F0-4233-B00C-7BAFE555C75E}"/>
                </a:ext>
              </a:extLst>
            </p:cNvPr>
            <p:cNvSpPr/>
            <p:nvPr/>
          </p:nvSpPr>
          <p:spPr>
            <a:xfrm>
              <a:off x="838200" y="4703102"/>
              <a:ext cx="24881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ArrayBuffer.prototype.slice()</a:t>
              </a:r>
              <a:endParaRPr lang="zh-CN" altLang="en-US" sz="1400" b="1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DE51984A-7784-4ECA-A1D0-CA89A7FD7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54" y="5010879"/>
              <a:ext cx="3181261" cy="46802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buffer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newBuffer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slice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5AB182-3657-45D5-AD9E-7CE44D385F14}"/>
              </a:ext>
            </a:extLst>
          </p:cNvPr>
          <p:cNvGrpSpPr/>
          <p:nvPr/>
        </p:nvGrpSpPr>
        <p:grpSpPr>
          <a:xfrm>
            <a:off x="1155700" y="5199324"/>
            <a:ext cx="3141395" cy="1081748"/>
            <a:chOff x="838200" y="5566413"/>
            <a:chExt cx="3044286" cy="10817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D269D0-231A-4DEE-9D47-77E628F86CA2}"/>
                </a:ext>
              </a:extLst>
            </p:cNvPr>
            <p:cNvSpPr/>
            <p:nvPr/>
          </p:nvSpPr>
          <p:spPr>
            <a:xfrm>
              <a:off x="838200" y="5566413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ArrayBuffer.isView()</a:t>
              </a:r>
              <a:endParaRPr lang="zh-CN" altLang="en-US" sz="1400" b="1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1AF19BDA-8BC0-4D6E-A0FC-4F0188AB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54" y="5872358"/>
              <a:ext cx="2986332" cy="775803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buffer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isView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 // false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v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Int32Array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isView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v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 // true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239F2B-3B03-4A00-9DE0-9B1AC0C1C992}"/>
              </a:ext>
            </a:extLst>
          </p:cNvPr>
          <p:cNvGrpSpPr/>
          <p:nvPr/>
        </p:nvGrpSpPr>
        <p:grpSpPr>
          <a:xfrm>
            <a:off x="1155700" y="2649698"/>
            <a:ext cx="3141395" cy="779302"/>
            <a:chOff x="838200" y="3016787"/>
            <a:chExt cx="2962769" cy="77930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1D99752-24C9-41C5-9C71-16F4D5E4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54" y="3328063"/>
              <a:ext cx="2904815" cy="468026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79350" rIns="9144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const buffer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ArrayBuffer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E81FF"/>
                  </a:solidFill>
                  <a:effectLst/>
                  <a:latin typeface="Consolas" panose="020B0609020204030204" pitchFamily="49" charset="0"/>
                </a:rPr>
                <a:t>32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 buffer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byteLength</a:t>
              </a: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75715E"/>
                  </a:solidFill>
                  <a:effectLst/>
                  <a:latin typeface="Consolas" panose="020B0609020204030204" pitchFamily="49" charset="0"/>
                </a:rPr>
                <a:t> // 32</a:t>
              </a: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2F1E59-AD60-409E-9DF9-99CCFE999075}"/>
                </a:ext>
              </a:extLst>
            </p:cNvPr>
            <p:cNvSpPr/>
            <p:nvPr/>
          </p:nvSpPr>
          <p:spPr>
            <a:xfrm>
              <a:off x="838200" y="3016787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Constructor</a:t>
              </a:r>
              <a:endParaRPr lang="zh-CN" altLang="en-US" sz="1400" b="1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D45DE88-FC42-4B4A-83B2-B91CFF7F25FE}"/>
              </a:ext>
            </a:extLst>
          </p:cNvPr>
          <p:cNvSpPr/>
          <p:nvPr/>
        </p:nvSpPr>
        <p:spPr>
          <a:xfrm>
            <a:off x="4546601" y="3127128"/>
            <a:ext cx="6807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</a:t>
            </a:r>
            <a:r>
              <a:rPr lang="en-US" altLang="zh-CN" sz="1400"/>
              <a:t>ArrayBuffer</a:t>
            </a:r>
            <a:r>
              <a:rPr lang="zh-CN" altLang="en-US" sz="1400"/>
              <a:t>对象：代表内存之中的一段二进制数据，可以通过“视图”进行操作。“视图”部署了数组接口，这意味着，可以用数组的方法操作内存。</a:t>
            </a:r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</a:t>
            </a:r>
            <a:r>
              <a:rPr lang="en-US" altLang="zh-CN" sz="1400"/>
              <a:t>TypedArray</a:t>
            </a:r>
            <a:r>
              <a:rPr lang="zh-CN" altLang="en-US" sz="1400"/>
              <a:t>视图：共包括</a:t>
            </a:r>
            <a:r>
              <a:rPr lang="en-US" altLang="zh-CN" sz="1400"/>
              <a:t>9</a:t>
            </a:r>
            <a:r>
              <a:rPr lang="zh-CN" altLang="en-US" sz="1400"/>
              <a:t>种类型的视图，比如</a:t>
            </a:r>
            <a:r>
              <a:rPr lang="en-US" altLang="zh-CN" sz="1400"/>
              <a:t>Uint8Array</a:t>
            </a:r>
            <a:r>
              <a:rPr lang="zh-CN" altLang="en-US" sz="1400"/>
              <a:t>（无符号</a:t>
            </a:r>
            <a:r>
              <a:rPr lang="en-US" altLang="zh-CN" sz="1400"/>
              <a:t>8</a:t>
            </a:r>
            <a:r>
              <a:rPr lang="zh-CN" altLang="en-US" sz="1400"/>
              <a:t>位整数）数组视图</a:t>
            </a:r>
            <a:r>
              <a:rPr lang="en-US" altLang="zh-CN" sz="1400"/>
              <a:t>, Int16Array</a:t>
            </a:r>
            <a:r>
              <a:rPr lang="zh-CN" altLang="en-US" sz="1400"/>
              <a:t>（</a:t>
            </a:r>
            <a:r>
              <a:rPr lang="en-US" altLang="zh-CN" sz="1400"/>
              <a:t>16</a:t>
            </a:r>
            <a:r>
              <a:rPr lang="zh-CN" altLang="en-US" sz="1400"/>
              <a:t>位整数）数组视图</a:t>
            </a:r>
            <a:r>
              <a:rPr lang="en-US" altLang="zh-CN" sz="1400"/>
              <a:t>, Float32Array</a:t>
            </a:r>
            <a:r>
              <a:rPr lang="zh-CN" altLang="en-US" sz="1400"/>
              <a:t>（</a:t>
            </a:r>
            <a:r>
              <a:rPr lang="en-US" altLang="zh-CN" sz="1400"/>
              <a:t>32</a:t>
            </a:r>
            <a:r>
              <a:rPr lang="zh-CN" altLang="en-US" sz="1400"/>
              <a:t>位浮点数）数组视图等等。</a:t>
            </a:r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</a:t>
            </a:r>
            <a:r>
              <a:rPr lang="en-US" altLang="zh-CN" sz="1400"/>
              <a:t>DataView</a:t>
            </a:r>
            <a:r>
              <a:rPr lang="zh-CN" altLang="en-US" sz="1400"/>
              <a:t>视图：可以自定义复合格式的视图，比如第一个字节是 </a:t>
            </a:r>
            <a:r>
              <a:rPr lang="en-US" altLang="zh-CN" sz="1400"/>
              <a:t>Uint8</a:t>
            </a:r>
            <a:r>
              <a:rPr lang="zh-CN" altLang="en-US" sz="1400"/>
              <a:t>（无符号</a:t>
            </a:r>
            <a:r>
              <a:rPr lang="en-US" altLang="zh-CN" sz="1400"/>
              <a:t>8</a:t>
            </a:r>
            <a:r>
              <a:rPr lang="zh-CN" altLang="en-US" sz="1400"/>
              <a:t>位整数）、第二、三个字节是 </a:t>
            </a:r>
            <a:r>
              <a:rPr lang="en-US" altLang="zh-CN" sz="1400"/>
              <a:t>Int16</a:t>
            </a:r>
            <a:r>
              <a:rPr lang="zh-CN" altLang="en-US" sz="1400"/>
              <a:t>（</a:t>
            </a:r>
            <a:r>
              <a:rPr lang="en-US" altLang="zh-CN" sz="1400"/>
              <a:t>16</a:t>
            </a:r>
            <a:r>
              <a:rPr lang="zh-CN" altLang="en-US" sz="1400"/>
              <a:t>位整数）、第四个字节开始是 </a:t>
            </a:r>
            <a:r>
              <a:rPr lang="en-US" altLang="zh-CN" sz="1400"/>
              <a:t>Float32</a:t>
            </a:r>
            <a:r>
              <a:rPr lang="zh-CN" altLang="en-US" sz="1400"/>
              <a:t>（</a:t>
            </a:r>
            <a:r>
              <a:rPr lang="en-US" altLang="zh-CN" sz="1400"/>
              <a:t>32</a:t>
            </a:r>
            <a:r>
              <a:rPr lang="zh-CN" altLang="en-US" sz="1400"/>
              <a:t>位浮点数）等等，此外还可以自定义字节序。</a:t>
            </a:r>
          </a:p>
        </p:txBody>
      </p:sp>
    </p:spTree>
    <p:extLst>
      <p:ext uri="{BB962C8B-B14F-4D97-AF65-F5344CB8AC3E}">
        <p14:creationId xmlns:p14="http://schemas.microsoft.com/office/powerpoint/2010/main" val="194416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3148</Words>
  <Application>Microsoft Office PowerPoint</Application>
  <PresentationFormat>宽屏</PresentationFormat>
  <Paragraphs>446</Paragraphs>
  <Slides>18</Slides>
  <Notes>16</Notes>
  <HiddenSlides>0</HiddenSlides>
  <MMClips>1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新宋体</vt:lpstr>
      <vt:lpstr>Arial</vt:lpstr>
      <vt:lpstr>Consolas</vt:lpstr>
      <vt:lpstr>Office 主题​​</vt:lpstr>
      <vt:lpstr>包装程序外壳对象</vt:lpstr>
      <vt:lpstr>WebAssembly 进阶篇</vt:lpstr>
      <vt:lpstr>Table  content</vt:lpstr>
      <vt:lpstr>全局关系图</vt:lpstr>
      <vt:lpstr>WebAssembly</vt:lpstr>
      <vt:lpstr>WebAssembly.compile()</vt:lpstr>
      <vt:lpstr>WebAssembly.instantiate(一)</vt:lpstr>
      <vt:lpstr>WebAssembly.instantiate(二)</vt:lpstr>
      <vt:lpstr>WebAssembly. validate()</vt:lpstr>
      <vt:lpstr>ArrayBuffer</vt:lpstr>
      <vt:lpstr>TypedArray</vt:lpstr>
      <vt:lpstr>DataView</vt:lpstr>
      <vt:lpstr>Stream API</vt:lpstr>
      <vt:lpstr>3.WebAssembly. Memory()</vt:lpstr>
      <vt:lpstr>4.WebAssembly. Table()</vt:lpstr>
      <vt:lpstr>5.WebAssembly. Module()</vt:lpstr>
      <vt:lpstr>6.WebAssembly. Instance()</vt:lpstr>
      <vt:lpstr>7.在游戏(Unity3D)中的应用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进阶篇</dc:title>
  <dc:creator>lilong wang</dc:creator>
  <cp:lastModifiedBy>lilong wang</cp:lastModifiedBy>
  <cp:revision>201</cp:revision>
  <dcterms:created xsi:type="dcterms:W3CDTF">2017-10-26T01:37:11Z</dcterms:created>
  <dcterms:modified xsi:type="dcterms:W3CDTF">2017-11-20T11:52:08Z</dcterms:modified>
</cp:coreProperties>
</file>