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  <p:sldId id="260" r:id="rId8"/>
    <p:sldId id="261" r:id="rId9"/>
    <p:sldId id="269" r:id="rId10"/>
    <p:sldId id="270" r:id="rId11"/>
    <p:sldId id="263" r:id="rId12"/>
    <p:sldId id="265" r:id="rId13"/>
    <p:sldId id="268" r:id="rId14"/>
    <p:sldId id="273" r:id="rId15"/>
    <p:sldId id="279" r:id="rId16"/>
    <p:sldId id="275" r:id="rId17"/>
    <p:sldId id="274" r:id="rId18"/>
    <p:sldId id="285" r:id="rId19"/>
    <p:sldId id="284" r:id="rId20"/>
    <p:sldId id="282" r:id="rId21"/>
    <p:sldId id="28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zh-CN"/>
              <a:t>Object in JavaScript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30495" y="4086225"/>
            <a:ext cx="3478530" cy="1655445"/>
          </a:xfrm>
        </p:spPr>
        <p:txBody>
          <a:bodyPr/>
          <a:p>
            <a:pPr algn="r"/>
            <a:r>
              <a:rPr lang="x-none" altLang="zh-CN"/>
              <a:t>－－王立龙</a:t>
            </a:r>
            <a:endParaRPr lang="x-none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常见对象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5000"/>
          </a:bodyPr>
          <a:p>
            <a:pPr marL="514350" indent="-514350" fontAlgn="auto">
              <a:lnSpc>
                <a:spcPts val="2500"/>
              </a:lnSpc>
              <a:buAutoNum type="arabicPeriod"/>
            </a:pPr>
            <a:r>
              <a:rPr lang="x-none" altLang="zh-CN"/>
              <a:t>内置对象（由ECMAScript规范定义）</a:t>
            </a:r>
            <a:endParaRPr lang="x-none" altLang="zh-CN"/>
          </a:p>
          <a:p>
            <a:pPr lvl="1" fontAlgn="auto">
              <a:lnSpc>
                <a:spcPts val="2500"/>
              </a:lnSpc>
            </a:pPr>
            <a:r>
              <a:rPr lang="zh-CN" altLang="en-US"/>
              <a:t>"标准的" 对象, 和函数</a:t>
            </a:r>
            <a:endParaRPr lang="zh-CN" altLang="en-US"/>
          </a:p>
          <a:p>
            <a:pPr lvl="1" fontAlgn="auto">
              <a:lnSpc>
                <a:spcPts val="2500"/>
              </a:lnSpc>
            </a:pPr>
            <a:r>
              <a:rPr lang="zh-CN" altLang="en-US"/>
              <a:t>日期</a:t>
            </a:r>
            <a:endParaRPr lang="zh-CN" altLang="en-US"/>
          </a:p>
          <a:p>
            <a:pPr lvl="1" fontAlgn="auto">
              <a:lnSpc>
                <a:spcPts val="2500"/>
              </a:lnSpc>
            </a:pPr>
            <a:r>
              <a:rPr lang="zh-CN" altLang="en-US"/>
              <a:t>有序集: 数组和类型数组</a:t>
            </a:r>
            <a:endParaRPr lang="zh-CN" altLang="en-US"/>
          </a:p>
          <a:p>
            <a:pPr lvl="1" fontAlgn="auto">
              <a:lnSpc>
                <a:spcPts val="2500"/>
              </a:lnSpc>
            </a:pPr>
            <a:r>
              <a:rPr lang="zh-CN" altLang="en-US"/>
              <a:t>键控集: Maps, Sets, WeakMaps, WeakSets</a:t>
            </a:r>
            <a:endParaRPr lang="zh-CN" altLang="en-US"/>
          </a:p>
          <a:p>
            <a:pPr lvl="1" fontAlgn="auto">
              <a:lnSpc>
                <a:spcPts val="2500"/>
              </a:lnSpc>
            </a:pPr>
            <a:r>
              <a:rPr lang="zh-CN" altLang="en-US"/>
              <a:t>结构化数据: JSON</a:t>
            </a:r>
            <a:endParaRPr lang="zh-CN" altLang="en-US"/>
          </a:p>
          <a:p>
            <a:pPr lvl="1" fontAlgn="auto">
              <a:lnSpc>
                <a:spcPts val="2500"/>
              </a:lnSpc>
            </a:pPr>
            <a:r>
              <a:rPr lang="zh-CN" altLang="en-US"/>
              <a:t>标准库中更多的对象</a:t>
            </a:r>
            <a:endParaRPr lang="zh-CN" altLang="en-US"/>
          </a:p>
          <a:p>
            <a:pPr marL="514350" indent="-514350" fontAlgn="auto">
              <a:lnSpc>
                <a:spcPts val="2500"/>
              </a:lnSpc>
              <a:buAutoNum type="arabicPeriod"/>
            </a:pPr>
            <a:r>
              <a:rPr lang="x-none" altLang="zh-CN"/>
              <a:t>宿主对象（由JS解释器所嵌入的宿主环境定义）</a:t>
            </a:r>
            <a:endParaRPr lang="x-none" altLang="zh-CN"/>
          </a:p>
          <a:p>
            <a:pPr lvl="1" fontAlgn="auto">
              <a:lnSpc>
                <a:spcPts val="2500"/>
              </a:lnSpc>
            </a:pPr>
            <a:r>
              <a:rPr lang="x-none" altLang="zh-CN"/>
              <a:t>NodeJS(global 等等)</a:t>
            </a:r>
            <a:endParaRPr lang="x-none" altLang="zh-CN"/>
          </a:p>
          <a:p>
            <a:pPr lvl="1" fontAlgn="auto">
              <a:lnSpc>
                <a:spcPts val="2500"/>
              </a:lnSpc>
            </a:pPr>
            <a:r>
              <a:rPr lang="x-none" altLang="zh-CN"/>
              <a:t>Browser(window, document 等等)</a:t>
            </a:r>
            <a:endParaRPr lang="x-none" altLang="zh-CN"/>
          </a:p>
          <a:p>
            <a:pPr marL="514350" indent="-514350" fontAlgn="auto">
              <a:lnSpc>
                <a:spcPts val="2500"/>
              </a:lnSpc>
              <a:buAutoNum type="arabicPeriod"/>
            </a:pPr>
            <a:r>
              <a:rPr lang="x-none" altLang="zh-CN"/>
              <a:t>自定义对象（由运行中的JavaScript代码创建）</a:t>
            </a:r>
            <a:endParaRPr lang="x-none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对象的原型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6260"/>
            <a:ext cx="10515600" cy="4139565"/>
          </a:xfrm>
        </p:spPr>
        <p:txBody>
          <a:bodyPr>
            <a:normAutofit fontScale="90000"/>
          </a:bodyPr>
          <a:p>
            <a:pPr marL="0" indent="0">
              <a:lnSpc>
                <a:spcPct val="150000"/>
              </a:lnSpc>
              <a:buNone/>
            </a:pPr>
            <a:r>
              <a:rPr lang="x-none" altLang="zh-CN"/>
              <a:t>　　</a:t>
            </a:r>
            <a:r>
              <a:rPr lang="zh-CN" altLang="en-US"/>
              <a:t>不仅仅是从字符串到值的映射，除了保持自有的属性，JS对象还可以从原型的对象继承属性。</a:t>
            </a: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r>
              <a:rPr lang="x-none" altLang="zh-CN"/>
              <a:t>　　</a:t>
            </a:r>
            <a:r>
              <a:rPr lang="zh-CN" altLang="en-US"/>
              <a:t>每一个JavaScript对象（null除外）都和另一个对象相关联。“另一个”对象就是我们熟知的原型，每一个对象都从原型继承属性。</a:t>
            </a: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r>
              <a:rPr lang="x-none" altLang="zh-CN"/>
              <a:t>　　</a:t>
            </a:r>
            <a:r>
              <a:rPr lang="zh-CN" altLang="en-US"/>
              <a:t>JS的核心特征之一就是“原型继承( prototypal inheritance)”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prototype和__proto__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550" y="1828800"/>
            <a:ext cx="5603240" cy="3937000"/>
          </a:xfrm>
        </p:spPr>
        <p:txBody>
          <a:bodyPr>
            <a:normAutofit fontScale="70000"/>
          </a:bodyPr>
          <a:p>
            <a:pPr>
              <a:lnSpc>
                <a:spcPct val="150000"/>
              </a:lnSpc>
            </a:pPr>
            <a:r>
              <a:rPr lang="x-none" altLang="zh-CN"/>
              <a:t>每个Function对象都有它自己的原型对象</a:t>
            </a:r>
            <a:endParaRPr lang="x-none" altLang="zh-CN"/>
          </a:p>
          <a:p>
            <a:pPr>
              <a:lnSpc>
                <a:spcPct val="150000"/>
              </a:lnSpc>
            </a:pPr>
            <a:r>
              <a:rPr lang="x-none" altLang="zh-CN"/>
              <a:t>prototype指向自己的原型对象</a:t>
            </a:r>
            <a:endParaRPr lang="x-none" altLang="zh-CN"/>
          </a:p>
          <a:p>
            <a:pPr>
              <a:lnSpc>
                <a:spcPct val="150000"/>
              </a:lnSpc>
            </a:pPr>
            <a:r>
              <a:rPr lang="x-none" altLang="zh-CN"/>
              <a:t>__proto__指向其它父级的原型对象</a:t>
            </a:r>
            <a:endParaRPr lang="x-none" altLang="zh-CN"/>
          </a:p>
          <a:p>
            <a:pPr>
              <a:lnSpc>
                <a:spcPct val="150000"/>
              </a:lnSpc>
            </a:pPr>
            <a:r>
              <a:rPr lang="x-none" altLang="zh-CN"/>
              <a:t>实例对象没有prototype属性，只有__proto__，指向它构造函数的对象</a:t>
            </a:r>
            <a:endParaRPr lang="x-none" altLang="zh-CN"/>
          </a:p>
          <a:p>
            <a:pPr>
              <a:lnSpc>
                <a:spcPct val="150000"/>
              </a:lnSpc>
            </a:pPr>
            <a:r>
              <a:rPr lang="x-none" altLang="zh-CN"/>
              <a:t>除了Object.prototype和纯对象外，其它对象都默认有__proto__属性</a:t>
            </a:r>
            <a:endParaRPr lang="x-none" altLang="zh-CN"/>
          </a:p>
        </p:txBody>
      </p:sp>
      <p:pic>
        <p:nvPicPr>
          <p:cNvPr id="5" name="图片 4" descr="Obje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3710" y="1509395"/>
            <a:ext cx="4771390" cy="50057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Object方法：assign()</a:t>
            </a:r>
            <a:endParaRPr lang="x-none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830705" y="1655445"/>
            <a:ext cx="955548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x-none" altLang="zh-CN"/>
              <a:t>语法：</a:t>
            </a:r>
            <a:r>
              <a:rPr lang="zh-CN" altLang="en-US"/>
              <a:t>Object.assign(target, ...sources)</a:t>
            </a:r>
            <a:br>
              <a:rPr lang="zh-CN" altLang="en-US"/>
            </a:br>
            <a:r>
              <a:rPr lang="x-none" altLang="zh-CN"/>
              <a:t>作用：</a:t>
            </a:r>
            <a:r>
              <a:rPr lang="zh-CN" altLang="en-US"/>
              <a:t>用于将所有可枚举属性的值从一个或多个源对象复制到目标对象。它将返回目标对象。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16660" y="2713990"/>
            <a:ext cx="9380855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x-none" altLang="zh-CN"/>
              <a:t>参数：</a:t>
            </a:r>
            <a:r>
              <a:rPr lang="zh-CN" altLang="en-US"/>
              <a:t>propertiesObject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zh-CN" altLang="en-US"/>
              <a:t>    可选。如果没有指定为 undefined，则是要添加到新创建对象的可枚举属性（即其自身定义的属性，而不是其原型链上的枚举属性）对象的属性描述符以及相应的属性名称。这些属性对应Object.defineProperties()的第二个参数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Object方法：create()</a:t>
            </a:r>
            <a:endParaRPr lang="x-none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830705" y="1655445"/>
            <a:ext cx="589788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x-none" altLang="zh-CN"/>
              <a:t>语法：</a:t>
            </a:r>
            <a:r>
              <a:rPr lang="zh-CN" altLang="en-US"/>
              <a:t>Object.create(proto[, propertiesObject])</a:t>
            </a:r>
            <a:br>
              <a:rPr lang="zh-CN" altLang="en-US"/>
            </a:br>
            <a:r>
              <a:rPr lang="x-none" altLang="zh-CN"/>
              <a:t>作用：</a:t>
            </a:r>
            <a:r>
              <a:rPr lang="zh-CN" altLang="en-US"/>
              <a:t>使用指定的原型对象及其属性去创建一个新的对象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16660" y="2713990"/>
            <a:ext cx="9380855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x-none" altLang="zh-CN"/>
              <a:t>参数：</a:t>
            </a:r>
            <a:r>
              <a:rPr lang="zh-CN" altLang="en-US"/>
              <a:t>propertiesObject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zh-CN" altLang="en-US"/>
              <a:t>    可选。如果没有指定为 undefined，则是要添加到新创建对象的可枚举属性（即其自身定义的属性，而不是其原型链上的枚举属性）对象的属性描述符以及相应的属性名称。这些属性对应Object.defineProperties()的第二个参数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Object方法：is()</a:t>
            </a:r>
            <a:endParaRPr lang="x-none" altLang="zh-CN"/>
          </a:p>
        </p:txBody>
      </p:sp>
      <p:graphicFrame>
        <p:nvGraphicFramePr>
          <p:cNvPr id="4" name="表格 3"/>
          <p:cNvGraphicFramePr/>
          <p:nvPr/>
        </p:nvGraphicFramePr>
        <p:xfrm>
          <a:off x="1886585" y="2835910"/>
          <a:ext cx="8534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==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===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Object.is()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null, undefined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true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false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false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+0, -0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true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true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false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Number.Nan, NaN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false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false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true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0, false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true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>
                          <a:sym typeface="+mn-ea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>
                          <a:sym typeface="+mn-ea"/>
                        </a:rPr>
                        <a:t>false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0</a:t>
                      </a:r>
                      <a:r>
                        <a:rPr lang="x-none"/>
                        <a:t>, </a:t>
                      </a:r>
                      <a:r>
                        <a:t>undefined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>
                          <a:sym typeface="+mn-ea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>
                          <a:sym typeface="+mn-ea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>
                          <a:sym typeface="+mn-ea"/>
                        </a:rPr>
                        <a:t>false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830705" y="1655445"/>
            <a:ext cx="3806825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x-none" altLang="zh-CN"/>
              <a:t>语法：</a:t>
            </a:r>
            <a:r>
              <a:rPr lang="zh-CN" altLang="en-US"/>
              <a:t>Object.is(value1, value2);</a:t>
            </a:r>
            <a:br>
              <a:rPr lang="zh-CN" altLang="en-US"/>
            </a:br>
            <a:r>
              <a:rPr lang="x-none" altLang="zh-CN"/>
              <a:t>作用：</a:t>
            </a:r>
            <a:r>
              <a:rPr lang="zh-CN" altLang="en-US"/>
              <a:t>判断两个值是否是相同的值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835" y="365125"/>
            <a:ext cx="10959465" cy="1325880"/>
          </a:xfrm>
        </p:spPr>
        <p:txBody>
          <a:bodyPr>
            <a:normAutofit/>
          </a:bodyPr>
          <a:p>
            <a:r>
              <a:rPr lang="x-none" altLang="zh-CN"/>
              <a:t>Object方法：</a:t>
            </a:r>
            <a:r>
              <a:rPr lang="x-none" altLang="zh-CN">
                <a:sym typeface="+mn-ea"/>
              </a:rPr>
              <a:t>属性的遍历和枚举</a:t>
            </a:r>
            <a:endParaRPr lang="x-none" altLang="zh-CN"/>
          </a:p>
        </p:txBody>
      </p:sp>
      <p:graphicFrame>
        <p:nvGraphicFramePr>
          <p:cNvPr id="4" name="表格 3"/>
          <p:cNvGraphicFramePr/>
          <p:nvPr/>
        </p:nvGraphicFramePr>
        <p:xfrm>
          <a:off x="1414780" y="2305050"/>
          <a:ext cx="9775190" cy="2747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1170"/>
                <a:gridCol w="3035935"/>
                <a:gridCol w="3728085"/>
              </a:tblGrid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方法名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返回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范围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zh-CN" sz="1800">
                          <a:solidFill>
                            <a:schemeClr val="tx1"/>
                          </a:solidFill>
                          <a:sym typeface="+mn-ea"/>
                        </a:rPr>
                        <a:t>keys</a:t>
                      </a:r>
                      <a:endParaRPr lang="x-none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>
                          <a:solidFill>
                            <a:schemeClr val="tx1"/>
                          </a:solidFill>
                          <a:sym typeface="+mn-ea"/>
                        </a:rPr>
                        <a:t>属性名集合</a:t>
                      </a:r>
                      <a:endParaRPr lang="x-none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>
                          <a:solidFill>
                            <a:schemeClr val="tx1"/>
                          </a:solidFill>
                          <a:sym typeface="+mn-ea"/>
                        </a:rPr>
                        <a:t>自身可枚举不包含Symbol</a:t>
                      </a:r>
                      <a:endParaRPr lang="x-none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zh-CN" sz="1800">
                          <a:solidFill>
                            <a:schemeClr val="tx1"/>
                          </a:solidFill>
                          <a:sym typeface="+mn-ea"/>
                        </a:rPr>
                        <a:t>getOwnPropertyNames</a:t>
                      </a:r>
                      <a:endParaRPr lang="x-none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>
                          <a:solidFill>
                            <a:schemeClr val="tx1"/>
                          </a:solidFill>
                          <a:sym typeface="+mn-ea"/>
                        </a:rPr>
                        <a:t>属性名集合</a:t>
                      </a:r>
                      <a:endParaRPr lang="x-none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>
                          <a:solidFill>
                            <a:schemeClr val="tx1"/>
                          </a:solidFill>
                          <a:sym typeface="+mn-ea"/>
                        </a:rPr>
                        <a:t>自身所有不包含Symbol</a:t>
                      </a:r>
                      <a:endParaRPr lang="x-none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>
                          <a:solidFill>
                            <a:schemeClr val="tx1"/>
                          </a:solidFill>
                          <a:sym typeface="+mn-ea"/>
                        </a:rPr>
                        <a:t>getOwnPropertySymbols</a:t>
                      </a:r>
                      <a:endParaRPr lang="x-none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>
                          <a:solidFill>
                            <a:schemeClr val="tx1"/>
                          </a:solidFill>
                          <a:sym typeface="+mn-ea"/>
                        </a:rPr>
                        <a:t>属性名集合</a:t>
                      </a:r>
                      <a:endParaRPr lang="x-none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>
                          <a:solidFill>
                            <a:schemeClr val="tx1"/>
                          </a:solidFill>
                          <a:sym typeface="+mn-ea"/>
                        </a:rPr>
                        <a:t>自身所有的Symbol</a:t>
                      </a:r>
                      <a:endParaRPr lang="x-none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entries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属性的键值对数组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>
                          <a:solidFill>
                            <a:schemeClr val="tx1"/>
                          </a:solidFill>
                          <a:sym typeface="+mn-ea"/>
                        </a:rPr>
                        <a:t>自身可枚举</a:t>
                      </a:r>
                      <a:endParaRPr lang="x-none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values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>
                          <a:solidFill>
                            <a:schemeClr val="tx1"/>
                          </a:solidFill>
                          <a:sym typeface="+mn-ea"/>
                        </a:rPr>
                        <a:t>属性值集合</a:t>
                      </a:r>
                      <a:endParaRPr lang="x-none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>
                          <a:solidFill>
                            <a:schemeClr val="tx1"/>
                          </a:solidFill>
                          <a:sym typeface="+mn-ea"/>
                        </a:rPr>
                        <a:t>自身可枚举不包含Symbol</a:t>
                      </a:r>
                      <a:endParaRPr lang="x-none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328420" y="1607820"/>
            <a:ext cx="2897505" cy="5029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x-none" altLang="zh-CN"/>
              <a:t>语法：</a:t>
            </a:r>
            <a:r>
              <a:rPr lang="zh-CN" altLang="en-US"/>
              <a:t>Object.</a:t>
            </a:r>
            <a:r>
              <a:rPr lang="x-none" altLang="zh-CN"/>
              <a:t>方法名</a:t>
            </a:r>
            <a:r>
              <a:rPr lang="zh-CN" altLang="en-US"/>
              <a:t>(obj)</a:t>
            </a:r>
            <a:endParaRPr lang="x-none"/>
          </a:p>
        </p:txBody>
      </p:sp>
      <p:sp>
        <p:nvSpPr>
          <p:cNvPr id="9" name="文本框 8"/>
          <p:cNvSpPr txBox="1"/>
          <p:nvPr/>
        </p:nvSpPr>
        <p:spPr>
          <a:xfrm>
            <a:off x="1428115" y="5426710"/>
            <a:ext cx="7874635" cy="7791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zh-CN"/>
              <a:t>注：一般我们还会使用 for ... in 来遍历对象的可枚举属性</a:t>
            </a:r>
            <a:endParaRPr lang="x-none" altLang="zh-CN"/>
          </a:p>
          <a:p>
            <a:pPr algn="l">
              <a:lnSpc>
                <a:spcPct val="150000"/>
              </a:lnSpc>
            </a:pPr>
            <a:r>
              <a:rPr lang="x-none" altLang="zh-CN"/>
              <a:t>　　这个跟 for ... of 容易混淆，后者只适用于有</a:t>
            </a:r>
            <a:r>
              <a:rPr lang="x-none" altLang="zh-CN">
                <a:solidFill>
                  <a:srgbClr val="FF0000"/>
                </a:solidFill>
              </a:rPr>
              <a:t>[Symbol.iterator]</a:t>
            </a:r>
            <a:r>
              <a:rPr lang="x-none" altLang="zh-CN"/>
              <a:t>属性的对象</a:t>
            </a:r>
            <a:endParaRPr lang="x-none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835" y="365125"/>
            <a:ext cx="10959465" cy="1325880"/>
          </a:xfrm>
        </p:spPr>
        <p:txBody>
          <a:bodyPr>
            <a:normAutofit/>
          </a:bodyPr>
          <a:p>
            <a:r>
              <a:rPr lang="x-none" altLang="zh-CN"/>
              <a:t>Object方法：</a:t>
            </a:r>
            <a:r>
              <a:rPr lang="x-none" altLang="zh-CN">
                <a:sym typeface="+mn-ea"/>
              </a:rPr>
              <a:t>属性特性相关</a:t>
            </a:r>
            <a:endParaRPr lang="x-none" altLang="zh-CN"/>
          </a:p>
        </p:txBody>
      </p:sp>
      <p:graphicFrame>
        <p:nvGraphicFramePr>
          <p:cNvPr id="4" name="表格 3"/>
          <p:cNvGraphicFramePr/>
          <p:nvPr/>
        </p:nvGraphicFramePr>
        <p:xfrm>
          <a:off x="1414780" y="2305050"/>
          <a:ext cx="977519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7690"/>
                <a:gridCol w="3344545"/>
                <a:gridCol w="3322955"/>
              </a:tblGrid>
              <a:tr h="457835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方法名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功能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参数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57835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x-none" altLang="zh-CN" sz="1800">
                          <a:solidFill>
                            <a:schemeClr val="tx1"/>
                          </a:solidFill>
                          <a:sym typeface="+mn-ea"/>
                        </a:rPr>
                        <a:t>defineProperty</a:t>
                      </a:r>
                      <a:endParaRPr lang="x-none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x-none" sz="1800">
                          <a:solidFill>
                            <a:schemeClr val="tx1"/>
                          </a:solidFill>
                          <a:sym typeface="+mn-ea"/>
                        </a:rPr>
                        <a:t>给对象定义一个属性</a:t>
                      </a:r>
                      <a:endParaRPr lang="x-none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x-none" sz="1800">
                          <a:solidFill>
                            <a:schemeClr val="tx1"/>
                          </a:solidFill>
                          <a:sym typeface="+mn-ea"/>
                        </a:rPr>
                        <a:t>(obj, prop, descriptor)</a:t>
                      </a:r>
                      <a:endParaRPr lang="x-none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457835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x-none" altLang="zh-CN" sz="1800">
                          <a:solidFill>
                            <a:schemeClr val="tx1"/>
                          </a:solidFill>
                          <a:sym typeface="+mn-ea"/>
                        </a:rPr>
                        <a:t>defineProperties</a:t>
                      </a:r>
                      <a:endParaRPr lang="x-none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x-none" sz="1800">
                          <a:solidFill>
                            <a:schemeClr val="tx1"/>
                          </a:solidFill>
                          <a:sym typeface="+mn-ea"/>
                        </a:rPr>
                        <a:t>给对象定义多个属性</a:t>
                      </a:r>
                      <a:endParaRPr lang="x-none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x-none" sz="1800">
                          <a:solidFill>
                            <a:schemeClr val="tx1"/>
                          </a:solidFill>
                          <a:sym typeface="+mn-ea"/>
                        </a:rPr>
                        <a:t>(obj, props)</a:t>
                      </a:r>
                      <a:endParaRPr lang="x-none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x-none" altLang="zh-CN" sz="1800">
                          <a:solidFill>
                            <a:schemeClr val="tx1"/>
                          </a:solidFill>
                          <a:sym typeface="+mn-ea"/>
                        </a:rPr>
                        <a:t>getOwnPropertyDescriptor</a:t>
                      </a:r>
                      <a:endParaRPr lang="x-none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x-none" sz="1800">
                          <a:solidFill>
                            <a:schemeClr val="tx1"/>
                          </a:solidFill>
                          <a:sym typeface="+mn-ea"/>
                        </a:rPr>
                        <a:t>获取某个自有属性的定义信息</a:t>
                      </a:r>
                      <a:endParaRPr lang="x-none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x-none" sz="1800">
                          <a:solidFill>
                            <a:schemeClr val="tx1"/>
                          </a:solidFill>
                          <a:sym typeface="+mn-ea"/>
                        </a:rPr>
                        <a:t>(obj, prop)</a:t>
                      </a:r>
                      <a:endParaRPr lang="x-none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457835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x-none" sz="1800">
                          <a:solidFill>
                            <a:schemeClr val="tx1"/>
                          </a:solidFill>
                          <a:sym typeface="+mn-ea"/>
                        </a:rPr>
                        <a:t>getOwnPropertyDescriptors</a:t>
                      </a:r>
                      <a:endParaRPr lang="x-none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x-none" sz="1800">
                          <a:solidFill>
                            <a:schemeClr val="tx1"/>
                          </a:solidFill>
                          <a:sym typeface="+mn-ea"/>
                        </a:rPr>
                        <a:t>获取所有自有属性的定义信息</a:t>
                      </a:r>
                      <a:endParaRPr lang="x-none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x-none" sz="1800">
                          <a:solidFill>
                            <a:schemeClr val="tx1"/>
                          </a:solidFill>
                          <a:sym typeface="+mn-ea"/>
                        </a:rPr>
                        <a:t>(obj)</a:t>
                      </a:r>
                      <a:endParaRPr lang="x-none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328420" y="1607820"/>
            <a:ext cx="3006090" cy="5029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x-none" altLang="zh-CN"/>
              <a:t>语法：</a:t>
            </a:r>
            <a:r>
              <a:rPr lang="zh-CN" altLang="en-US"/>
              <a:t>Object.</a:t>
            </a:r>
            <a:r>
              <a:rPr lang="x-none" altLang="zh-CN"/>
              <a:t>方法名</a:t>
            </a:r>
            <a:r>
              <a:rPr lang="zh-CN" altLang="en-US"/>
              <a:t>(</a:t>
            </a:r>
            <a:r>
              <a:rPr lang="x-none" altLang="zh-CN"/>
              <a:t>参数</a:t>
            </a:r>
            <a:r>
              <a:rPr lang="zh-CN" altLang="en-US"/>
              <a:t>)</a:t>
            </a:r>
            <a:endParaRPr lang="x-none"/>
          </a:p>
        </p:txBody>
      </p:sp>
      <p:sp>
        <p:nvSpPr>
          <p:cNvPr id="9" name="文本框 8"/>
          <p:cNvSpPr txBox="1"/>
          <p:nvPr/>
        </p:nvSpPr>
        <p:spPr>
          <a:xfrm>
            <a:off x="1428115" y="5426710"/>
            <a:ext cx="7874635" cy="7791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zh-CN"/>
              <a:t>注：一般我们还会使用 for ... in 来遍历对象的可枚举属性</a:t>
            </a:r>
            <a:endParaRPr lang="x-none" altLang="zh-CN"/>
          </a:p>
          <a:p>
            <a:pPr algn="l">
              <a:lnSpc>
                <a:spcPct val="150000"/>
              </a:lnSpc>
            </a:pPr>
            <a:r>
              <a:rPr lang="x-none" altLang="zh-CN"/>
              <a:t>　　这个跟 for ... of 容易混淆，后者只适用于有</a:t>
            </a:r>
            <a:r>
              <a:rPr lang="x-none" altLang="zh-CN">
                <a:solidFill>
                  <a:srgbClr val="FF0000"/>
                </a:solidFill>
              </a:rPr>
              <a:t>[Symbol.iterator]</a:t>
            </a:r>
            <a:r>
              <a:rPr lang="x-none" altLang="zh-CN"/>
              <a:t>属性的对象</a:t>
            </a:r>
            <a:endParaRPr lang="x-none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835" y="365125"/>
            <a:ext cx="10959465" cy="1325880"/>
          </a:xfrm>
        </p:spPr>
        <p:txBody>
          <a:bodyPr>
            <a:normAutofit/>
          </a:bodyPr>
          <a:p>
            <a:r>
              <a:rPr lang="x-none" altLang="zh-CN"/>
              <a:t>Object方法：</a:t>
            </a:r>
            <a:r>
              <a:rPr lang="x-none" altLang="zh-CN">
                <a:sym typeface="+mn-ea"/>
              </a:rPr>
              <a:t>扩展性相关</a:t>
            </a:r>
            <a:endParaRPr lang="x-none" altLang="zh-CN"/>
          </a:p>
        </p:txBody>
      </p:sp>
      <p:graphicFrame>
        <p:nvGraphicFramePr>
          <p:cNvPr id="4" name="表格 3"/>
          <p:cNvGraphicFramePr/>
          <p:nvPr/>
        </p:nvGraphicFramePr>
        <p:xfrm>
          <a:off x="1886585" y="3422650"/>
          <a:ext cx="8534400" cy="178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1360"/>
                <a:gridCol w="1729105"/>
                <a:gridCol w="1950085"/>
                <a:gridCol w="159385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可扩展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可配置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可写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zh-CN" sz="1800">
                          <a:sym typeface="+mn-ea"/>
                        </a:rPr>
                        <a:t>preventExtensions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x-non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true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true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zh-CN" sz="1800">
                          <a:sym typeface="+mn-ea"/>
                        </a:rPr>
                        <a:t>seal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x-non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x-non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true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freeze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x-non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>
                          <a:solidFill>
                            <a:srgbClr val="FF0000"/>
                          </a:solidFill>
                          <a:sym typeface="+mn-ea"/>
                        </a:rPr>
                        <a:t>false</a:t>
                      </a:r>
                      <a:endParaRPr lang="x-none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>
                          <a:solidFill>
                            <a:srgbClr val="FF0000"/>
                          </a:solidFill>
                          <a:sym typeface="+mn-ea"/>
                        </a:rPr>
                        <a:t>false</a:t>
                      </a:r>
                      <a:endParaRPr lang="x-none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830705" y="1655445"/>
            <a:ext cx="4297680" cy="1737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x-none" altLang="zh-CN"/>
              <a:t>语法：</a:t>
            </a:r>
            <a:r>
              <a:rPr lang="zh-CN" altLang="en-US"/>
              <a:t>Object.freeze(obj)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x-none" altLang="zh-CN"/>
              <a:t>　　　Object.preventExtensions(obj)</a:t>
            </a:r>
            <a:endParaRPr lang="x-none" altLang="zh-CN"/>
          </a:p>
          <a:p>
            <a:pPr algn="l">
              <a:lnSpc>
                <a:spcPct val="150000"/>
              </a:lnSpc>
            </a:pPr>
            <a:r>
              <a:rPr lang="x-none" altLang="zh-CN"/>
              <a:t>　　　Object.seal(obj)</a:t>
            </a:r>
            <a:br>
              <a:rPr lang="zh-CN" altLang="en-US"/>
            </a:br>
            <a:r>
              <a:rPr lang="x-none" altLang="zh-CN"/>
              <a:t>作用：将对象</a:t>
            </a:r>
            <a:r>
              <a:rPr lang="zh-CN" altLang="en-US"/>
              <a:t>密封</a:t>
            </a:r>
            <a:r>
              <a:rPr lang="x-none" altLang="zh-CN"/>
              <a:t>，冻结，变得不可扩展</a:t>
            </a:r>
            <a:endParaRPr lang="x-none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516495" y="1637665"/>
            <a:ext cx="3811270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x-none" altLang="zh-CN">
                <a:sym typeface="+mn-ea"/>
              </a:rPr>
              <a:t>这三个方法的操作都是不可逆的，另外，每个方法还有对应的检查状态的方法：</a:t>
            </a:r>
            <a:endParaRPr lang="x-none" altLang="zh-CN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x-none" altLang="zh-CN">
                <a:sym typeface="+mn-ea"/>
              </a:rPr>
              <a:t>isSeal(),isFreeze(),isExtensions()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50085" y="5099685"/>
            <a:ext cx="8761095" cy="1325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x-none" altLang="zh-CN"/>
              <a:t>可扩展：可以添加新的属性</a:t>
            </a:r>
            <a:endParaRPr lang="x-none" altLang="zh-CN"/>
          </a:p>
          <a:p>
            <a:pPr>
              <a:lnSpc>
                <a:spcPct val="150000"/>
              </a:lnSpc>
            </a:pPr>
            <a:r>
              <a:rPr lang="x-none" altLang="zh-CN"/>
              <a:t>可配置：属性</a:t>
            </a:r>
            <a:r>
              <a:rPr lang="x-none" altLang="zh-CN">
                <a:sym typeface="+mn-ea"/>
              </a:rPr>
              <a:t>可删除</a:t>
            </a:r>
            <a:r>
              <a:rPr lang="x-none" altLang="zh-CN"/>
              <a:t>，可在数据属性和访问器属性之间转换</a:t>
            </a:r>
            <a:endParaRPr lang="x-none" altLang="zh-CN"/>
          </a:p>
          <a:p>
            <a:pPr>
              <a:lnSpc>
                <a:spcPct val="150000"/>
              </a:lnSpc>
            </a:pPr>
            <a:r>
              <a:rPr lang="x-none" altLang="zh-CN"/>
              <a:t>可写：可以重新给属性赋值</a:t>
            </a:r>
            <a:endParaRPr lang="x-none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Object方法：常见问答</a:t>
            </a:r>
            <a:endParaRPr lang="x-none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293495" y="2124710"/>
            <a:ext cx="9467850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200000"/>
              </a:lnSpc>
              <a:buFont typeface="Arial" panose="02080604020202020204" charset="0"/>
              <a:buChar char="•"/>
            </a:pPr>
            <a:r>
              <a:rPr lang="x-none"/>
              <a:t>{}的toString是Object.toString吗？</a:t>
            </a:r>
            <a:endParaRPr lang="x-none"/>
          </a:p>
          <a:p>
            <a:pPr marL="285750" indent="-285750" algn="l">
              <a:lnSpc>
                <a:spcPct val="200000"/>
              </a:lnSpc>
              <a:buFont typeface="Arial" panose="02080604020202020204" charset="0"/>
              <a:buChar char="•"/>
            </a:pPr>
            <a:r>
              <a:rPr lang="x-none"/>
              <a:t>Object.toString === Function.toString</a:t>
            </a:r>
            <a:endParaRPr lang="x-none"/>
          </a:p>
          <a:p>
            <a:pPr marL="285750" indent="-285750" algn="l">
              <a:lnSpc>
                <a:spcPct val="200000"/>
              </a:lnSpc>
              <a:buFont typeface="Arial" panose="02080604020202020204" charset="0"/>
              <a:buChar char="•"/>
            </a:pPr>
            <a:r>
              <a:rPr lang="x-none"/>
              <a:t>Function.prototype === Function.__proto__?</a:t>
            </a:r>
            <a:endParaRPr lang="x-none"/>
          </a:p>
          <a:p>
            <a:pPr marL="285750" indent="-285750" algn="l">
              <a:lnSpc>
                <a:spcPct val="200000"/>
              </a:lnSpc>
              <a:buFont typeface="Arial" panose="02080604020202020204" charset="0"/>
              <a:buChar char="•"/>
            </a:pPr>
            <a:r>
              <a:rPr lang="x-none"/>
              <a:t>原型对象和实例对象都没有prototype?</a:t>
            </a:r>
            <a:endParaRPr lang="x-none"/>
          </a:p>
          <a:p>
            <a:pPr marL="285750" indent="-285750" algn="l">
              <a:lnSpc>
                <a:spcPct val="200000"/>
              </a:lnSpc>
              <a:buFont typeface="Arial" panose="02080604020202020204" charset="0"/>
              <a:buChar char="•"/>
            </a:pPr>
            <a:r>
              <a:rPr lang="x-none"/>
              <a:t>除纯对象和Object.prototype外的所有对象都有__proto__?</a:t>
            </a:r>
            <a:endParaRPr lang="x-none"/>
          </a:p>
          <a:p>
            <a:pPr marL="285750" indent="-285750" algn="l">
              <a:lnSpc>
                <a:spcPct val="200000"/>
              </a:lnSpc>
              <a:buFont typeface="Arial" panose="02080604020202020204" charset="0"/>
              <a:buChar char="•"/>
            </a:pPr>
            <a:r>
              <a:rPr lang="x-none"/>
              <a:t>所有的原型对象都有一个constructor，指向它的构造函数?</a:t>
            </a:r>
            <a:endParaRPr lang="x-non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zh-CN"/>
              <a:t>目录</a:t>
            </a:r>
            <a:endParaRPr lang="x-none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727200" y="1669415"/>
            <a:ext cx="3886835" cy="4531995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t">
              <a:lnSpc>
                <a:spcPct val="150000"/>
              </a:lnSpc>
              <a:buNone/>
            </a:pPr>
            <a:r>
              <a:rPr lang="x-none" altLang="zh-CN"/>
              <a:t>Object简介</a:t>
            </a:r>
            <a:endParaRPr lang="x-none" altLang="zh-CN"/>
          </a:p>
          <a:p>
            <a:pPr marL="742950" lvl="2" indent="-285750" fontAlgn="t">
              <a:lnSpc>
                <a:spcPct val="150000"/>
              </a:lnSpc>
              <a:buNone/>
            </a:pPr>
            <a:r>
              <a:rPr lang="x-none" altLang="zh-CN"/>
              <a:t>创建Object</a:t>
            </a:r>
            <a:endParaRPr lang="x-none" altLang="zh-CN"/>
          </a:p>
          <a:p>
            <a:pPr marL="742950" lvl="2" indent="-285750" fontAlgn="t">
              <a:lnSpc>
                <a:spcPct val="150000"/>
              </a:lnSpc>
              <a:buNone/>
            </a:pPr>
            <a:r>
              <a:rPr lang="x-none" altLang="zh-CN"/>
              <a:t>属性</a:t>
            </a:r>
            <a:endParaRPr lang="x-none" altLang="zh-CN"/>
          </a:p>
          <a:p>
            <a:pPr marL="742950" lvl="2" indent="-285750" fontAlgn="t">
              <a:lnSpc>
                <a:spcPct val="150000"/>
              </a:lnSpc>
              <a:buNone/>
            </a:pPr>
            <a:r>
              <a:rPr lang="x-none" altLang="zh-CN"/>
              <a:t>对象的三个属性</a:t>
            </a:r>
            <a:endParaRPr lang="x-none" altLang="zh-CN"/>
          </a:p>
          <a:p>
            <a:pPr marL="742950" lvl="2" indent="-285750" fontAlgn="t">
              <a:lnSpc>
                <a:spcPct val="150000"/>
              </a:lnSpc>
              <a:buNone/>
            </a:pPr>
            <a:r>
              <a:rPr lang="x-none" altLang="zh-CN"/>
              <a:t>常见的对象</a:t>
            </a:r>
            <a:endParaRPr lang="x-none" altLang="zh-CN"/>
          </a:p>
          <a:p>
            <a:pPr marL="742950" lvl="2" indent="-285750" fontAlgn="t">
              <a:lnSpc>
                <a:spcPct val="150000"/>
              </a:lnSpc>
              <a:buNone/>
            </a:pPr>
            <a:r>
              <a:rPr lang="x-none" altLang="zh-CN"/>
              <a:t>对象的原型</a:t>
            </a:r>
            <a:endParaRPr lang="x-none" altLang="zh-CN"/>
          </a:p>
          <a:p>
            <a:pPr marL="742950" lvl="2" indent="-285750" fontAlgn="t">
              <a:lnSpc>
                <a:spcPct val="150000"/>
              </a:lnSpc>
              <a:buNone/>
            </a:pPr>
            <a:r>
              <a:rPr lang="x-none" altLang="zh-CN"/>
              <a:t>prototype和__proto__</a:t>
            </a:r>
            <a:endParaRPr lang="x-none" altLang="zh-CN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562090" y="1652905"/>
            <a:ext cx="3886835" cy="4351655"/>
          </a:xfrm>
          <a:prstGeom prst="rect">
            <a:avLst/>
          </a:prstGeom>
        </p:spPr>
        <p:txBody>
          <a:bodyPr vert="horz" lIns="91440" tIns="45720" rIns="91440" bIns="45720" rtlCol="0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t">
              <a:lnSpc>
                <a:spcPct val="150000"/>
              </a:lnSpc>
              <a:buNone/>
            </a:pPr>
            <a:r>
              <a:rPr lang="x-none" altLang="zh-CN"/>
              <a:t>重点方法演示</a:t>
            </a:r>
            <a:endParaRPr lang="x-none" altLang="zh-CN"/>
          </a:p>
          <a:p>
            <a:pPr marL="742950" lvl="2" indent="-285750" fontAlgn="t">
              <a:lnSpc>
                <a:spcPct val="150000"/>
              </a:lnSpc>
              <a:buNone/>
            </a:pPr>
            <a:r>
              <a:rPr lang="x-none" altLang="zh-CN"/>
              <a:t>assign</a:t>
            </a:r>
            <a:endParaRPr lang="x-none" altLang="zh-CN"/>
          </a:p>
          <a:p>
            <a:pPr marL="742950" lvl="2" indent="-285750" fontAlgn="t">
              <a:lnSpc>
                <a:spcPct val="150000"/>
              </a:lnSpc>
              <a:buNone/>
            </a:pPr>
            <a:r>
              <a:rPr lang="x-none" altLang="zh-CN"/>
              <a:t>create</a:t>
            </a:r>
            <a:endParaRPr lang="x-none" altLang="zh-CN"/>
          </a:p>
          <a:p>
            <a:pPr marL="742950" lvl="2" indent="-285750" fontAlgn="t">
              <a:lnSpc>
                <a:spcPct val="150000"/>
              </a:lnSpc>
              <a:buNone/>
            </a:pPr>
            <a:r>
              <a:rPr lang="x-none" altLang="zh-CN"/>
              <a:t>is</a:t>
            </a:r>
            <a:endParaRPr lang="x-none" altLang="zh-CN"/>
          </a:p>
          <a:p>
            <a:pPr marL="742950" lvl="2" indent="-285750" fontAlgn="t">
              <a:lnSpc>
                <a:spcPct val="150000"/>
              </a:lnSpc>
              <a:buNone/>
            </a:pPr>
            <a:r>
              <a:rPr lang="x-none" altLang="zh-CN">
                <a:sym typeface="+mn-ea"/>
              </a:rPr>
              <a:t>属性的遍历和枚举</a:t>
            </a:r>
            <a:endParaRPr lang="x-none" altLang="zh-CN"/>
          </a:p>
          <a:p>
            <a:pPr marL="742950" lvl="2" indent="-285750" fontAlgn="t">
              <a:lnSpc>
                <a:spcPct val="150000"/>
              </a:lnSpc>
              <a:buNone/>
            </a:pPr>
            <a:r>
              <a:rPr lang="x-none" altLang="zh-CN"/>
              <a:t>属性特性相关</a:t>
            </a:r>
            <a:endParaRPr lang="x-none" altLang="zh-CN"/>
          </a:p>
          <a:p>
            <a:pPr marL="742950" lvl="2" indent="-285750" fontAlgn="t">
              <a:lnSpc>
                <a:spcPct val="150000"/>
              </a:lnSpc>
              <a:buNone/>
            </a:pPr>
            <a:r>
              <a:rPr lang="x-none" altLang="zh-CN"/>
              <a:t>对象扩展性相关</a:t>
            </a:r>
            <a:endParaRPr lang="x-none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3340" y="2536825"/>
            <a:ext cx="1934210" cy="1325880"/>
          </a:xfrm>
        </p:spPr>
        <p:txBody>
          <a:bodyPr/>
          <a:p>
            <a:r>
              <a:rPr lang="x-none" altLang="zh-CN"/>
              <a:t>谢谢！</a:t>
            </a:r>
            <a:endParaRPr lang="x-none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Object简介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835" y="1826895"/>
            <a:ext cx="5852160" cy="4351655"/>
          </a:xfrm>
        </p:spPr>
        <p:txBody>
          <a:bodyPr>
            <a:normAutofit lnSpcReduction="20000"/>
          </a:bodyPr>
          <a:p>
            <a:pPr marL="0" indent="0">
              <a:lnSpc>
                <a:spcPct val="150000"/>
              </a:lnSpc>
              <a:buNone/>
            </a:pPr>
            <a:r>
              <a:rPr lang="x-none" altLang="zh-CN"/>
              <a:t>	</a:t>
            </a:r>
            <a:r>
              <a:rPr lang="zh-CN" altLang="en-US"/>
              <a:t>对象是JavaScript的基本数据类型，在 Javascript 里，对象可以被看作是一组属性的集合。</a:t>
            </a: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r>
              <a:rPr lang="x-none" altLang="zh-CN"/>
              <a:t>　　</a:t>
            </a:r>
            <a:r>
              <a:rPr lang="x-none" altLang="zh-CN" sz="1800"/>
              <a:t>在讲解之前我们先用我们已有的知识体系来看一下右面的关系图，然后带着相关的疑问，我们开始讲解</a:t>
            </a:r>
            <a:endParaRPr lang="x-none" altLang="zh-CN" sz="1800"/>
          </a:p>
        </p:txBody>
      </p:sp>
      <p:pic>
        <p:nvPicPr>
          <p:cNvPr id="5" name="图片 4" descr="Obje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9915" y="1316990"/>
            <a:ext cx="4771390" cy="50057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创建Object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lnSpc>
                <a:spcPct val="150000"/>
              </a:lnSpc>
              <a:buAutoNum type="arabicPeriod"/>
            </a:pPr>
            <a:r>
              <a:rPr lang="x-none" altLang="zh-CN"/>
              <a:t>直接量</a:t>
            </a:r>
            <a:endParaRPr lang="x-none" altLang="zh-CN"/>
          </a:p>
          <a:p>
            <a:pPr marL="457200" lvl="1" indent="0">
              <a:lnSpc>
                <a:spcPct val="150000"/>
              </a:lnSpc>
              <a:buNone/>
            </a:pPr>
            <a:r>
              <a:rPr lang="x-none" altLang="zh-CN"/>
              <a:t>let a = {}</a:t>
            </a:r>
            <a:endParaRPr lang="x-none" altLang="zh-CN"/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eriod" startAt="2"/>
            </a:pPr>
            <a:r>
              <a:rPr lang="x-none" altLang="zh-CN"/>
              <a:t>构造函数</a:t>
            </a:r>
            <a:endParaRPr lang="x-none" altLang="zh-CN"/>
          </a:p>
          <a:p>
            <a:pPr marL="457200" lvl="1" indent="0">
              <a:lnSpc>
                <a:spcPct val="150000"/>
              </a:lnSpc>
              <a:buNone/>
            </a:pPr>
            <a:r>
              <a:rPr lang="x-none" altLang="zh-CN"/>
              <a:t>let b = new Object()</a:t>
            </a:r>
            <a:endParaRPr lang="x-none" altLang="zh-CN"/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eriod" startAt="3"/>
            </a:pPr>
            <a:r>
              <a:rPr lang="x-none" altLang="zh-CN"/>
              <a:t>Object.create(proto[, propertiesObject])</a:t>
            </a:r>
            <a:endParaRPr lang="x-none" altLang="zh-CN"/>
          </a:p>
          <a:p>
            <a:pPr marL="457200" lvl="1" indent="0">
              <a:lnSpc>
                <a:spcPct val="150000"/>
              </a:lnSpc>
              <a:buNone/>
            </a:pPr>
            <a:r>
              <a:rPr lang="x-none" altLang="zh-CN"/>
              <a:t>let c = Object.create(null)</a:t>
            </a:r>
            <a:endParaRPr lang="x-none" altLang="zh-CN"/>
          </a:p>
          <a:p>
            <a:pPr marL="0" indent="0">
              <a:lnSpc>
                <a:spcPct val="150000"/>
              </a:lnSpc>
              <a:buNone/>
            </a:pPr>
            <a:endParaRPr lang="x-none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对象的属性</a:t>
            </a:r>
            <a:endParaRPr lang="x-none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91235" y="1701800"/>
            <a:ext cx="10219690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Font typeface="Wingdings" charset="2"/>
              <a:buChar char=""/>
            </a:pPr>
            <a:r>
              <a:rPr lang="zh-CN" altLang="en-US"/>
              <a:t>对象属性是由名字、值和一组特性（attribute）构成的</a:t>
            </a:r>
            <a:r>
              <a:rPr lang="x-none" altLang="zh-CN"/>
              <a:t>，</a:t>
            </a:r>
            <a:r>
              <a:rPr lang="x-none" altLang="zh-CN">
                <a:sym typeface="+mn-ea"/>
              </a:rPr>
              <a:t>属性值：</a:t>
            </a:r>
            <a:endParaRPr lang="x-none" altLang="zh-CN"/>
          </a:p>
          <a:p>
            <a:pPr marL="742950" lvl="1" indent="-285750" algn="l">
              <a:lnSpc>
                <a:spcPct val="150000"/>
              </a:lnSpc>
              <a:buFont typeface="Arial" panose="02080604020202020204" charset="0"/>
              <a:buChar char="•"/>
            </a:pPr>
            <a:r>
              <a:rPr lang="x-none" altLang="zh-CN"/>
              <a:t>可以是一个简单的值，这种属性叫“数据属性”（data property），</a:t>
            </a:r>
            <a:endParaRPr lang="x-none" altLang="zh-CN"/>
          </a:p>
          <a:p>
            <a:pPr marL="742950" lvl="1" indent="-285750" algn="l">
              <a:lnSpc>
                <a:spcPct val="150000"/>
              </a:lnSpc>
              <a:buFont typeface="Arial" panose="02080604020202020204" charset="0"/>
              <a:buChar char="•"/>
            </a:pPr>
            <a:r>
              <a:rPr lang="x-none" altLang="zh-CN"/>
              <a:t>也可以用一个或两个方法替代，这两个方法就是getter和setter，这种属性叫“访问器属性”（accessor property）</a:t>
            </a:r>
            <a:endParaRPr lang="x-none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991235" y="3533775"/>
            <a:ext cx="10219690" cy="1325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Font typeface="Wingdings" charset="2"/>
              <a:buChar char=""/>
            </a:pPr>
            <a:r>
              <a:rPr lang="x-none"/>
              <a:t>属性按归属性分为</a:t>
            </a:r>
            <a:r>
              <a:rPr lang="x-none" altLang="zh-CN">
                <a:sym typeface="+mn-ea"/>
              </a:rPr>
              <a:t>：</a:t>
            </a:r>
            <a:endParaRPr lang="x-none" altLang="zh-CN"/>
          </a:p>
          <a:p>
            <a:pPr marL="742950" lvl="1" indent="-285750" algn="l">
              <a:lnSpc>
                <a:spcPct val="150000"/>
              </a:lnSpc>
              <a:buFont typeface="Arial" panose="02080604020202020204" charset="0"/>
              <a:buChar char="•"/>
            </a:pPr>
            <a:r>
              <a:rPr lang="x-none" altLang="zh-CN"/>
              <a:t>自有属性（own property）</a:t>
            </a:r>
            <a:endParaRPr lang="x-none" altLang="zh-CN"/>
          </a:p>
          <a:p>
            <a:pPr marL="742950" lvl="1" indent="-285750" algn="l">
              <a:lnSpc>
                <a:spcPct val="150000"/>
              </a:lnSpc>
              <a:buFont typeface="Arial" panose="02080604020202020204" charset="0"/>
              <a:buChar char="•"/>
            </a:pPr>
            <a:r>
              <a:rPr lang="x-none" altLang="zh-CN"/>
              <a:t>继承属性（extend property）</a:t>
            </a:r>
            <a:endParaRPr lang="x-none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91235" y="4954270"/>
            <a:ext cx="10219690" cy="1325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Font typeface="Wingdings" charset="2"/>
              <a:buChar char=""/>
            </a:pPr>
            <a:r>
              <a:rPr lang="x-none"/>
              <a:t>访问属性有两种方式</a:t>
            </a:r>
            <a:r>
              <a:rPr lang="x-none" altLang="zh-CN">
                <a:sym typeface="+mn-ea"/>
              </a:rPr>
              <a:t>：</a:t>
            </a:r>
            <a:endParaRPr lang="x-none" altLang="zh-CN"/>
          </a:p>
          <a:p>
            <a:pPr marL="742950" lvl="1" indent="-285750" algn="l">
              <a:lnSpc>
                <a:spcPct val="150000"/>
              </a:lnSpc>
              <a:buFont typeface="Arial" panose="02080604020202020204" charset="0"/>
              <a:buChar char="•"/>
            </a:pPr>
            <a:r>
              <a:rPr lang="x-none" altLang="zh-CN"/>
              <a:t>点运算符：object.property</a:t>
            </a:r>
            <a:endParaRPr lang="x-none" altLang="zh-CN"/>
          </a:p>
          <a:p>
            <a:pPr marL="742950" lvl="1" indent="-285750" algn="l">
              <a:lnSpc>
                <a:spcPct val="150000"/>
              </a:lnSpc>
              <a:buFont typeface="Arial" panose="02080604020202020204" charset="0"/>
              <a:buChar char="•"/>
            </a:pPr>
            <a:r>
              <a:rPr lang="x-none" altLang="zh-CN"/>
              <a:t>关联数组（associative array）：object["property"]</a:t>
            </a:r>
            <a:endParaRPr lang="x-none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属性：数据属性</a:t>
            </a:r>
            <a:endParaRPr lang="x-none" altLang="zh-CN"/>
          </a:p>
        </p:txBody>
      </p:sp>
      <p:graphicFrame>
        <p:nvGraphicFramePr>
          <p:cNvPr id="5" name="表格 4"/>
          <p:cNvGraphicFramePr/>
          <p:nvPr/>
        </p:nvGraphicFramePr>
        <p:xfrm>
          <a:off x="1022985" y="1726565"/>
          <a:ext cx="10584815" cy="2962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170"/>
                <a:gridCol w="2286635"/>
                <a:gridCol w="4684395"/>
                <a:gridCol w="14916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特性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数据类型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隐式</a:t>
                      </a:r>
                      <a:r>
                        <a:t>默认值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[[Value]]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任何Javascript类型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包含这个属性的数据值。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undefined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[[Writable]]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如果该值为 false，则该属性的 [[Value]] 特性 不能被改变。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true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[[Enumerable]]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>
                          <a:sym typeface="+mn-ea"/>
                        </a:rPr>
                        <a:t>可枚举性，</a:t>
                      </a:r>
                      <a:r>
                        <a:t>如果该值为 true，则该属性可以用 for...in 循环来枚举。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true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[[Configurable]]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>
                          <a:sym typeface="+mn-ea"/>
                        </a:rPr>
                        <a:t>可配置性，</a:t>
                      </a:r>
                      <a:r>
                        <a:t>如果该值为 false，则该属性不能被删除，并且 除了 [[Value]] 和 [[Writable]] 以外的特性都不能被改变。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true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07745" y="5207000"/>
            <a:ext cx="647827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let xiaoming = {}</a:t>
            </a:r>
            <a:endParaRPr lang="zh-CN" altLang="en-US"/>
          </a:p>
          <a:p>
            <a:r>
              <a:rPr lang="zh-CN" altLang="en-US"/>
              <a:t>xiaoming.name = '小明'</a:t>
            </a:r>
            <a:endParaRPr lang="zh-CN" altLang="en-US"/>
          </a:p>
          <a:p>
            <a:r>
              <a:rPr lang="zh-CN" altLang="en-US"/>
              <a:t>Object.getOwnPropertyDescriptor(xiaoming, 'name')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636510" y="5425440"/>
            <a:ext cx="4052570" cy="6419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zh-CN"/>
              <a:t>可以通过</a:t>
            </a:r>
            <a:r>
              <a:rPr lang="zh-CN" altLang="en-US"/>
              <a:t>Object.defineProperty</a:t>
            </a:r>
            <a:r>
              <a:rPr lang="x-none" altLang="zh-CN"/>
              <a:t>方法</a:t>
            </a:r>
            <a:endParaRPr lang="x-none" altLang="zh-CN"/>
          </a:p>
          <a:p>
            <a:pPr algn="l"/>
            <a:r>
              <a:rPr lang="x-none" altLang="zh-CN"/>
              <a:t>来变更数据属性</a:t>
            </a:r>
            <a:endParaRPr lang="x-none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属性：</a:t>
            </a:r>
            <a:r>
              <a:rPr lang="x-none" altLang="zh-CN"/>
              <a:t>访问器属性</a:t>
            </a:r>
            <a:endParaRPr lang="x-none" altLang="zh-CN"/>
          </a:p>
        </p:txBody>
      </p:sp>
      <p:graphicFrame>
        <p:nvGraphicFramePr>
          <p:cNvPr id="6" name="表格 5"/>
          <p:cNvGraphicFramePr/>
          <p:nvPr/>
        </p:nvGraphicFramePr>
        <p:xfrm>
          <a:off x="1022985" y="1726565"/>
          <a:ext cx="10584815" cy="2962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170"/>
                <a:gridCol w="1821180"/>
                <a:gridCol w="5149850"/>
                <a:gridCol w="14916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特性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数据类型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>
                          <a:sym typeface="+mn-ea"/>
                        </a:rPr>
                        <a:t>隐式</a:t>
                      </a:r>
                      <a:r>
                        <a:t>默认值</a:t>
                      </a:r>
                    </a:p>
                  </a:txBody>
                  <a:tcPr/>
                </a:tc>
              </a:tr>
              <a:tr h="641985">
                <a:tc>
                  <a:txBody>
                    <a:bodyPr/>
                    <a:p>
                      <a:pPr>
                        <a:buNone/>
                      </a:pPr>
                      <a:r>
                        <a:t>[[Get]]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函数对象或者 undefined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该函数使用一个空的参数列表，能够在有权访问的情况下读取属性值。另见 get。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undefined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[[Set]]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函数对象或者 undefined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该函数有一个参数，用来写入属性值，另见 set。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800">
                          <a:sym typeface="+mn-ea"/>
                        </a:rPr>
                        <a:t>undefined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[[Enumerable]]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可枚举性，</a:t>
                      </a:r>
                      <a:r>
                        <a:t>如果该值为 true，则该属性可以用 for...in 循环来枚举。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true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[[Configurable]]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可配置性，</a:t>
                      </a:r>
                      <a:r>
                        <a:t>如果该值为 false，则该属性不能被删除，并且不能被转变成一个数据属性。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true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属性：读取</a:t>
            </a:r>
            <a:r>
              <a:rPr lang="x-none" altLang="zh-CN"/>
              <a:t>规则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如果对象是不可扩展的，则可以编辑已有的自有属性，但不能给它添加新属性。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如果属性是不可配置的，则不能修改它的可配置性和可枚举性。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如果存取器属性是不可配置的，则不能修改其getter和setter方法，也不能将它转换为数据属性。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如果数据属性是不可配置的，则不能将它转换为存取器属性。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如果数据属性是不可配置的，则不能将它的可写性从false修改为true，但可以从true修改为false。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如果数据属性是不可配置且不可写的，则不能修改它的值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对象的三个特性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5895" y="2985770"/>
            <a:ext cx="9608820" cy="1793875"/>
          </a:xfrm>
        </p:spPr>
        <p:txBody>
          <a:bodyPr>
            <a:normAutofit fontScale="70000"/>
          </a:bodyPr>
          <a:p>
            <a:pPr>
              <a:lnSpc>
                <a:spcPct val="150000"/>
              </a:lnSpc>
            </a:pPr>
            <a:r>
              <a:rPr lang="x-none" altLang="zh-CN">
                <a:sym typeface="+mn-ea"/>
              </a:rPr>
              <a:t>原型：</a:t>
            </a:r>
            <a:r>
              <a:rPr lang="zh-CN" altLang="en-US">
                <a:sym typeface="+mn-ea"/>
              </a:rPr>
              <a:t>指向另一个对象，本对象的属性继承自它的原型对象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x-none" altLang="zh-CN"/>
              <a:t>类属性：</a:t>
            </a:r>
            <a:r>
              <a:rPr lang="zh-CN" altLang="en-US">
                <a:sym typeface="+mn-ea"/>
              </a:rPr>
              <a:t>是一个标识对对象类型的字符串</a:t>
            </a:r>
            <a:r>
              <a:rPr lang="x-none" altLang="zh-CN">
                <a:sym typeface="+mn-ea"/>
              </a:rPr>
              <a:t>（用Object.prototype.toString.call()判断）</a:t>
            </a:r>
            <a:endParaRPr lang="x-none" altLang="zh-CN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x-none" altLang="zh-CN">
                <a:sym typeface="+mn-ea"/>
              </a:rPr>
              <a:t>可扩展性：</a:t>
            </a:r>
            <a:r>
              <a:rPr lang="zh-CN" altLang="en-US">
                <a:sym typeface="+mn-ea"/>
              </a:rPr>
              <a:t>（在ES5中）是否可以向该对象添加属性</a:t>
            </a:r>
            <a:endParaRPr lang="x-none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88365" y="1817370"/>
            <a:ext cx="997267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x-none" altLang="zh-CN"/>
              <a:t>　　</a:t>
            </a:r>
            <a:r>
              <a:rPr lang="zh-CN" altLang="en-US"/>
              <a:t>每一个对象都有与之相关的原型（prototype）、类（class）和可扩展性（extensible attribute）。下面几节将会展开讲述这些属性有什么作用，以及如何查询和设置它们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3987</Words>
  <Application>Kingsoft Office WPP</Application>
  <PresentationFormat>宽屏</PresentationFormat>
  <Paragraphs>391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Object in JavaScript</vt:lpstr>
      <vt:lpstr>目录</vt:lpstr>
      <vt:lpstr>Object简介</vt:lpstr>
      <vt:lpstr>创建Object</vt:lpstr>
      <vt:lpstr>对象的属性</vt:lpstr>
      <vt:lpstr>属性：数据属性</vt:lpstr>
      <vt:lpstr>属性：访问器属性</vt:lpstr>
      <vt:lpstr>属性：读取规则</vt:lpstr>
      <vt:lpstr>对象的三个属性</vt:lpstr>
      <vt:lpstr>常见对象</vt:lpstr>
      <vt:lpstr>对象的原型</vt:lpstr>
      <vt:lpstr>prototype和__proto__</vt:lpstr>
      <vt:lpstr>Object方法：assign()</vt:lpstr>
      <vt:lpstr>Object方法：create()</vt:lpstr>
      <vt:lpstr>Object方法：is()</vt:lpstr>
      <vt:lpstr>Object方法：属性的遍历和枚举</vt:lpstr>
      <vt:lpstr>Object方法：属性特性相关</vt:lpstr>
      <vt:lpstr>Object方法：扩展性相关</vt:lpstr>
      <vt:lpstr>Object方法：常见问答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kungfucode-zbook</dc:creator>
  <cp:lastModifiedBy>kungfucode-zbook</cp:lastModifiedBy>
  <cp:revision>119</cp:revision>
  <dcterms:created xsi:type="dcterms:W3CDTF">2018-01-18T11:39:13Z</dcterms:created>
  <dcterms:modified xsi:type="dcterms:W3CDTF">2018-01-18T11:39:13Z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