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  <p:sldId id="270" r:id="rId9"/>
    <p:sldId id="261" r:id="rId10"/>
    <p:sldId id="264" r:id="rId11"/>
    <p:sldId id="265" r:id="rId12"/>
    <p:sldId id="267" r:id="rId13"/>
    <p:sldId id="266" r:id="rId14"/>
    <p:sldId id="268" r:id="rId15"/>
    <p:sldId id="269" r:id="rId16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3C55623-3AA6-4DCA-878B-1D031F9D57EC}">
          <p14:sldIdLst>
            <p14:sldId id="256"/>
            <p14:sldId id="257"/>
            <p14:sldId id="258"/>
            <p14:sldId id="259"/>
            <p14:sldId id="262"/>
            <p14:sldId id="260"/>
            <p14:sldId id="263"/>
            <p14:sldId id="270"/>
            <p14:sldId id="261"/>
            <p14:sldId id="264"/>
            <p14:sldId id="265"/>
            <p14:sldId id="267"/>
            <p14:sldId id="266"/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>
        <p15:guide id="1" pos="422" userDrawn="1">
          <p15:clr>
            <a:srgbClr val="A4A3A4"/>
          </p15:clr>
        </p15:guide>
        <p15:guide id="2" pos="7257" userDrawn="1">
          <p15:clr>
            <a:srgbClr val="A4A3A4"/>
          </p15:clr>
        </p15:guide>
        <p15:guide id="3" orient="horz" pos="648" userDrawn="1">
          <p15:clr>
            <a:srgbClr val="A4A3A4"/>
          </p15:clr>
        </p15:guide>
        <p15:guide id="4" orient="horz" pos="712" userDrawn="1">
          <p15:clr>
            <a:srgbClr val="A4A3A4"/>
          </p15:clr>
        </p15:guide>
        <p15:guide id="5" orient="horz" pos="3931" userDrawn="1">
          <p15:clr>
            <a:srgbClr val="A4A3A4"/>
          </p15:clr>
        </p15:guide>
        <p15:guide id="6" orient="horz" pos="3866" userDrawn="1">
          <p15:clr>
            <a:srgbClr val="A4A3A4"/>
          </p15:clr>
        </p15:guide>
        <p15:guide id="7" pos="66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1C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5870" autoAdjust="0"/>
  </p:normalViewPr>
  <p:slideViewPr>
    <p:cSldViewPr snapToGrid="0">
      <p:cViewPr varScale="1">
        <p:scale>
          <a:sx n="93" d="100"/>
          <a:sy n="93" d="100"/>
        </p:scale>
        <p:origin x="54" y="531"/>
      </p:cViewPr>
      <p:guideLst>
        <p:guide pos="422"/>
        <p:guide pos="7257"/>
        <p:guide orient="horz" pos="648"/>
        <p:guide orient="horz" pos="712"/>
        <p:guide orient="horz" pos="3931"/>
        <p:guide orient="horz" pos="3866"/>
        <p:guide pos="66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6A1CF4-3141-438E-B544-9DC661E2D46F}" type="datetimeFigureOut">
              <a:rPr lang="zh-CN" altLang="en-US" smtClean="0"/>
              <a:t>17/10/16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CC2-40E4-42C6-B045-BDBA59AC99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5278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1B29C6-497B-4E77-BD4C-80C4524190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E2F6E1E-357E-44A3-B4D5-833ABBA411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8D93E1-3BA0-4ED7-ABAA-818873B1F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BC6DF-42A9-4FCF-A839-46245DB7902F}" type="datetime1">
              <a:rPr lang="zh-CN" altLang="en-US" smtClean="0"/>
              <a:t>17/10/16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40D0C8-8988-45D4-91E2-69A7F077E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C8724C-B0FF-4796-B327-4B44E3DBB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91BD2-D66B-4F61-B7F8-0EB44CF17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1389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C2E67C-A45E-49C0-9FEE-2E5DEEB27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13E213E-A1C6-4F21-935B-BEDF49B26D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8F0FA3-19B3-4817-91B3-E8F25B793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5DB86-C253-4FAD-A743-C36CE05AF49F}" type="datetime1">
              <a:rPr lang="zh-CN" altLang="en-US" smtClean="0"/>
              <a:t>17/10/16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81023E-B8AD-4D83-B13E-98B37C4B5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79687E-A29B-4643-B949-E9603DDB9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91BD2-D66B-4F61-B7F8-0EB44CF17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4939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E2449ED-5722-4436-9285-B2C046BB03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2574550-86CD-4ABF-9139-6D0B726B9F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4051A5-4824-4606-936D-182E782B9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C048F-5800-45E5-A418-E86351064DD6}" type="datetime1">
              <a:rPr lang="zh-CN" altLang="en-US" smtClean="0"/>
              <a:t>17/10/16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C4FB50-312D-4E72-8B1C-74C91E904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7C19F7-AA7E-40A1-8139-CE3DA9D05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91BD2-D66B-4F61-B7F8-0EB44CF17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933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400505-8E6D-4FDC-AF40-54189932F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7BF9A5-90BA-4172-8824-B8AC146B2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69AFD8-B8DD-4C90-A7AE-0475F1715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2500E-031C-4992-8112-95A55AD61E57}" type="datetime1">
              <a:rPr lang="zh-CN" altLang="en-US" smtClean="0"/>
              <a:t>17/10/16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3AF555-2D79-486D-9179-D1DB1C417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30BAED-C42C-4B3C-B5FF-AA6776EB5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91BD2-D66B-4F61-B7F8-0EB44CF17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6393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809F11-B6D3-4D34-B0CE-B4022C4F2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82563C-7528-4E9E-B8F6-EF9CCEE5D1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1CBC07-BCD8-4E63-8F8B-E241C7965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F67A4-C071-4046-AD12-28D78F342F8E}" type="datetime1">
              <a:rPr lang="zh-CN" altLang="en-US" smtClean="0"/>
              <a:t>17/10/16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4BE3C2-4128-4244-8E64-DFA5A3643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F9F68E-1D6D-4C5E-8E24-47C8555DD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91BD2-D66B-4F61-B7F8-0EB44CF17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097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2AC2BE-ECAA-4673-B789-86582386F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6EBFCD-E1F4-457C-9209-821FFF58F1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F5B3F18-BA3B-492B-AD07-1FAB5FF4A5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81F377-AB84-4C68-A09D-ECFCF7758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6AAB6-225B-4EC1-BB27-91D0F8CFAC97}" type="datetime1">
              <a:rPr lang="zh-CN" altLang="en-US" smtClean="0"/>
              <a:t>17/10/16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E38840-0CC4-4FCC-9EC5-6E62FA194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06EE11-9D9A-475A-B4C8-35DE92CAC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91BD2-D66B-4F61-B7F8-0EB44CF17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8459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FFC47B-37D2-4301-A813-8B7E2EB43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DF0C69-7483-4EAC-AA46-9414105ED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90687BB-7F36-4D2E-9435-DEA84BB908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38AD98B-6896-4602-BCA1-A29750A12D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21C6309-4295-41E4-9283-A9C0320298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EF4E8C0-5775-4873-9E3C-F39E0C693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41793-01B3-4708-91A0-E0C94E739A49}" type="datetime1">
              <a:rPr lang="zh-CN" altLang="en-US" smtClean="0"/>
              <a:t>17/10/16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89D466D-8F0C-4078-978D-BC2858874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3280F9D-BCF9-4B3F-AB22-D07CB6F66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91BD2-D66B-4F61-B7F8-0EB44CF17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0100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4D52BA-D8D7-47AB-9963-DC7080706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EBB01B1-9F35-40BA-ABD6-D36546385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7255-3E0F-4524-B6CD-9893B30DB839}" type="datetime1">
              <a:rPr lang="zh-CN" altLang="en-US" smtClean="0"/>
              <a:t>17/10/16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A497DF1-1DB7-4EE6-91C3-9FA2D4BFB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A552BB6-976A-4AB3-ADE3-CC6A1D3B6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91BD2-D66B-4F61-B7F8-0EB44CF17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714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AC56F4A-FF68-4A09-8DDD-FEAF6D499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6B0E9-0558-42A0-898F-AF6F312A9CBA}" type="datetime1">
              <a:rPr lang="zh-CN" altLang="en-US" smtClean="0"/>
              <a:t>17/10/16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B4C9AC4-3D89-4880-87AC-62307809C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6218BD-E6B4-4513-ABB8-9DEE8F7A5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91BD2-D66B-4F61-B7F8-0EB44CF17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8219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9624BD-100B-4F53-97D3-78764B57D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F1F1B3-07FD-46CD-B862-D83FFA774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0F56531-EA1F-4083-8CD4-FD1AFCE305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8121875-F298-44D8-A261-2D63B3FFF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DEFC5-66EE-4D6E-8836-D0B17A09B045}" type="datetime1">
              <a:rPr lang="zh-CN" altLang="en-US" smtClean="0"/>
              <a:t>17/10/16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6BF8F7-C89D-4896-9A04-43897EE0D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677750-B101-4E23-8F2C-8D87545C9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91BD2-D66B-4F61-B7F8-0EB44CF17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50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5D9EB6-CBF4-4C7C-A7F3-CD3981C02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6C40B90-FE4C-48CC-9C18-7655BBA7DD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58BA37D-C3D3-4F75-902D-D88EB5B9F7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A489A5-A916-4F33-A079-A1CA05ABB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AA9BD-EE09-49A1-840A-FA43DD6B0881}" type="datetime1">
              <a:rPr lang="zh-CN" altLang="en-US" smtClean="0"/>
              <a:t>17/10/16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039836-C8B2-4835-941D-174968E6C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407654-2D44-467D-9719-D8B347024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91BD2-D66B-4F61-B7F8-0EB44CF17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4334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53000">
              <a:schemeClr val="accent5">
                <a:lumMod val="60000"/>
                <a:lumOff val="40000"/>
              </a:schemeClr>
            </a:gs>
            <a:gs pos="100000">
              <a:schemeClr val="accent6">
                <a:lumMod val="50000"/>
              </a:schemeClr>
            </a:gs>
          </a:gsLst>
          <a:lin ang="45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88B0A49-BE77-4AC6-9255-04A5DCE18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FD1AE8-9FE5-425C-8EDC-53C8ECCB5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75DAE7-E562-4506-87F3-8E082B36BC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53047-5EE6-4368-92B8-8585D7E63246}" type="datetime1">
              <a:rPr lang="zh-CN" altLang="en-US" smtClean="0"/>
              <a:t>17/10/16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7E2C85-77AA-4AE2-81C4-3CA10B9B32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6902C4-A4C4-4DB8-846D-B4FB50FD0F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91BD2-D66B-4F61-B7F8-0EB44CF17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44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WebAssembly/design/graphs/contributors" TargetMode="External"/><Relationship Id="rId3" Type="http://schemas.openxmlformats.org/officeDocument/2006/relationships/hyperlink" Target="http://kripken.github.io/emscripten-site/docs/introducing_emscripten/index.html" TargetMode="External"/><Relationship Id="rId7" Type="http://schemas.openxmlformats.org/officeDocument/2006/relationships/hyperlink" Target="https://mp.weixin.qq.com/s?__biz=MzIwNjQwMzUwMQ==&amp;mid=2247484631&amp;idx=1&amp;sn=319aa91aaaef3c0aeb91bf14a6c16c06&amp;chksm=97236615a054ef03de6ddd301eb9614bc1c39a0f33f7a4a6979a2b998a2c6dcf1fb189cb75bf&amp;scene=21" TargetMode="External"/><Relationship Id="rId2" Type="http://schemas.openxmlformats.org/officeDocument/2006/relationships/hyperlink" Target="https://developer.mozilla.org/zh-CN/docs/WebAssembly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zhihu.com/question/31415286" TargetMode="External"/><Relationship Id="rId5" Type="http://schemas.openxmlformats.org/officeDocument/2006/relationships/hyperlink" Target="https://github.com/mdn/webassembly-examples" TargetMode="External"/><Relationship Id="rId4" Type="http://schemas.openxmlformats.org/officeDocument/2006/relationships/hyperlink" Target="https://github.com/webassembly/wabt" TargetMode="External"/><Relationship Id="rId9" Type="http://schemas.openxmlformats.org/officeDocument/2006/relationships/hyperlink" Target="https://segmentfault.com/a/1190000008402872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hyperlink" Target="https://github.com/WebAssembly/design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thub.com/WebAssembly" TargetMode="Externa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A5DE68-FD37-4029-8D9A-530E23541C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altLang="zh-CN" b="1" dirty="0" err="1">
                <a:gradFill>
                  <a:gsLst>
                    <a:gs pos="0">
                      <a:schemeClr val="accent1">
                        <a:lumMod val="75000"/>
                      </a:schemeClr>
                    </a:gs>
                    <a:gs pos="54000">
                      <a:schemeClr val="accent1">
                        <a:lumMod val="75000"/>
                      </a:schemeClr>
                    </a:gs>
                    <a:gs pos="100000">
                      <a:schemeClr val="accent6">
                        <a:lumMod val="75000"/>
                      </a:schemeClr>
                    </a:gs>
                  </a:gsLst>
                  <a:lin ang="5100000" scaled="0"/>
                </a:gradFill>
                <a:latin typeface="+mn-lt"/>
                <a:ea typeface="+mn-ea"/>
                <a:cs typeface="+mn-ea"/>
                <a:sym typeface="+mn-lt"/>
              </a:rPr>
              <a:t>WebAssembly</a:t>
            </a:r>
            <a:endParaRPr lang="zh-CN" altLang="en-US" b="1" dirty="0">
              <a:gradFill>
                <a:gsLst>
                  <a:gs pos="0">
                    <a:schemeClr val="accent1">
                      <a:lumMod val="75000"/>
                    </a:schemeClr>
                  </a:gs>
                  <a:gs pos="54000">
                    <a:schemeClr val="accent1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5100000" scaled="0"/>
              </a:gra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D892630-B07F-4703-8C73-49309F3751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21028" y="3602038"/>
            <a:ext cx="7040406" cy="1655762"/>
          </a:xfrm>
        </p:spPr>
        <p:txBody>
          <a:bodyPr/>
          <a:lstStyle/>
          <a:p>
            <a:pPr algn="r"/>
            <a:r>
              <a:rPr lang="zh-CN" altLang="en-US" dirty="0">
                <a:gradFill>
                  <a:gsLst>
                    <a:gs pos="0">
                      <a:srgbClr val="C00000"/>
                    </a:gs>
                    <a:gs pos="84000">
                      <a:schemeClr val="accent1">
                        <a:lumMod val="75000"/>
                      </a:schemeClr>
                    </a:gs>
                    <a:gs pos="100000">
                      <a:srgbClr val="002060"/>
                    </a:gs>
                  </a:gsLst>
                  <a:lin ang="5700000" scaled="0"/>
                </a:gradFill>
                <a:cs typeface="+mn-ea"/>
                <a:sym typeface="+mn-lt"/>
              </a:rPr>
              <a:t>让</a:t>
            </a:r>
            <a:r>
              <a:rPr lang="en-US" altLang="zh-CN" dirty="0">
                <a:gradFill>
                  <a:gsLst>
                    <a:gs pos="0">
                      <a:srgbClr val="C00000"/>
                    </a:gs>
                    <a:gs pos="84000">
                      <a:schemeClr val="accent1">
                        <a:lumMod val="75000"/>
                      </a:schemeClr>
                    </a:gs>
                    <a:gs pos="100000">
                      <a:srgbClr val="002060"/>
                    </a:gs>
                  </a:gsLst>
                  <a:lin ang="5700000" scaled="0"/>
                </a:gradFill>
                <a:cs typeface="+mn-ea"/>
                <a:sym typeface="+mn-lt"/>
              </a:rPr>
              <a:t>WEB</a:t>
            </a:r>
            <a:r>
              <a:rPr lang="zh-CN" altLang="en-US" dirty="0">
                <a:gradFill>
                  <a:gsLst>
                    <a:gs pos="0">
                      <a:srgbClr val="C00000"/>
                    </a:gs>
                    <a:gs pos="84000">
                      <a:schemeClr val="accent1">
                        <a:lumMod val="75000"/>
                      </a:schemeClr>
                    </a:gs>
                    <a:gs pos="100000">
                      <a:srgbClr val="002060"/>
                    </a:gs>
                  </a:gsLst>
                  <a:lin ang="5700000" scaled="0"/>
                </a:gradFill>
                <a:cs typeface="+mn-ea"/>
                <a:sym typeface="+mn-lt"/>
              </a:rPr>
              <a:t>可以媲美原生性能的新技术</a:t>
            </a:r>
          </a:p>
        </p:txBody>
      </p:sp>
    </p:spTree>
    <p:extLst>
      <p:ext uri="{BB962C8B-B14F-4D97-AF65-F5344CB8AC3E}">
        <p14:creationId xmlns:p14="http://schemas.microsoft.com/office/powerpoint/2010/main" val="1495168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AF6A0CC-C33B-433A-B37F-6E538BE74792}"/>
              </a:ext>
            </a:extLst>
          </p:cNvPr>
          <p:cNvSpPr txBox="1"/>
          <p:nvPr/>
        </p:nvSpPr>
        <p:spPr>
          <a:xfrm>
            <a:off x="669925" y="382369"/>
            <a:ext cx="6327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cs typeface="+mn-ea"/>
                <a:sym typeface="+mn-lt"/>
              </a:rPr>
              <a:t>5.</a:t>
            </a:r>
            <a:r>
              <a:rPr lang="zh-CN" altLang="en-US" sz="3600" dirty="0">
                <a:cs typeface="+mn-ea"/>
                <a:sym typeface="+mn-lt"/>
              </a:rPr>
              <a:t>安装编译环境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47B0408-085B-49E0-AFCE-0A60F1161968}"/>
              </a:ext>
            </a:extLst>
          </p:cNvPr>
          <p:cNvSpPr txBox="1"/>
          <p:nvPr/>
        </p:nvSpPr>
        <p:spPr>
          <a:xfrm>
            <a:off x="1055687" y="1130300"/>
            <a:ext cx="10464801" cy="2308324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defTabSz="648000">
              <a:lnSpc>
                <a:spcPct val="150000"/>
              </a:lnSpc>
              <a:tabLst>
                <a:tab pos="0" algn="l"/>
              </a:tabLst>
            </a:pPr>
            <a:r>
              <a:rPr lang="en-US" altLang="zh-CN" sz="2400" dirty="0">
                <a:cs typeface="+mn-ea"/>
                <a:sym typeface="+mn-lt"/>
              </a:rPr>
              <a:t>	(1)</a:t>
            </a:r>
            <a:r>
              <a:rPr lang="zh-CN" altLang="en-US" sz="2400" dirty="0">
                <a:cs typeface="+mn-ea"/>
                <a:sym typeface="+mn-lt"/>
              </a:rPr>
              <a:t>准备所需条件</a:t>
            </a:r>
            <a:endParaRPr lang="en-US" altLang="zh-CN" sz="2400" dirty="0">
              <a:cs typeface="+mn-ea"/>
              <a:sym typeface="+mn-lt"/>
            </a:endParaRPr>
          </a:p>
          <a:p>
            <a:pPr marL="800100" lvl="1" indent="-342900" defTabSz="64800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altLang="zh-CN" dirty="0">
                <a:cs typeface="+mn-ea"/>
                <a:sym typeface="+mn-lt"/>
              </a:rPr>
              <a:t>Git</a:t>
            </a:r>
          </a:p>
          <a:p>
            <a:pPr marL="800100" lvl="1" indent="-342900" defTabSz="64800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altLang="zh-CN" dirty="0" err="1">
                <a:cs typeface="+mn-ea"/>
                <a:sym typeface="+mn-lt"/>
              </a:rPr>
              <a:t>Cmake</a:t>
            </a:r>
            <a:endParaRPr lang="en-US" altLang="zh-CN" dirty="0">
              <a:cs typeface="+mn-ea"/>
              <a:sym typeface="+mn-lt"/>
            </a:endParaRPr>
          </a:p>
          <a:p>
            <a:pPr marL="800100" lvl="1" indent="-342900" defTabSz="64800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zh-CN" altLang="en-US" dirty="0">
                <a:cs typeface="+mn-ea"/>
                <a:sym typeface="+mn-lt"/>
              </a:rPr>
              <a:t>主编译器</a:t>
            </a:r>
            <a:r>
              <a:rPr lang="en-US" altLang="zh-CN" dirty="0">
                <a:cs typeface="+mn-ea"/>
                <a:sym typeface="+mn-lt"/>
              </a:rPr>
              <a:t>(</a:t>
            </a:r>
            <a:r>
              <a:rPr lang="en-US" altLang="zh-CN" dirty="0" err="1">
                <a:cs typeface="+mn-ea"/>
                <a:sym typeface="+mn-lt"/>
              </a:rPr>
              <a:t>gcc</a:t>
            </a:r>
            <a:r>
              <a:rPr lang="en-US" altLang="zh-CN" dirty="0">
                <a:cs typeface="+mn-ea"/>
                <a:sym typeface="+mn-lt"/>
              </a:rPr>
              <a:t>/</a:t>
            </a:r>
            <a:r>
              <a:rPr lang="en-US" altLang="zh-CN" dirty="0" err="1">
                <a:cs typeface="+mn-ea"/>
                <a:sym typeface="+mn-lt"/>
              </a:rPr>
              <a:t>xcode</a:t>
            </a:r>
            <a:r>
              <a:rPr lang="en-US" altLang="zh-CN" dirty="0">
                <a:cs typeface="+mn-ea"/>
                <a:sym typeface="+mn-lt"/>
              </a:rPr>
              <a:t>)</a:t>
            </a:r>
          </a:p>
          <a:p>
            <a:pPr marL="800100" lvl="1" indent="-342900" defTabSz="64800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altLang="zh-CN" dirty="0">
                <a:cs typeface="+mn-ea"/>
                <a:sym typeface="+mn-lt"/>
              </a:rPr>
              <a:t>Python 2.x</a:t>
            </a:r>
          </a:p>
          <a:p>
            <a:pPr defTabSz="648000">
              <a:lnSpc>
                <a:spcPct val="150000"/>
              </a:lnSpc>
              <a:tabLst>
                <a:tab pos="0" algn="l"/>
              </a:tabLst>
            </a:pPr>
            <a:r>
              <a:rPr lang="en-US" altLang="zh-CN" sz="2400" dirty="0">
                <a:cs typeface="+mn-ea"/>
                <a:sym typeface="+mn-lt"/>
              </a:rPr>
              <a:t>(2)</a:t>
            </a:r>
            <a:r>
              <a:rPr lang="zh-CN" altLang="en-US" sz="2400" dirty="0">
                <a:cs typeface="+mn-ea"/>
                <a:sym typeface="+mn-lt"/>
              </a:rPr>
              <a:t>安装编译工具</a:t>
            </a:r>
            <a:r>
              <a:rPr lang="en-US" altLang="zh-CN" sz="2400" dirty="0" err="1">
                <a:cs typeface="+mn-ea"/>
                <a:sym typeface="+mn-lt"/>
              </a:rPr>
              <a:t>Emscripten</a:t>
            </a:r>
            <a:endParaRPr lang="en-US" altLang="zh-CN" sz="2400" dirty="0">
              <a:cs typeface="+mn-ea"/>
              <a:sym typeface="+mn-lt"/>
            </a:endParaRPr>
          </a:p>
          <a:p>
            <a:pPr defTabSz="648000">
              <a:lnSpc>
                <a:spcPct val="150000"/>
              </a:lnSpc>
              <a:tabLst>
                <a:tab pos="0" algn="l"/>
              </a:tabLst>
            </a:pPr>
            <a:endParaRPr lang="en-US" altLang="zh-CN" sz="2400" dirty="0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74E6561-CFEC-4C26-BD08-309F8B475CC2}"/>
              </a:ext>
            </a:extLst>
          </p:cNvPr>
          <p:cNvSpPr txBox="1"/>
          <p:nvPr/>
        </p:nvSpPr>
        <p:spPr>
          <a:xfrm>
            <a:off x="6367634" y="1843014"/>
            <a:ext cx="5078948" cy="1631216"/>
          </a:xfrm>
          <a:prstGeom prst="rect">
            <a:avLst/>
          </a:prstGeom>
          <a:solidFill>
            <a:srgbClr val="1B1C16"/>
          </a:solidFill>
          <a:effectLst>
            <a:softEdge rad="25400"/>
          </a:effectLst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bg1"/>
                </a:solidFill>
                <a:latin typeface=""/>
              </a:rPr>
              <a:t>git clone </a:t>
            </a:r>
            <a:r>
              <a:rPr lang="en-US" altLang="zh-CN" sz="1000" i="1" dirty="0">
                <a:solidFill>
                  <a:srgbClr val="408080"/>
                </a:solidFill>
                <a:latin typeface=""/>
              </a:rPr>
              <a:t>https://github.com/juj/emsdk.git</a:t>
            </a:r>
          </a:p>
          <a:p>
            <a:r>
              <a:rPr lang="en-US" altLang="zh-CN" sz="1000" dirty="0">
                <a:solidFill>
                  <a:schemeClr val="bg1"/>
                </a:solidFill>
                <a:latin typeface=""/>
              </a:rPr>
              <a:t>cd </a:t>
            </a:r>
            <a:r>
              <a:rPr lang="en-US" altLang="zh-CN" sz="1000" dirty="0" err="1">
                <a:solidFill>
                  <a:schemeClr val="bg1"/>
                </a:solidFill>
                <a:latin typeface=""/>
              </a:rPr>
              <a:t>emsdk</a:t>
            </a:r>
            <a:endParaRPr lang="en-US" altLang="zh-CN" sz="1000" dirty="0">
              <a:solidFill>
                <a:schemeClr val="bg1"/>
              </a:solidFill>
              <a:latin typeface=""/>
            </a:endParaRPr>
          </a:p>
          <a:p>
            <a:endParaRPr lang="zh-CN" altLang="en-US" sz="1000" dirty="0">
              <a:latin typeface=""/>
            </a:endParaRPr>
          </a:p>
          <a:p>
            <a:r>
              <a:rPr lang="en-US" altLang="zh-CN" sz="1000" dirty="0">
                <a:solidFill>
                  <a:srgbClr val="BC7A00"/>
                </a:solidFill>
                <a:latin typeface=""/>
              </a:rPr>
              <a:t># </a:t>
            </a:r>
            <a:r>
              <a:rPr lang="zh-CN" altLang="en-US" sz="1000" dirty="0">
                <a:solidFill>
                  <a:srgbClr val="BC7A00"/>
                </a:solidFill>
                <a:latin typeface=""/>
              </a:rPr>
              <a:t>在</a:t>
            </a:r>
            <a:r>
              <a:rPr lang="en-US" altLang="zh-CN" sz="1000" dirty="0">
                <a:solidFill>
                  <a:srgbClr val="BC7A00"/>
                </a:solidFill>
                <a:latin typeface=""/>
              </a:rPr>
              <a:t>œ¨ Linux </a:t>
            </a:r>
            <a:r>
              <a:rPr lang="zh-CN" altLang="en-US" sz="1000" dirty="0">
                <a:solidFill>
                  <a:srgbClr val="BC7A00"/>
                </a:solidFill>
                <a:latin typeface=""/>
              </a:rPr>
              <a:t>或ˆ</a:t>
            </a:r>
            <a:r>
              <a:rPr lang="en-US" altLang="zh-CN" sz="1000" dirty="0">
                <a:solidFill>
                  <a:srgbClr val="BC7A00"/>
                </a:solidFill>
                <a:latin typeface=""/>
              </a:rPr>
              <a:t>–</a:t>
            </a:r>
            <a:r>
              <a:rPr lang="zh-CN" altLang="en-US" sz="1000" dirty="0">
                <a:solidFill>
                  <a:srgbClr val="BC7A00"/>
                </a:solidFill>
                <a:latin typeface=""/>
              </a:rPr>
              <a:t>者€</a:t>
            </a:r>
            <a:r>
              <a:rPr lang="en-US" altLang="zh-CN" sz="1000" dirty="0">
                <a:solidFill>
                  <a:srgbClr val="BC7A00"/>
                </a:solidFill>
                <a:latin typeface=""/>
              </a:rPr>
              <a:t>… Mac OS X </a:t>
            </a:r>
            <a:r>
              <a:rPr lang="zh-CN" altLang="en-US" sz="1000" dirty="0">
                <a:solidFill>
                  <a:srgbClr val="BC7A00"/>
                </a:solidFill>
                <a:latin typeface=""/>
              </a:rPr>
              <a:t>上</a:t>
            </a:r>
            <a:r>
              <a:rPr lang="en-US" altLang="zh-CN" sz="1000" dirty="0">
                <a:solidFill>
                  <a:srgbClr val="BC7A00"/>
                </a:solidFill>
                <a:latin typeface=""/>
              </a:rPr>
              <a:t>¸Š</a:t>
            </a:r>
          </a:p>
          <a:p>
            <a:r>
              <a:rPr lang="en-US" altLang="zh-CN" sz="1000" dirty="0">
                <a:latin typeface=""/>
              </a:rPr>
              <a:t>.</a:t>
            </a:r>
            <a:r>
              <a:rPr lang="en-US" altLang="zh-CN" sz="1000" dirty="0">
                <a:solidFill>
                  <a:srgbClr val="666666"/>
                </a:solidFill>
                <a:latin typeface=""/>
              </a:rPr>
              <a:t>/</a:t>
            </a:r>
            <a:r>
              <a:rPr lang="en-US" altLang="zh-CN" sz="1000" dirty="0" err="1">
                <a:solidFill>
                  <a:srgbClr val="666666"/>
                </a:solidFill>
                <a:latin typeface=""/>
              </a:rPr>
              <a:t>emsdk</a:t>
            </a:r>
            <a:r>
              <a:rPr lang="en-US" altLang="zh-CN" sz="1000" dirty="0">
                <a:solidFill>
                  <a:srgbClr val="666666"/>
                </a:solidFill>
                <a:latin typeface=""/>
              </a:rPr>
              <a:t> install --build=Release sdk-incoming-64bit binaryen-master-64bit</a:t>
            </a:r>
          </a:p>
          <a:p>
            <a:r>
              <a:rPr lang="en-US" altLang="zh-CN" sz="1000" dirty="0">
                <a:latin typeface=""/>
              </a:rPr>
              <a:t>.</a:t>
            </a:r>
            <a:r>
              <a:rPr lang="en-US" altLang="zh-CN" sz="1000" dirty="0">
                <a:solidFill>
                  <a:srgbClr val="666666"/>
                </a:solidFill>
                <a:latin typeface=""/>
              </a:rPr>
              <a:t>/</a:t>
            </a:r>
            <a:r>
              <a:rPr lang="en-US" altLang="zh-CN" sz="1000" dirty="0" err="1">
                <a:solidFill>
                  <a:srgbClr val="666666"/>
                </a:solidFill>
                <a:latin typeface=""/>
              </a:rPr>
              <a:t>emsdk</a:t>
            </a:r>
            <a:r>
              <a:rPr lang="en-US" altLang="zh-CN" sz="1000" dirty="0">
                <a:solidFill>
                  <a:srgbClr val="666666"/>
                </a:solidFill>
                <a:latin typeface=""/>
              </a:rPr>
              <a:t> activate --global --build=Release sdk-incoming-64bit binaryen-master-64bit</a:t>
            </a:r>
          </a:p>
          <a:p>
            <a:endParaRPr lang="zh-CN" altLang="en-US" sz="1000" dirty="0">
              <a:latin typeface=""/>
            </a:endParaRPr>
          </a:p>
          <a:p>
            <a:r>
              <a:rPr lang="en-US" altLang="zh-CN" sz="1000" dirty="0">
                <a:solidFill>
                  <a:srgbClr val="BC7A00"/>
                </a:solidFill>
                <a:latin typeface=""/>
              </a:rPr>
              <a:t># </a:t>
            </a:r>
            <a:r>
              <a:rPr lang="zh-CN" altLang="en-US" sz="1000" dirty="0">
                <a:solidFill>
                  <a:srgbClr val="BC7A00"/>
                </a:solidFill>
                <a:latin typeface=""/>
              </a:rPr>
              <a:t>在</a:t>
            </a:r>
            <a:r>
              <a:rPr lang="en-US" altLang="zh-CN" sz="1000" dirty="0">
                <a:solidFill>
                  <a:srgbClr val="BC7A00"/>
                </a:solidFill>
                <a:latin typeface=""/>
              </a:rPr>
              <a:t>œ¨ Windows </a:t>
            </a:r>
            <a:r>
              <a:rPr lang="zh-CN" altLang="en-US" sz="1000" dirty="0">
                <a:solidFill>
                  <a:srgbClr val="BC7A00"/>
                </a:solidFill>
                <a:latin typeface=""/>
              </a:rPr>
              <a:t>上</a:t>
            </a:r>
            <a:r>
              <a:rPr lang="en-US" altLang="zh-CN" sz="1000" dirty="0">
                <a:solidFill>
                  <a:srgbClr val="BC7A00"/>
                </a:solidFill>
                <a:latin typeface=""/>
              </a:rPr>
              <a:t>¸Š</a:t>
            </a:r>
          </a:p>
          <a:p>
            <a:r>
              <a:rPr lang="en-US" altLang="zh-CN" sz="1000" dirty="0" err="1">
                <a:solidFill>
                  <a:schemeClr val="bg1"/>
                </a:solidFill>
                <a:latin typeface=""/>
              </a:rPr>
              <a:t>emsdk</a:t>
            </a:r>
            <a:r>
              <a:rPr lang="en-US" altLang="zh-CN" sz="1000" dirty="0">
                <a:solidFill>
                  <a:schemeClr val="bg1"/>
                </a:solidFill>
                <a:latin typeface=""/>
              </a:rPr>
              <a:t> install </a:t>
            </a:r>
            <a:r>
              <a:rPr lang="en-US" altLang="zh-CN" sz="1000" dirty="0">
                <a:solidFill>
                  <a:srgbClr val="666666"/>
                </a:solidFill>
                <a:latin typeface=""/>
              </a:rPr>
              <a:t>--build=Release sdk-incoming-64bit binaryen-master-64bit</a:t>
            </a:r>
          </a:p>
          <a:p>
            <a:r>
              <a:rPr lang="en-US" altLang="zh-CN" sz="1000" dirty="0" err="1">
                <a:solidFill>
                  <a:schemeClr val="bg1"/>
                </a:solidFill>
                <a:latin typeface=""/>
              </a:rPr>
              <a:t>emsdk</a:t>
            </a:r>
            <a:r>
              <a:rPr lang="en-US" altLang="zh-CN" sz="1000" dirty="0">
                <a:solidFill>
                  <a:schemeClr val="bg1"/>
                </a:solidFill>
                <a:latin typeface=""/>
              </a:rPr>
              <a:t> activate </a:t>
            </a:r>
            <a:r>
              <a:rPr lang="en-US" altLang="zh-CN" sz="1000" dirty="0">
                <a:solidFill>
                  <a:srgbClr val="666666"/>
                </a:solidFill>
                <a:latin typeface=""/>
              </a:rPr>
              <a:t>--global --build=Release sdk-incoming-64bit binaryen-master-64bit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B439B4E-1198-448A-8BB6-085D463FCC68}"/>
              </a:ext>
            </a:extLst>
          </p:cNvPr>
          <p:cNvSpPr txBox="1"/>
          <p:nvPr/>
        </p:nvSpPr>
        <p:spPr>
          <a:xfrm>
            <a:off x="1055686" y="3723930"/>
            <a:ext cx="1046480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(3)</a:t>
            </a:r>
            <a:r>
              <a:rPr lang="zh-CN" altLang="en-US" sz="2400" dirty="0"/>
              <a:t>使用</a:t>
            </a:r>
            <a:endParaRPr lang="en-US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 -&gt; </a:t>
            </a:r>
            <a:r>
              <a:rPr lang="en-US" altLang="zh-CN" dirty="0" err="1"/>
              <a:t>js</a:t>
            </a:r>
            <a:endParaRPr lang="en-US" altLang="zh-CN" dirty="0"/>
          </a:p>
          <a:p>
            <a:r>
              <a:rPr lang="en-US" altLang="zh-CN" dirty="0">
                <a:latin typeface=""/>
              </a:rPr>
              <a:t>	</a:t>
            </a:r>
            <a:r>
              <a:rPr lang="en-US" altLang="zh-CN" dirty="0" err="1">
                <a:latin typeface=""/>
              </a:rPr>
              <a:t>emcc</a:t>
            </a:r>
            <a:r>
              <a:rPr lang="en-US" altLang="zh-CN" dirty="0">
                <a:latin typeface=""/>
              </a:rPr>
              <a:t> </a:t>
            </a:r>
            <a:r>
              <a:rPr lang="en-US" altLang="zh-CN" dirty="0" err="1">
                <a:latin typeface=""/>
              </a:rPr>
              <a:t>hello.c</a:t>
            </a:r>
            <a:r>
              <a:rPr lang="en-US" altLang="zh-CN" dirty="0">
                <a:latin typeface=""/>
              </a:rPr>
              <a:t> </a:t>
            </a:r>
            <a:r>
              <a:rPr lang="en-US" altLang="zh-CN" dirty="0">
                <a:solidFill>
                  <a:srgbClr val="666666"/>
                </a:solidFill>
                <a:latin typeface=""/>
              </a:rPr>
              <a:t>-o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 -&gt; html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emcc</a:t>
            </a:r>
            <a:r>
              <a:rPr lang="en-US" altLang="zh-CN" dirty="0"/>
              <a:t> </a:t>
            </a:r>
            <a:r>
              <a:rPr lang="en-US" altLang="zh-CN" dirty="0" err="1"/>
              <a:t>hello.c</a:t>
            </a:r>
            <a:r>
              <a:rPr lang="en-US" altLang="zh-CN" dirty="0"/>
              <a:t> -o hello.html</a:t>
            </a:r>
            <a:endParaRPr lang="en-US" altLang="zh-CN" dirty="0">
              <a:solidFill>
                <a:srgbClr val="666666"/>
              </a:solidFill>
              <a:latin typeface="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 -&gt; </a:t>
            </a:r>
            <a:r>
              <a:rPr lang="en-US" altLang="zh-CN" dirty="0" err="1"/>
              <a:t>wasm</a:t>
            </a:r>
            <a:endParaRPr lang="en-US" altLang="zh-CN" dirty="0"/>
          </a:p>
          <a:p>
            <a:pPr lvl="1"/>
            <a:r>
              <a:rPr lang="en-US" altLang="zh-CN" dirty="0"/>
              <a:t>	</a:t>
            </a:r>
            <a:r>
              <a:rPr lang="en-US" altLang="zh-CN" dirty="0" err="1"/>
              <a:t>emcc</a:t>
            </a:r>
            <a:r>
              <a:rPr lang="en-US" altLang="zh-CN" dirty="0"/>
              <a:t> </a:t>
            </a:r>
            <a:r>
              <a:rPr lang="en-US" altLang="zh-CN" dirty="0" err="1"/>
              <a:t>math.c</a:t>
            </a:r>
            <a:r>
              <a:rPr lang="en-US" altLang="zh-CN" dirty="0"/>
              <a:t> -</a:t>
            </a:r>
            <a:r>
              <a:rPr lang="en-US" altLang="zh-CN" dirty="0" err="1"/>
              <a:t>Os</a:t>
            </a:r>
            <a:r>
              <a:rPr lang="en-US" altLang="zh-CN" dirty="0"/>
              <a:t> -s WASM=1 -s SIDE_MODULE=1 -o </a:t>
            </a:r>
            <a:r>
              <a:rPr lang="en-US" altLang="zh-CN" dirty="0" err="1"/>
              <a:t>math.wasm</a:t>
            </a:r>
            <a:endParaRPr lang="en-US" altLang="zh-CN" dirty="0"/>
          </a:p>
          <a:p>
            <a:pPr lvl="1"/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2B58E6-48C9-4D6A-8719-0B901E788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2A40E-C5B4-4860-99CE-3270172BB6CF}" type="datetime1">
              <a:rPr lang="zh-CN" altLang="en-US" smtClean="0"/>
              <a:t>17/10/16</a:t>
            </a:fld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8839E5-4468-49D5-A74D-0C2979ADE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91BD2-D66B-4F61-B7F8-0EB44CF17A8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834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AF6A0CC-C33B-433A-B37F-6E538BE74792}"/>
              </a:ext>
            </a:extLst>
          </p:cNvPr>
          <p:cNvSpPr txBox="1"/>
          <p:nvPr/>
        </p:nvSpPr>
        <p:spPr>
          <a:xfrm>
            <a:off x="669925" y="382369"/>
            <a:ext cx="6327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cs typeface="+mn-ea"/>
                <a:sym typeface="+mn-lt"/>
              </a:rPr>
              <a:t>6. </a:t>
            </a:r>
            <a:r>
              <a:rPr lang="zh-CN" altLang="en-US" sz="3600" dirty="0">
                <a:cs typeface="+mn-ea"/>
                <a:sym typeface="+mn-lt"/>
              </a:rPr>
              <a:t>语法讲解</a:t>
            </a:r>
            <a:r>
              <a:rPr lang="en-US" altLang="zh-CN" sz="3600" dirty="0">
                <a:cs typeface="+mn-ea"/>
                <a:sym typeface="+mn-lt"/>
              </a:rPr>
              <a:t>——JS API </a:t>
            </a:r>
            <a:endParaRPr lang="zh-CN" altLang="en-US" sz="3600" dirty="0"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47B0408-085B-49E0-AFCE-0A60F1161968}"/>
              </a:ext>
            </a:extLst>
          </p:cNvPr>
          <p:cNvSpPr txBox="1"/>
          <p:nvPr/>
        </p:nvSpPr>
        <p:spPr>
          <a:xfrm>
            <a:off x="1055687" y="1130300"/>
            <a:ext cx="937642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648000">
              <a:lnSpc>
                <a:spcPct val="200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altLang="zh-CN" sz="2400" dirty="0" err="1">
                <a:cs typeface="+mn-ea"/>
                <a:sym typeface="+mn-lt"/>
              </a:rPr>
              <a:t>WebAssembly.Module</a:t>
            </a:r>
            <a:r>
              <a:rPr lang="en-US" altLang="zh-CN" sz="2400" dirty="0">
                <a:cs typeface="+mn-ea"/>
                <a:sym typeface="+mn-lt"/>
              </a:rPr>
              <a:t>()</a:t>
            </a:r>
            <a:r>
              <a:rPr lang="zh-CN" altLang="en-US" sz="2400" dirty="0">
                <a:cs typeface="+mn-ea"/>
                <a:sym typeface="+mn-lt"/>
              </a:rPr>
              <a:t>－模块</a:t>
            </a:r>
            <a:endParaRPr lang="en-US" altLang="zh-CN" sz="2400" dirty="0">
              <a:cs typeface="+mn-ea"/>
              <a:sym typeface="+mn-lt"/>
            </a:endParaRPr>
          </a:p>
          <a:p>
            <a:pPr lvl="1" defTabSz="648000">
              <a:tabLst>
                <a:tab pos="0" algn="l"/>
              </a:tabLst>
            </a:pPr>
            <a:r>
              <a:rPr lang="zh-CN" altLang="en-US" dirty="0"/>
              <a:t>模块表示一个已经被浏览器编译为可执行机器码的</a:t>
            </a:r>
            <a:r>
              <a:rPr lang="en-US" altLang="zh-CN" dirty="0" err="1"/>
              <a:t>WebAssembly</a:t>
            </a:r>
            <a:r>
              <a:rPr lang="zh-CN" altLang="en-US" dirty="0"/>
              <a:t>二进制代码</a:t>
            </a:r>
            <a:endParaRPr lang="en-US" altLang="zh-CN" sz="2400" dirty="0">
              <a:cs typeface="+mn-ea"/>
              <a:sym typeface="+mn-lt"/>
            </a:endParaRPr>
          </a:p>
          <a:p>
            <a:pPr marL="342900" indent="-342900" defTabSz="648000">
              <a:lnSpc>
                <a:spcPct val="200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altLang="zh-CN" sz="2400" dirty="0" err="1">
                <a:cs typeface="+mn-ea"/>
                <a:sym typeface="+mn-lt"/>
              </a:rPr>
              <a:t>WebAssembly.Instance</a:t>
            </a:r>
            <a:r>
              <a:rPr lang="en-US" altLang="zh-CN" sz="2400" dirty="0">
                <a:cs typeface="+mn-ea"/>
                <a:sym typeface="+mn-lt"/>
              </a:rPr>
              <a:t>()</a:t>
            </a:r>
            <a:r>
              <a:rPr lang="zh-CN" altLang="en-US" sz="2400" dirty="0">
                <a:cs typeface="+mn-ea"/>
                <a:sym typeface="+mn-lt"/>
              </a:rPr>
              <a:t>－实例</a:t>
            </a:r>
            <a:endParaRPr lang="en-US" altLang="zh-CN" sz="2400" dirty="0">
              <a:cs typeface="+mn-ea"/>
              <a:sym typeface="+mn-lt"/>
            </a:endParaRPr>
          </a:p>
          <a:p>
            <a:pPr lvl="1" defTabSz="648000">
              <a:tabLst>
                <a:tab pos="0" algn="l"/>
              </a:tabLst>
            </a:pPr>
            <a:r>
              <a:rPr lang="zh-CN" altLang="en-US" dirty="0"/>
              <a:t>一个模块及其在运行时使用的所有状态，包括内存、表格和一系列导入值</a:t>
            </a:r>
            <a:endParaRPr lang="en-US" altLang="zh-CN" sz="2400" dirty="0">
              <a:cs typeface="+mn-ea"/>
              <a:sym typeface="+mn-lt"/>
            </a:endParaRPr>
          </a:p>
          <a:p>
            <a:pPr marL="342900" indent="-342900" defTabSz="648000">
              <a:lnSpc>
                <a:spcPct val="200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altLang="zh-CN" sz="2400" dirty="0" err="1">
                <a:cs typeface="+mn-ea"/>
                <a:sym typeface="+mn-lt"/>
              </a:rPr>
              <a:t>WebAssembly.Memory</a:t>
            </a:r>
            <a:r>
              <a:rPr lang="en-US" altLang="zh-CN" sz="2400" dirty="0">
                <a:cs typeface="+mn-ea"/>
                <a:sym typeface="+mn-lt"/>
              </a:rPr>
              <a:t>()</a:t>
            </a:r>
            <a:r>
              <a:rPr lang="zh-CN" altLang="en-US" sz="2400" dirty="0">
                <a:cs typeface="+mn-ea"/>
                <a:sym typeface="+mn-lt"/>
              </a:rPr>
              <a:t>－内存</a:t>
            </a:r>
            <a:endParaRPr lang="en-US" altLang="zh-CN" sz="2400" dirty="0">
              <a:cs typeface="+mn-ea"/>
              <a:sym typeface="+mn-lt"/>
            </a:endParaRPr>
          </a:p>
          <a:p>
            <a:pPr lvl="1" defTabSz="648000">
              <a:tabLst>
                <a:tab pos="0" algn="l"/>
              </a:tabLst>
            </a:pPr>
            <a:r>
              <a:rPr lang="zh-CN" altLang="en-US" dirty="0"/>
              <a:t>一个可变大小的</a:t>
            </a:r>
            <a:r>
              <a:rPr lang="en-US" altLang="zh-CN" dirty="0" err="1"/>
              <a:t>ArrayBuffer</a:t>
            </a:r>
            <a:r>
              <a:rPr lang="zh-CN" altLang="en-US" dirty="0"/>
              <a:t>，它包含了一个连续的字节数组并且</a:t>
            </a:r>
            <a:r>
              <a:rPr lang="en-US" altLang="zh-CN" dirty="0" err="1"/>
              <a:t>WebAssembly</a:t>
            </a:r>
            <a:r>
              <a:rPr lang="zh-CN" altLang="en-US" dirty="0"/>
              <a:t>的低级内存存取指令可对其进行读写操作</a:t>
            </a:r>
            <a:endParaRPr lang="en-US" altLang="zh-CN" sz="2400" dirty="0">
              <a:cs typeface="+mn-ea"/>
              <a:sym typeface="+mn-lt"/>
            </a:endParaRPr>
          </a:p>
          <a:p>
            <a:pPr marL="342900" indent="-342900" defTabSz="648000">
              <a:lnSpc>
                <a:spcPct val="200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altLang="zh-CN" sz="2400" dirty="0" err="1">
                <a:cs typeface="+mn-ea"/>
                <a:sym typeface="+mn-lt"/>
              </a:rPr>
              <a:t>WebAssembly.Table</a:t>
            </a:r>
            <a:r>
              <a:rPr lang="en-US" altLang="zh-CN" sz="2400" dirty="0">
                <a:cs typeface="+mn-ea"/>
                <a:sym typeface="+mn-lt"/>
              </a:rPr>
              <a:t>()</a:t>
            </a:r>
            <a:r>
              <a:rPr lang="zh-CN" altLang="en-US" sz="2400" dirty="0">
                <a:cs typeface="+mn-ea"/>
                <a:sym typeface="+mn-lt"/>
              </a:rPr>
              <a:t>－表格</a:t>
            </a:r>
            <a:endParaRPr lang="en-US" altLang="zh-CN" sz="2400" dirty="0">
              <a:cs typeface="+mn-ea"/>
              <a:sym typeface="+mn-lt"/>
            </a:endParaRPr>
          </a:p>
          <a:p>
            <a:pPr lvl="1" defTabSz="648000">
              <a:tabLst>
                <a:tab pos="0" algn="l"/>
              </a:tabLst>
            </a:pPr>
            <a:r>
              <a:rPr lang="zh-CN" altLang="en-US" dirty="0"/>
              <a:t>一个可变大小的包含引用类型（比如，函数）的带类型数组。它包含了不能作为原始字节存储在内存中的引用（为了安全和可移植性的原因）。</a:t>
            </a:r>
            <a:endParaRPr lang="en-US" altLang="zh-CN" sz="2400" dirty="0">
              <a:cs typeface="+mn-ea"/>
              <a:sym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F879BA-D78E-44CC-9CAA-193FE2B3D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84E1B-C508-4DE8-AEE3-F3E32357F7DB}" type="datetime1">
              <a:rPr lang="zh-CN" altLang="en-US" smtClean="0"/>
              <a:t>17/10/16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521EDF8-5B67-4C94-869A-679910A34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91BD2-D66B-4F61-B7F8-0EB44CF17A8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252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AF6A0CC-C33B-433A-B37F-6E538BE74792}"/>
              </a:ext>
            </a:extLst>
          </p:cNvPr>
          <p:cNvSpPr txBox="1"/>
          <p:nvPr/>
        </p:nvSpPr>
        <p:spPr>
          <a:xfrm>
            <a:off x="669925" y="382369"/>
            <a:ext cx="6327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cs typeface="+mn-ea"/>
                <a:sym typeface="+mn-lt"/>
              </a:rPr>
              <a:t>6. </a:t>
            </a:r>
            <a:r>
              <a:rPr lang="zh-CN" altLang="en-US" sz="3600" dirty="0">
                <a:cs typeface="+mn-ea"/>
                <a:sym typeface="+mn-lt"/>
              </a:rPr>
              <a:t>语法讲解</a:t>
            </a:r>
            <a:r>
              <a:rPr lang="en-US" altLang="zh-CN" sz="3600" dirty="0">
                <a:cs typeface="+mn-ea"/>
                <a:sym typeface="+mn-lt"/>
              </a:rPr>
              <a:t>——JS API </a:t>
            </a:r>
            <a:endParaRPr lang="zh-CN" altLang="en-US" sz="3600" dirty="0"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47B0408-085B-49E0-AFCE-0A60F1161968}"/>
              </a:ext>
            </a:extLst>
          </p:cNvPr>
          <p:cNvSpPr txBox="1"/>
          <p:nvPr/>
        </p:nvSpPr>
        <p:spPr>
          <a:xfrm>
            <a:off x="1055687" y="1130300"/>
            <a:ext cx="10464801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64800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altLang="zh-CN" sz="2400" dirty="0">
                <a:cs typeface="+mn-ea"/>
                <a:sym typeface="+mn-lt"/>
              </a:rPr>
              <a:t>S-</a:t>
            </a:r>
            <a:r>
              <a:rPr lang="zh-CN" altLang="en-US" sz="2400" dirty="0">
                <a:cs typeface="+mn-ea"/>
                <a:sym typeface="+mn-lt"/>
              </a:rPr>
              <a:t>表达式</a:t>
            </a:r>
            <a:endParaRPr lang="en-US" altLang="zh-CN" sz="2400" dirty="0">
              <a:cs typeface="+mn-ea"/>
              <a:sym typeface="+mn-lt"/>
            </a:endParaRPr>
          </a:p>
          <a:p>
            <a:pPr lvl="1" defTabSz="648000">
              <a:lnSpc>
                <a:spcPct val="150000"/>
              </a:lnSpc>
              <a:tabLst>
                <a:tab pos="0" algn="l"/>
              </a:tabLst>
            </a:pPr>
            <a:r>
              <a:rPr lang="zh-CN" altLang="en-US" dirty="0">
                <a:cs typeface="+mn-ea"/>
                <a:sym typeface="+mn-lt"/>
              </a:rPr>
              <a:t>一个模块表示一个大的</a:t>
            </a:r>
            <a:r>
              <a:rPr lang="en-US" altLang="zh-CN" dirty="0">
                <a:cs typeface="+mn-ea"/>
                <a:sym typeface="+mn-lt"/>
              </a:rPr>
              <a:t>S-</a:t>
            </a:r>
            <a:r>
              <a:rPr lang="zh-CN" altLang="en-US" dirty="0">
                <a:cs typeface="+mn-ea"/>
                <a:sym typeface="+mn-lt"/>
              </a:rPr>
              <a:t>表达式</a:t>
            </a:r>
            <a:r>
              <a:rPr lang="en-US" altLang="zh-CN" dirty="0">
                <a:cs typeface="+mn-ea"/>
                <a:sym typeface="+mn-lt"/>
              </a:rPr>
              <a:t>, </a:t>
            </a:r>
            <a:r>
              <a:rPr lang="zh-CN" altLang="en-US" dirty="0">
                <a:cs typeface="+mn-ea"/>
                <a:sym typeface="+mn-lt"/>
              </a:rPr>
              <a:t>非常古老和非常简单的用来表示树的文本格式</a:t>
            </a:r>
            <a:endParaRPr lang="en-US" altLang="zh-CN" dirty="0">
              <a:cs typeface="+mn-ea"/>
              <a:sym typeface="+mn-lt"/>
            </a:endParaRPr>
          </a:p>
          <a:p>
            <a:pPr marL="342900" indent="-342900" defTabSz="64800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zh-CN" altLang="en-US" sz="2400" dirty="0">
                <a:cs typeface="+mn-ea"/>
                <a:sym typeface="+mn-lt"/>
              </a:rPr>
              <a:t>签名和参数</a:t>
            </a:r>
            <a:endParaRPr lang="en-US" altLang="zh-CN" sz="2400" dirty="0">
              <a:cs typeface="+mn-ea"/>
              <a:sym typeface="+mn-lt"/>
            </a:endParaRPr>
          </a:p>
          <a:p>
            <a:pPr lvl="1" defTabSz="648000">
              <a:lnSpc>
                <a:spcPct val="150000"/>
              </a:lnSpc>
              <a:tabLst>
                <a:tab pos="0" algn="l"/>
              </a:tabLst>
            </a:pPr>
            <a:r>
              <a:rPr lang="pt-BR" altLang="zh-CN" dirty="0">
                <a:cs typeface="+mn-ea"/>
                <a:sym typeface="+mn-lt"/>
              </a:rPr>
              <a:t>(func (param i32) (param i32) (result f64) ... )</a:t>
            </a:r>
            <a:endParaRPr lang="en-US" altLang="zh-CN" dirty="0">
              <a:cs typeface="+mn-ea"/>
              <a:sym typeface="+mn-lt"/>
            </a:endParaRPr>
          </a:p>
          <a:p>
            <a:pPr marL="342900" indent="-342900" defTabSz="64800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zh-CN" altLang="en-US" sz="2400" dirty="0">
                <a:cs typeface="+mn-ea"/>
                <a:sym typeface="+mn-lt"/>
              </a:rPr>
              <a:t>获取和设置局部变量和参数</a:t>
            </a:r>
            <a:endParaRPr lang="en-US" altLang="zh-CN" sz="2400" dirty="0">
              <a:cs typeface="+mn-ea"/>
              <a:sym typeface="+mn-lt"/>
            </a:endParaRPr>
          </a:p>
          <a:p>
            <a:pPr lvl="1" defTabSz="648000">
              <a:lnSpc>
                <a:spcPct val="150000"/>
              </a:lnSpc>
              <a:tabLst>
                <a:tab pos="0" algn="l"/>
              </a:tabLst>
            </a:pPr>
            <a:r>
              <a:rPr lang="pt-BR" altLang="zh-CN" dirty="0">
                <a:cs typeface="+mn-ea"/>
                <a:sym typeface="+mn-lt"/>
              </a:rPr>
              <a:t>(func (param $p1 i32) (param $p2 f32) (local $loc i32) …)</a:t>
            </a:r>
            <a:endParaRPr lang="en-US" altLang="zh-CN" dirty="0">
              <a:cs typeface="+mn-ea"/>
              <a:sym typeface="+mn-lt"/>
            </a:endParaRPr>
          </a:p>
          <a:p>
            <a:pPr marL="342900" indent="-342900" defTabSz="64800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zh-CN" altLang="en-US" sz="2400" dirty="0">
                <a:cs typeface="+mn-ea"/>
                <a:sym typeface="+mn-lt"/>
              </a:rPr>
              <a:t>栈式机器</a:t>
            </a:r>
            <a:endParaRPr lang="en-US" altLang="zh-CN" sz="2400" dirty="0">
              <a:cs typeface="+mn-ea"/>
              <a:sym typeface="+mn-lt"/>
            </a:endParaRPr>
          </a:p>
          <a:p>
            <a:pPr lvl="1" defTabSz="648000">
              <a:lnSpc>
                <a:spcPct val="150000"/>
              </a:lnSpc>
              <a:tabLst>
                <a:tab pos="0" algn="l"/>
              </a:tabLst>
            </a:pPr>
            <a:r>
              <a:rPr lang="zh-CN" altLang="en-US" dirty="0"/>
              <a:t>每种类型的指令都是在栈上执行特定数量的</a:t>
            </a:r>
            <a:r>
              <a:rPr lang="en-US" altLang="zh-CN" dirty="0"/>
              <a:t>i32/i64/f32/f64</a:t>
            </a:r>
            <a:r>
              <a:rPr lang="zh-CN" altLang="en-US" dirty="0"/>
              <a:t>类型值的入栈出栈操作</a:t>
            </a:r>
            <a:endParaRPr lang="en-US" altLang="zh-CN" sz="2400" dirty="0">
              <a:cs typeface="+mn-ea"/>
              <a:sym typeface="+mn-lt"/>
            </a:endParaRPr>
          </a:p>
          <a:p>
            <a:pPr marL="342900" indent="-342900" defTabSz="64800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zh-CN" altLang="en-US" sz="2400" dirty="0">
                <a:cs typeface="+mn-ea"/>
                <a:sym typeface="+mn-lt"/>
              </a:rPr>
              <a:t>从</a:t>
            </a:r>
            <a:r>
              <a:rPr lang="en-US" altLang="zh-CN" sz="2400" dirty="0">
                <a:cs typeface="+mn-ea"/>
                <a:sym typeface="+mn-lt"/>
              </a:rPr>
              <a:t>JavaScript</a:t>
            </a:r>
            <a:r>
              <a:rPr lang="zh-CN" altLang="en-US" sz="2400" dirty="0">
                <a:cs typeface="+mn-ea"/>
                <a:sym typeface="+mn-lt"/>
              </a:rPr>
              <a:t>导入函数</a:t>
            </a:r>
            <a:endParaRPr lang="en-US" altLang="zh-CN" sz="2400" dirty="0">
              <a:cs typeface="+mn-ea"/>
              <a:sym typeface="+mn-lt"/>
            </a:endParaRPr>
          </a:p>
          <a:p>
            <a:pPr lvl="1" defTabSz="648000">
              <a:lnSpc>
                <a:spcPct val="150000"/>
              </a:lnSpc>
              <a:tabLst>
                <a:tab pos="0" algn="l"/>
              </a:tabLst>
            </a:pPr>
            <a:r>
              <a:rPr lang="zh-CN" altLang="en-US" dirty="0">
                <a:cs typeface="+mn-ea"/>
                <a:sym typeface="+mn-lt"/>
              </a:rPr>
              <a:t>例</a:t>
            </a:r>
            <a:r>
              <a:rPr lang="en-US" altLang="zh-CN" dirty="0">
                <a:cs typeface="+mn-ea"/>
                <a:sym typeface="+mn-lt"/>
              </a:rPr>
              <a:t>:</a:t>
            </a:r>
            <a:r>
              <a:rPr lang="zh-CN" altLang="en-US" dirty="0">
                <a:cs typeface="+mn-ea"/>
                <a:sym typeface="+mn-lt"/>
              </a:rPr>
              <a:t>导入</a:t>
            </a:r>
            <a:r>
              <a:rPr lang="en-US" altLang="zh-CN" dirty="0" err="1">
                <a:cs typeface="+mn-ea"/>
                <a:sym typeface="+mn-lt"/>
              </a:rPr>
              <a:t>js</a:t>
            </a:r>
            <a:r>
              <a:rPr lang="zh-CN" altLang="en-US" dirty="0">
                <a:cs typeface="+mn-ea"/>
                <a:sym typeface="+mn-lt"/>
              </a:rPr>
              <a:t>中的</a:t>
            </a:r>
            <a:r>
              <a:rPr lang="en-US" altLang="zh-CN" dirty="0">
                <a:cs typeface="+mn-ea"/>
                <a:sym typeface="+mn-lt"/>
              </a:rPr>
              <a:t>console.log</a:t>
            </a:r>
            <a:r>
              <a:rPr lang="zh-CN" altLang="en-US" dirty="0">
                <a:cs typeface="+mn-ea"/>
                <a:sym typeface="+mn-lt"/>
              </a:rPr>
              <a:t>函数</a:t>
            </a:r>
            <a:r>
              <a:rPr lang="en-US" altLang="zh-CN" dirty="0">
                <a:cs typeface="+mn-ea"/>
                <a:sym typeface="+mn-lt"/>
              </a:rPr>
              <a:t>: (import "console" "log" (</a:t>
            </a:r>
            <a:r>
              <a:rPr lang="en-US" altLang="zh-CN" dirty="0" err="1">
                <a:cs typeface="+mn-ea"/>
                <a:sym typeface="+mn-lt"/>
              </a:rPr>
              <a:t>func</a:t>
            </a:r>
            <a:r>
              <a:rPr lang="en-US" altLang="zh-CN" dirty="0">
                <a:cs typeface="+mn-ea"/>
                <a:sym typeface="+mn-lt"/>
              </a:rPr>
              <a:t> $log (</a:t>
            </a:r>
            <a:r>
              <a:rPr lang="en-US" altLang="zh-CN" dirty="0" err="1">
                <a:cs typeface="+mn-ea"/>
                <a:sym typeface="+mn-lt"/>
              </a:rPr>
              <a:t>param</a:t>
            </a:r>
            <a:r>
              <a:rPr lang="en-US" altLang="zh-CN" dirty="0">
                <a:cs typeface="+mn-ea"/>
                <a:sym typeface="+mn-lt"/>
              </a:rPr>
              <a:t> i32)))</a:t>
            </a:r>
            <a:endParaRPr lang="en-US" altLang="zh-CN" sz="2400" dirty="0">
              <a:cs typeface="+mn-ea"/>
              <a:sym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223B98-B85B-4CB4-B23E-D1FFD9AB7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15679-7C99-4E0C-A3D8-E3B3E36E35FB}" type="datetime1">
              <a:rPr lang="zh-CN" altLang="en-US" smtClean="0"/>
              <a:t>17/10/16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1D18C2D-C527-428A-969D-C66ACCFDC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91BD2-D66B-4F61-B7F8-0EB44CF17A8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2517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AF6A0CC-C33B-433A-B37F-6E538BE74792}"/>
              </a:ext>
            </a:extLst>
          </p:cNvPr>
          <p:cNvSpPr txBox="1"/>
          <p:nvPr/>
        </p:nvSpPr>
        <p:spPr>
          <a:xfrm>
            <a:off x="669925" y="382369"/>
            <a:ext cx="6327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cs typeface="+mn-ea"/>
                <a:sym typeface="+mn-lt"/>
              </a:rPr>
              <a:t>7.</a:t>
            </a:r>
            <a:r>
              <a:rPr lang="zh-CN" altLang="en-US" sz="3600" dirty="0">
                <a:cs typeface="+mn-ea"/>
                <a:sym typeface="+mn-lt"/>
              </a:rPr>
              <a:t>技术展望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47B0408-085B-49E0-AFCE-0A60F1161968}"/>
              </a:ext>
            </a:extLst>
          </p:cNvPr>
          <p:cNvSpPr txBox="1"/>
          <p:nvPr/>
        </p:nvSpPr>
        <p:spPr>
          <a:xfrm>
            <a:off x="1055687" y="1130300"/>
            <a:ext cx="937642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48000">
              <a:lnSpc>
                <a:spcPct val="150000"/>
              </a:lnSpc>
              <a:tabLst>
                <a:tab pos="0" algn="l"/>
              </a:tabLst>
            </a:pPr>
            <a:r>
              <a:rPr lang="en-US" altLang="zh-CN" sz="2400" dirty="0" err="1">
                <a:cs typeface="+mn-ea"/>
                <a:sym typeface="+mn-lt"/>
              </a:rPr>
              <a:t>WebAssembly</a:t>
            </a:r>
            <a:r>
              <a:rPr lang="zh-CN" altLang="en-US" sz="2400" dirty="0">
                <a:cs typeface="+mn-ea"/>
                <a:sym typeface="+mn-lt"/>
              </a:rPr>
              <a:t>计划后期要加入的新功能</a:t>
            </a:r>
            <a:r>
              <a:rPr lang="en-US" altLang="zh-CN" sz="2400" dirty="0">
                <a:cs typeface="+mn-ea"/>
                <a:sym typeface="+mn-lt"/>
              </a:rPr>
              <a:t>:</a:t>
            </a:r>
          </a:p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dirty="0"/>
              <a:t>完整的线程支持</a:t>
            </a:r>
          </a:p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dirty="0"/>
              <a:t>单指令多数据（</a:t>
            </a:r>
            <a:r>
              <a:rPr lang="en-US" altLang="zh-CN" dirty="0"/>
              <a:t>SIMD</a:t>
            </a:r>
            <a:r>
              <a:rPr lang="zh-CN" altLang="en-US" dirty="0"/>
              <a:t>）类型与内联函数</a:t>
            </a:r>
          </a:p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dirty="0"/>
              <a:t>零成本异常（堆栈检查与展开）</a:t>
            </a:r>
          </a:p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dirty="0"/>
              <a:t>协同程序</a:t>
            </a:r>
          </a:p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dirty="0"/>
              <a:t>动态连接</a:t>
            </a:r>
          </a:p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altLang="zh-CN" dirty="0"/>
              <a:t>DOM</a:t>
            </a:r>
            <a:r>
              <a:rPr lang="zh-CN" altLang="en-US" dirty="0"/>
              <a:t>集成</a:t>
            </a:r>
          </a:p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dirty="0"/>
              <a:t>集成垃圾回收</a:t>
            </a:r>
          </a:p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dirty="0"/>
              <a:t>尾调用优化</a:t>
            </a:r>
          </a:p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dirty="0"/>
              <a:t>多进程支持</a:t>
            </a:r>
          </a:p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dirty="0"/>
              <a:t>多语言支持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190A0B-B8AE-4FE3-9C75-BD29F037F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2C13A-899E-4CCA-8E9E-9AA850F677E3}" type="datetime1">
              <a:rPr lang="zh-CN" altLang="en-US" smtClean="0"/>
              <a:t>17/10/16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4DEAC63-2E89-4811-A5C2-F419C7AF2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91BD2-D66B-4F61-B7F8-0EB44CF17A8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8704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AF6A0CC-C33B-433A-B37F-6E538BE74792}"/>
              </a:ext>
            </a:extLst>
          </p:cNvPr>
          <p:cNvSpPr txBox="1"/>
          <p:nvPr/>
        </p:nvSpPr>
        <p:spPr>
          <a:xfrm>
            <a:off x="669925" y="382369"/>
            <a:ext cx="6327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cs typeface="+mn-ea"/>
                <a:sym typeface="+mn-lt"/>
              </a:rPr>
              <a:t>附</a:t>
            </a:r>
            <a:r>
              <a:rPr lang="en-US" altLang="zh-CN" sz="3600" dirty="0">
                <a:cs typeface="+mn-ea"/>
                <a:sym typeface="+mn-lt"/>
              </a:rPr>
              <a:t>.</a:t>
            </a:r>
            <a:r>
              <a:rPr lang="zh-CN" altLang="en-US" sz="3600" dirty="0">
                <a:cs typeface="+mn-ea"/>
                <a:sym typeface="+mn-lt"/>
              </a:rPr>
              <a:t>引用资料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47B0408-085B-49E0-AFCE-0A60F1161968}"/>
              </a:ext>
            </a:extLst>
          </p:cNvPr>
          <p:cNvSpPr txBox="1"/>
          <p:nvPr/>
        </p:nvSpPr>
        <p:spPr>
          <a:xfrm>
            <a:off x="1055687" y="1130300"/>
            <a:ext cx="937642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48000">
              <a:lnSpc>
                <a:spcPct val="150000"/>
              </a:lnSpc>
              <a:tabLst>
                <a:tab pos="0" algn="l"/>
              </a:tabLst>
            </a:pPr>
            <a:r>
              <a:rPr lang="en-US" altLang="zh-CN" sz="2400" dirty="0">
                <a:cs typeface="+mn-ea"/>
                <a:sym typeface="+mn-lt"/>
                <a:hlinkClick r:id="rId2"/>
              </a:rPr>
              <a:t>MDN doc – </a:t>
            </a:r>
            <a:r>
              <a:rPr lang="en-US" altLang="zh-CN" sz="2400" dirty="0" err="1">
                <a:cs typeface="+mn-ea"/>
                <a:sym typeface="+mn-lt"/>
                <a:hlinkClick r:id="rId2"/>
              </a:rPr>
              <a:t>WebAssembly</a:t>
            </a:r>
            <a:endParaRPr lang="en-US" altLang="zh-CN" sz="2400" dirty="0">
              <a:cs typeface="+mn-ea"/>
              <a:sym typeface="+mn-lt"/>
            </a:endParaRPr>
          </a:p>
          <a:p>
            <a:pPr defTabSz="648000">
              <a:lnSpc>
                <a:spcPct val="150000"/>
              </a:lnSpc>
              <a:tabLst>
                <a:tab pos="0" algn="l"/>
              </a:tabLst>
            </a:pPr>
            <a:r>
              <a:rPr lang="en-US" altLang="zh-CN" sz="2400" dirty="0" err="1">
                <a:cs typeface="+mn-ea"/>
                <a:sym typeface="+mn-lt"/>
                <a:hlinkClick r:id="rId3"/>
              </a:rPr>
              <a:t>Emscripten</a:t>
            </a:r>
            <a:r>
              <a:rPr lang="en-US" altLang="zh-CN" sz="2400" dirty="0">
                <a:cs typeface="+mn-ea"/>
                <a:sym typeface="+mn-lt"/>
                <a:hlinkClick r:id="rId3"/>
              </a:rPr>
              <a:t> Docs</a:t>
            </a:r>
            <a:endParaRPr lang="en-US" altLang="zh-CN" sz="2400" dirty="0">
              <a:cs typeface="+mn-ea"/>
              <a:sym typeface="+mn-lt"/>
            </a:endParaRPr>
          </a:p>
          <a:p>
            <a:pPr defTabSz="648000">
              <a:lnSpc>
                <a:spcPct val="150000"/>
              </a:lnSpc>
              <a:tabLst>
                <a:tab pos="0" algn="l"/>
              </a:tabLst>
            </a:pPr>
            <a:r>
              <a:rPr lang="en-US" altLang="zh-CN" sz="2400" dirty="0">
                <a:cs typeface="+mn-ea"/>
                <a:sym typeface="+mn-lt"/>
                <a:hlinkClick r:id="rId4"/>
              </a:rPr>
              <a:t>GitHub </a:t>
            </a:r>
            <a:r>
              <a:rPr lang="en-US" altLang="zh-CN" sz="2400" dirty="0" err="1">
                <a:cs typeface="+mn-ea"/>
                <a:sym typeface="+mn-lt"/>
                <a:hlinkClick r:id="rId4"/>
              </a:rPr>
              <a:t>Webassembly</a:t>
            </a:r>
            <a:r>
              <a:rPr lang="en-US" altLang="zh-CN" sz="2400" dirty="0">
                <a:cs typeface="+mn-ea"/>
                <a:sym typeface="+mn-lt"/>
                <a:hlinkClick r:id="rId4"/>
              </a:rPr>
              <a:t>/</a:t>
            </a:r>
            <a:r>
              <a:rPr lang="en-US" altLang="zh-CN" sz="2400" dirty="0" err="1">
                <a:cs typeface="+mn-ea"/>
                <a:sym typeface="+mn-lt"/>
                <a:hlinkClick r:id="rId4"/>
              </a:rPr>
              <a:t>wabt</a:t>
            </a:r>
            <a:r>
              <a:rPr lang="en-US" altLang="zh-CN" sz="2400" dirty="0">
                <a:cs typeface="+mn-ea"/>
                <a:sym typeface="+mn-lt"/>
                <a:hlinkClick r:id="rId4"/>
              </a:rPr>
              <a:t> </a:t>
            </a:r>
            <a:r>
              <a:rPr lang="zh-CN" altLang="en-US" sz="2400" dirty="0">
                <a:cs typeface="+mn-ea"/>
                <a:sym typeface="+mn-lt"/>
                <a:hlinkClick r:id="rId4"/>
              </a:rPr>
              <a:t>在线格式转化</a:t>
            </a:r>
            <a:endParaRPr lang="en-US" altLang="zh-CN" sz="2400" dirty="0">
              <a:cs typeface="+mn-ea"/>
              <a:sym typeface="+mn-lt"/>
            </a:endParaRPr>
          </a:p>
          <a:p>
            <a:pPr defTabSz="648000">
              <a:lnSpc>
                <a:spcPct val="150000"/>
              </a:lnSpc>
              <a:tabLst>
                <a:tab pos="0" algn="l"/>
              </a:tabLst>
            </a:pPr>
            <a:r>
              <a:rPr lang="en-US" altLang="zh-CN" sz="2400" dirty="0" err="1">
                <a:cs typeface="+mn-ea"/>
                <a:sym typeface="+mn-lt"/>
                <a:hlinkClick r:id="rId5"/>
              </a:rPr>
              <a:t>Mdn</a:t>
            </a:r>
            <a:r>
              <a:rPr lang="en-US" altLang="zh-CN" sz="2400" dirty="0">
                <a:cs typeface="+mn-ea"/>
                <a:sym typeface="+mn-lt"/>
                <a:hlinkClick r:id="rId5"/>
              </a:rPr>
              <a:t> </a:t>
            </a:r>
            <a:r>
              <a:rPr lang="en-US" altLang="zh-CN" sz="2400" dirty="0" err="1">
                <a:cs typeface="+mn-ea"/>
                <a:sym typeface="+mn-lt"/>
                <a:hlinkClick r:id="rId5"/>
              </a:rPr>
              <a:t>webassembly</a:t>
            </a:r>
            <a:r>
              <a:rPr lang="en-US" altLang="zh-CN" sz="2400" dirty="0">
                <a:cs typeface="+mn-ea"/>
                <a:sym typeface="+mn-lt"/>
                <a:hlinkClick r:id="rId5"/>
              </a:rPr>
              <a:t>-examples</a:t>
            </a:r>
            <a:endParaRPr lang="en-US" altLang="zh-CN" sz="2400" dirty="0">
              <a:cs typeface="+mn-ea"/>
              <a:sym typeface="+mn-lt"/>
            </a:endParaRPr>
          </a:p>
          <a:p>
            <a:pPr defTabSz="648000">
              <a:lnSpc>
                <a:spcPct val="150000"/>
              </a:lnSpc>
              <a:tabLst>
                <a:tab pos="0" algn="l"/>
              </a:tabLst>
            </a:pPr>
            <a:r>
              <a:rPr lang="zh-CN" altLang="en-US" sz="2400" dirty="0">
                <a:cs typeface="+mn-ea"/>
                <a:sym typeface="+mn-lt"/>
                <a:hlinkClick r:id="rId6"/>
              </a:rPr>
              <a:t>知乎</a:t>
            </a:r>
            <a:r>
              <a:rPr lang="en-US" altLang="zh-CN" sz="2400" dirty="0">
                <a:cs typeface="+mn-ea"/>
                <a:sym typeface="+mn-lt"/>
                <a:hlinkClick r:id="rId6"/>
              </a:rPr>
              <a:t>:</a:t>
            </a:r>
            <a:r>
              <a:rPr lang="zh-CN" altLang="en-US" sz="2400" dirty="0">
                <a:cs typeface="+mn-ea"/>
                <a:sym typeface="+mn-lt"/>
                <a:hlinkClick r:id="rId6"/>
              </a:rPr>
              <a:t>如何评论浏览器最新的 </a:t>
            </a:r>
            <a:r>
              <a:rPr lang="en-US" altLang="zh-CN" sz="2400" dirty="0" err="1">
                <a:cs typeface="+mn-ea"/>
                <a:sym typeface="+mn-lt"/>
                <a:hlinkClick r:id="rId6"/>
              </a:rPr>
              <a:t>WebAssembly</a:t>
            </a:r>
            <a:r>
              <a:rPr lang="en-US" altLang="zh-CN" sz="2400" dirty="0">
                <a:cs typeface="+mn-ea"/>
                <a:sym typeface="+mn-lt"/>
                <a:hlinkClick r:id="rId6"/>
              </a:rPr>
              <a:t> </a:t>
            </a:r>
            <a:r>
              <a:rPr lang="zh-CN" altLang="en-US" sz="2400" dirty="0">
                <a:cs typeface="+mn-ea"/>
                <a:sym typeface="+mn-lt"/>
                <a:hlinkClick r:id="rId6"/>
              </a:rPr>
              <a:t>字节码技术</a:t>
            </a:r>
            <a:endParaRPr lang="en-US" altLang="zh-CN" sz="2400" dirty="0">
              <a:cs typeface="+mn-ea"/>
              <a:sym typeface="+mn-lt"/>
            </a:endParaRPr>
          </a:p>
          <a:p>
            <a:pPr defTabSz="648000">
              <a:lnSpc>
                <a:spcPct val="150000"/>
              </a:lnSpc>
              <a:tabLst>
                <a:tab pos="0" algn="l"/>
              </a:tabLst>
            </a:pPr>
            <a:r>
              <a:rPr lang="zh-CN" altLang="en-US" sz="2400" dirty="0">
                <a:cs typeface="+mn-ea"/>
                <a:sym typeface="+mn-lt"/>
                <a:hlinkClick r:id="rId7"/>
              </a:rPr>
              <a:t>进入里程碑阶段的</a:t>
            </a:r>
            <a:r>
              <a:rPr lang="en-US" altLang="zh-CN" sz="2400" dirty="0" err="1">
                <a:cs typeface="+mn-ea"/>
                <a:sym typeface="+mn-lt"/>
                <a:hlinkClick r:id="rId7"/>
              </a:rPr>
              <a:t>WebAssembly</a:t>
            </a:r>
            <a:r>
              <a:rPr lang="zh-CN" altLang="en-US" sz="2400" dirty="0">
                <a:cs typeface="+mn-ea"/>
                <a:sym typeface="+mn-lt"/>
                <a:hlinkClick r:id="rId7"/>
              </a:rPr>
              <a:t>会威胁到</a:t>
            </a:r>
            <a:r>
              <a:rPr lang="en-US" altLang="zh-CN" sz="2400" dirty="0">
                <a:cs typeface="+mn-ea"/>
                <a:sym typeface="+mn-lt"/>
                <a:hlinkClick r:id="rId7"/>
              </a:rPr>
              <a:t>JS</a:t>
            </a:r>
            <a:r>
              <a:rPr lang="zh-CN" altLang="en-US" sz="2400" dirty="0">
                <a:cs typeface="+mn-ea"/>
                <a:sym typeface="+mn-lt"/>
                <a:hlinkClick r:id="rId7"/>
              </a:rPr>
              <a:t>吗？</a:t>
            </a:r>
            <a:endParaRPr lang="en-US" altLang="zh-CN" sz="2400" dirty="0">
              <a:cs typeface="+mn-ea"/>
              <a:sym typeface="+mn-lt"/>
            </a:endParaRPr>
          </a:p>
          <a:p>
            <a:pPr defTabSz="648000">
              <a:lnSpc>
                <a:spcPct val="150000"/>
              </a:lnSpc>
              <a:tabLst>
                <a:tab pos="0" algn="l"/>
              </a:tabLst>
            </a:pPr>
            <a:r>
              <a:rPr lang="en-US" altLang="zh-CN" sz="2400" dirty="0" err="1">
                <a:cs typeface="+mn-ea"/>
                <a:sym typeface="+mn-lt"/>
                <a:hlinkClick r:id="rId8"/>
              </a:rPr>
              <a:t>WebAssembly</a:t>
            </a:r>
            <a:r>
              <a:rPr lang="en-US" altLang="zh-CN" sz="2400" dirty="0">
                <a:cs typeface="+mn-ea"/>
                <a:sym typeface="+mn-lt"/>
                <a:hlinkClick r:id="rId8"/>
              </a:rPr>
              <a:t> </a:t>
            </a:r>
            <a:r>
              <a:rPr lang="zh-CN" altLang="en-US" sz="2400" dirty="0">
                <a:cs typeface="+mn-ea"/>
                <a:sym typeface="+mn-lt"/>
                <a:hlinkClick r:id="rId8"/>
              </a:rPr>
              <a:t>贡献列表</a:t>
            </a:r>
            <a:endParaRPr lang="en-US" altLang="zh-CN" sz="2400" dirty="0">
              <a:cs typeface="+mn-ea"/>
              <a:sym typeface="+mn-lt"/>
            </a:endParaRPr>
          </a:p>
          <a:p>
            <a:pPr defTabSz="648000">
              <a:lnSpc>
                <a:spcPct val="150000"/>
              </a:lnSpc>
              <a:tabLst>
                <a:tab pos="0" algn="l"/>
              </a:tabLst>
            </a:pPr>
            <a:r>
              <a:rPr lang="en-US" altLang="zh-CN" sz="2400" dirty="0" err="1">
                <a:cs typeface="+mn-ea"/>
                <a:sym typeface="+mn-lt"/>
                <a:hlinkClick r:id="rId9"/>
              </a:rPr>
              <a:t>SegmentFault</a:t>
            </a:r>
            <a:r>
              <a:rPr lang="en-US" altLang="zh-CN" sz="2400" dirty="0">
                <a:cs typeface="+mn-ea"/>
                <a:sym typeface="+mn-lt"/>
                <a:hlinkClick r:id="rId9"/>
              </a:rPr>
              <a:t>: </a:t>
            </a:r>
            <a:r>
              <a:rPr lang="en-US" altLang="zh-CN" sz="2400" dirty="0" err="1">
                <a:cs typeface="+mn-ea"/>
                <a:sym typeface="+mn-lt"/>
                <a:hlinkClick r:id="rId9"/>
              </a:rPr>
              <a:t>WebAssembly</a:t>
            </a:r>
            <a:r>
              <a:rPr lang="en-US" altLang="zh-CN" sz="2400" dirty="0">
                <a:cs typeface="+mn-ea"/>
                <a:sym typeface="+mn-lt"/>
                <a:hlinkClick r:id="rId9"/>
              </a:rPr>
              <a:t> </a:t>
            </a:r>
            <a:r>
              <a:rPr lang="zh-CN" altLang="en-US" sz="2400" dirty="0">
                <a:cs typeface="+mn-ea"/>
                <a:sym typeface="+mn-lt"/>
                <a:hlinkClick r:id="rId9"/>
              </a:rPr>
              <a:t>实践</a:t>
            </a:r>
            <a:r>
              <a:rPr lang="en-US" altLang="zh-CN" sz="2400" dirty="0">
                <a:cs typeface="+mn-ea"/>
                <a:sym typeface="+mn-lt"/>
                <a:hlinkClick r:id="rId9"/>
              </a:rPr>
              <a:t>-</a:t>
            </a:r>
            <a:r>
              <a:rPr lang="zh-CN" altLang="en-US" sz="2400" dirty="0">
                <a:cs typeface="+mn-ea"/>
                <a:sym typeface="+mn-lt"/>
                <a:hlinkClick r:id="rId9"/>
              </a:rPr>
              <a:t>如何写代码</a:t>
            </a:r>
            <a:endParaRPr lang="en-US" altLang="zh-CN" sz="2400" dirty="0">
              <a:cs typeface="+mn-ea"/>
              <a:sym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8D21EA-0BCA-4D06-8310-38652D174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A970A-2C87-4FFF-BD7D-A32AEE258DE1}" type="datetime1">
              <a:rPr lang="zh-CN" altLang="en-US" smtClean="0"/>
              <a:t>17/10/16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6A68846-E82F-41C3-9B1B-B39959C40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91BD2-D66B-4F61-B7F8-0EB44CF17A8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88041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47B0408-085B-49E0-AFCE-0A60F1161968}"/>
              </a:ext>
            </a:extLst>
          </p:cNvPr>
          <p:cNvSpPr txBox="1"/>
          <p:nvPr/>
        </p:nvSpPr>
        <p:spPr>
          <a:xfrm>
            <a:off x="4532632" y="2400037"/>
            <a:ext cx="35406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48000">
              <a:lnSpc>
                <a:spcPct val="150000"/>
              </a:lnSpc>
              <a:tabLst>
                <a:tab pos="0" algn="l"/>
              </a:tabLst>
            </a:pPr>
            <a:r>
              <a:rPr lang="zh-CN" altLang="en-US" sz="7200" dirty="0">
                <a:gradFill>
                  <a:gsLst>
                    <a:gs pos="0">
                      <a:srgbClr val="C00000"/>
                    </a:gs>
                    <a:gs pos="84000">
                      <a:schemeClr val="accent1">
                        <a:lumMod val="75000"/>
                      </a:schemeClr>
                    </a:gs>
                    <a:gs pos="100000">
                      <a:srgbClr val="002060"/>
                    </a:gs>
                  </a:gsLst>
                  <a:lin ang="4500000" scaled="0"/>
                </a:gradFill>
                <a:cs typeface="+mn-ea"/>
                <a:sym typeface="+mn-lt"/>
              </a:rPr>
              <a:t>谢 谢 </a:t>
            </a:r>
            <a:r>
              <a:rPr lang="en-US" altLang="zh-CN" sz="7200" dirty="0">
                <a:gradFill>
                  <a:gsLst>
                    <a:gs pos="0">
                      <a:srgbClr val="C00000"/>
                    </a:gs>
                    <a:gs pos="84000">
                      <a:schemeClr val="accent1">
                        <a:lumMod val="75000"/>
                      </a:schemeClr>
                    </a:gs>
                    <a:gs pos="100000">
                      <a:srgbClr val="002060"/>
                    </a:gs>
                  </a:gsLst>
                  <a:lin ang="4500000" scaled="0"/>
                </a:gradFill>
                <a:cs typeface="+mn-ea"/>
                <a:sym typeface="+mn-lt"/>
              </a:rPr>
              <a:t>!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F92CF9A-7DE0-4EBD-924F-F5CBB81BD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21FD8-3836-43E6-AE0C-B1F58DB3E688}" type="datetime1">
              <a:rPr lang="zh-CN" altLang="en-US" smtClean="0"/>
              <a:t>17/10/16</a:t>
            </a:fld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F89BF7A-CC1E-4D19-B054-5B3F0FB24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91BD2-D66B-4F61-B7F8-0EB44CF17A8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6477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B53C18D-8BFC-461E-AAAB-FF68B2182477}"/>
              </a:ext>
            </a:extLst>
          </p:cNvPr>
          <p:cNvSpPr txBox="1"/>
          <p:nvPr/>
        </p:nvSpPr>
        <p:spPr>
          <a:xfrm>
            <a:off x="669925" y="382369"/>
            <a:ext cx="4651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cs typeface="+mn-ea"/>
                <a:sym typeface="+mn-lt"/>
              </a:rPr>
              <a:t>目录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6DAFFD3-3CED-4265-AA06-14A823CC721F}"/>
              </a:ext>
            </a:extLst>
          </p:cNvPr>
          <p:cNvSpPr txBox="1"/>
          <p:nvPr/>
        </p:nvSpPr>
        <p:spPr>
          <a:xfrm>
            <a:off x="1055687" y="1130300"/>
            <a:ext cx="784977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cs typeface="+mn-ea"/>
                <a:sym typeface="+mn-lt"/>
              </a:rPr>
              <a:t>什么是</a:t>
            </a:r>
            <a:r>
              <a:rPr lang="en-US" altLang="zh-CN" sz="2400" dirty="0" err="1">
                <a:cs typeface="+mn-ea"/>
                <a:sym typeface="+mn-lt"/>
              </a:rPr>
              <a:t>WebAssembly</a:t>
            </a:r>
            <a:endParaRPr lang="en-US" altLang="zh-CN" sz="2400" dirty="0">
              <a:cs typeface="+mn-ea"/>
              <a:sym typeface="+mn-lt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cs typeface="+mn-ea"/>
                <a:sym typeface="+mn-lt"/>
              </a:rPr>
              <a:t>快速上手体验</a:t>
            </a:r>
            <a:endParaRPr lang="en-US" altLang="zh-CN" sz="2400" dirty="0">
              <a:cs typeface="+mn-ea"/>
              <a:sym typeface="+mn-lt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cs typeface="+mn-ea"/>
                <a:sym typeface="+mn-lt"/>
              </a:rPr>
              <a:t>背景及发展史</a:t>
            </a:r>
            <a:endParaRPr lang="en-US" altLang="zh-CN" sz="2400" dirty="0">
              <a:cs typeface="+mn-ea"/>
              <a:sym typeface="+mn-lt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cs typeface="+mn-ea"/>
                <a:sym typeface="+mn-lt"/>
              </a:rPr>
              <a:t>特点剖析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cs typeface="+mn-ea"/>
                <a:sym typeface="+mn-lt"/>
              </a:rPr>
              <a:t>安装编译环境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400" dirty="0">
                <a:cs typeface="+mn-ea"/>
                <a:sym typeface="+mn-lt"/>
              </a:rPr>
              <a:t>WASM</a:t>
            </a:r>
            <a:r>
              <a:rPr lang="zh-CN" altLang="en-US" sz="2400" dirty="0">
                <a:cs typeface="+mn-ea"/>
                <a:sym typeface="+mn-lt"/>
              </a:rPr>
              <a:t>语法讲解</a:t>
            </a:r>
            <a:endParaRPr lang="en-US" altLang="zh-CN" sz="2400" dirty="0">
              <a:cs typeface="+mn-ea"/>
              <a:sym typeface="+mn-lt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cs typeface="+mn-ea"/>
                <a:sym typeface="+mn-lt"/>
              </a:rPr>
              <a:t>技术展望</a:t>
            </a:r>
            <a:endParaRPr lang="en-US" altLang="zh-CN" sz="2400" dirty="0"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cs typeface="+mn-ea"/>
              <a:sym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211E33-8832-4A99-92D4-0F3E095F2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ED697-5BA2-4DC4-AEA3-E349912EE455}" type="datetime1">
              <a:rPr lang="zh-CN" altLang="en-US" smtClean="0"/>
              <a:t>17/10/16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F831A2B-062B-4E6C-88CE-CB998EFC7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91BD2-D66B-4F61-B7F8-0EB44CF17A8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8503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AF6A0CC-C33B-433A-B37F-6E538BE74792}"/>
              </a:ext>
            </a:extLst>
          </p:cNvPr>
          <p:cNvSpPr txBox="1"/>
          <p:nvPr/>
        </p:nvSpPr>
        <p:spPr>
          <a:xfrm>
            <a:off x="669925" y="382369"/>
            <a:ext cx="6327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cs typeface="+mn-ea"/>
                <a:sym typeface="+mn-lt"/>
              </a:rPr>
              <a:t>1.</a:t>
            </a:r>
            <a:r>
              <a:rPr lang="zh-CN" altLang="en-US" sz="3600" dirty="0">
                <a:cs typeface="+mn-ea"/>
                <a:sym typeface="+mn-lt"/>
              </a:rPr>
              <a:t>什么是</a:t>
            </a:r>
            <a:r>
              <a:rPr lang="en-US" altLang="zh-CN" sz="3600" dirty="0" err="1">
                <a:cs typeface="+mn-ea"/>
                <a:sym typeface="+mn-lt"/>
              </a:rPr>
              <a:t>WebAssembly</a:t>
            </a:r>
            <a:endParaRPr lang="zh-CN" altLang="en-US" sz="3600" dirty="0"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47B0408-085B-49E0-AFCE-0A60F1161968}"/>
              </a:ext>
            </a:extLst>
          </p:cNvPr>
          <p:cNvSpPr txBox="1"/>
          <p:nvPr/>
        </p:nvSpPr>
        <p:spPr>
          <a:xfrm>
            <a:off x="1055687" y="1130300"/>
            <a:ext cx="93764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48000">
              <a:lnSpc>
                <a:spcPct val="150000"/>
              </a:lnSpc>
              <a:tabLst>
                <a:tab pos="0" algn="l"/>
              </a:tabLst>
            </a:pPr>
            <a:r>
              <a:rPr lang="en-US" altLang="zh-CN" sz="2400" dirty="0">
                <a:cs typeface="+mn-ea"/>
                <a:sym typeface="+mn-lt"/>
              </a:rPr>
              <a:t>		 </a:t>
            </a:r>
            <a:r>
              <a:rPr lang="en-US" altLang="zh-CN" sz="2400" dirty="0" err="1">
                <a:cs typeface="+mn-ea"/>
                <a:sym typeface="+mn-lt"/>
              </a:rPr>
              <a:t>WebAssembly</a:t>
            </a:r>
            <a:r>
              <a:rPr lang="zh-CN" altLang="en-US" sz="2400" dirty="0">
                <a:cs typeface="+mn-ea"/>
                <a:sym typeface="+mn-lt"/>
              </a:rPr>
              <a:t>一个由</a:t>
            </a:r>
            <a:r>
              <a:rPr lang="en-US" altLang="zh-CN" sz="2400" dirty="0">
                <a:cs typeface="+mn-ea"/>
                <a:sym typeface="+mn-lt"/>
              </a:rPr>
              <a:t>Mozilla</a:t>
            </a:r>
            <a:r>
              <a:rPr lang="zh-CN" altLang="en-US" sz="2400" dirty="0">
                <a:cs typeface="+mn-ea"/>
                <a:sym typeface="+mn-lt"/>
              </a:rPr>
              <a:t>、谷歌、微软及苹果联合开发的项目，致力于为各种语言定义一种二进制形式的编译目标格式，并设计一种可与当前的</a:t>
            </a:r>
            <a:r>
              <a:rPr lang="en-US" altLang="zh-CN" sz="2400" dirty="0">
                <a:cs typeface="+mn-ea"/>
                <a:sym typeface="+mn-lt"/>
              </a:rPr>
              <a:t>Web</a:t>
            </a:r>
            <a:r>
              <a:rPr lang="zh-CN" altLang="en-US" sz="2400" dirty="0">
                <a:cs typeface="+mn-ea"/>
                <a:sym typeface="+mn-lt"/>
              </a:rPr>
              <a:t>平台集成并在</a:t>
            </a:r>
            <a:r>
              <a:rPr lang="en-US" altLang="zh-CN" sz="2400" dirty="0">
                <a:cs typeface="+mn-ea"/>
                <a:sym typeface="+mn-lt"/>
              </a:rPr>
              <a:t>Web</a:t>
            </a:r>
            <a:r>
              <a:rPr lang="zh-CN" altLang="en-US" sz="2400" dirty="0">
                <a:cs typeface="+mn-ea"/>
                <a:sym typeface="+mn-lt"/>
              </a:rPr>
              <a:t>环境中执行的方案，最终实现在各类平台上以接近原生的速度调用常见的硬件功能。</a:t>
            </a:r>
            <a:endParaRPr lang="en-US" altLang="zh-CN" sz="2400" dirty="0">
              <a:cs typeface="+mn-ea"/>
              <a:sym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A8A58C-BA0E-41DF-92DD-4E5193BCD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84B55-D1FD-40A6-9BF7-83B5E1082A36}" type="datetime1">
              <a:rPr lang="zh-CN" altLang="en-US" smtClean="0"/>
              <a:t>17/10/16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F117595-4EF9-4769-881B-75B7A477B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91BD2-D66B-4F61-B7F8-0EB44CF17A8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006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AF6A0CC-C33B-433A-B37F-6E538BE74792}"/>
              </a:ext>
            </a:extLst>
          </p:cNvPr>
          <p:cNvSpPr txBox="1"/>
          <p:nvPr/>
        </p:nvSpPr>
        <p:spPr>
          <a:xfrm>
            <a:off x="669925" y="382369"/>
            <a:ext cx="6327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cs typeface="+mn-ea"/>
                <a:sym typeface="+mn-lt"/>
              </a:rPr>
              <a:t>2.</a:t>
            </a:r>
            <a:r>
              <a:rPr lang="zh-CN" altLang="en-US" sz="3600" dirty="0">
                <a:cs typeface="+mn-ea"/>
                <a:sym typeface="+mn-lt"/>
              </a:rPr>
              <a:t>快速上手体验</a:t>
            </a:r>
            <a:r>
              <a:rPr lang="en-US" altLang="zh-CN" sz="3600" dirty="0">
                <a:cs typeface="+mn-ea"/>
                <a:sym typeface="+mn-lt"/>
              </a:rPr>
              <a:t>(</a:t>
            </a:r>
            <a:r>
              <a:rPr lang="zh-CN" altLang="en-US" sz="3600" dirty="0">
                <a:cs typeface="+mn-ea"/>
                <a:sym typeface="+mn-lt"/>
              </a:rPr>
              <a:t>准备</a:t>
            </a:r>
            <a:r>
              <a:rPr lang="en-US" altLang="zh-CN" sz="3600" dirty="0">
                <a:cs typeface="+mn-ea"/>
                <a:sym typeface="+mn-lt"/>
              </a:rPr>
              <a:t>)</a:t>
            </a:r>
            <a:endParaRPr lang="zh-CN" altLang="en-US" sz="3600" dirty="0"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47B0408-085B-49E0-AFCE-0A60F1161968}"/>
              </a:ext>
            </a:extLst>
          </p:cNvPr>
          <p:cNvSpPr txBox="1"/>
          <p:nvPr/>
        </p:nvSpPr>
        <p:spPr>
          <a:xfrm>
            <a:off x="1055688" y="1130300"/>
            <a:ext cx="849979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48000">
              <a:lnSpc>
                <a:spcPct val="150000"/>
              </a:lnSpc>
              <a:tabLst>
                <a:tab pos="0" algn="l"/>
              </a:tabLst>
            </a:pPr>
            <a:r>
              <a:rPr lang="en-US" altLang="zh-CN" sz="2400" dirty="0">
                <a:cs typeface="+mn-ea"/>
                <a:sym typeface="+mn-lt"/>
              </a:rPr>
              <a:t>	(1)</a:t>
            </a:r>
            <a:r>
              <a:rPr lang="zh-CN" altLang="en-US" sz="2400" dirty="0">
                <a:cs typeface="+mn-ea"/>
                <a:sym typeface="+mn-lt"/>
              </a:rPr>
              <a:t>准备一个支持</a:t>
            </a:r>
            <a:r>
              <a:rPr lang="en-US" altLang="zh-CN" sz="2400" dirty="0" err="1">
                <a:cs typeface="+mn-ea"/>
                <a:sym typeface="+mn-lt"/>
              </a:rPr>
              <a:t>WebAssembly</a:t>
            </a:r>
            <a:r>
              <a:rPr lang="zh-CN" altLang="en-US" sz="2400" dirty="0">
                <a:cs typeface="+mn-ea"/>
                <a:sym typeface="+mn-lt"/>
              </a:rPr>
              <a:t>的浏览器</a:t>
            </a:r>
            <a:endParaRPr lang="en-US" altLang="zh-CN" sz="2400" dirty="0">
              <a:cs typeface="+mn-ea"/>
              <a:sym typeface="+mn-lt"/>
            </a:endParaRPr>
          </a:p>
          <a:p>
            <a:pPr marL="342900" indent="-342900" defTabSz="648000">
              <a:lnSpc>
                <a:spcPct val="200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zh-CN" altLang="en-US" sz="2400" dirty="0">
                <a:cs typeface="+mn-ea"/>
                <a:sym typeface="+mn-lt"/>
              </a:rPr>
              <a:t>使用开箱即可支持的激进版浏览器</a:t>
            </a:r>
            <a:endParaRPr lang="en-US" altLang="zh-CN" sz="2400" dirty="0">
              <a:cs typeface="+mn-ea"/>
              <a:sym typeface="+mn-lt"/>
            </a:endParaRPr>
          </a:p>
          <a:p>
            <a:pPr marL="742950" lvl="1" indent="-285750" defTabSz="648000">
              <a:lnSpc>
                <a:spcPct val="150000"/>
              </a:lnSpc>
              <a:buFont typeface="Wingdings" panose="05000000000000000000" pitchFamily="2" charset="2"/>
              <a:buChar char="Ø"/>
              <a:tabLst>
                <a:tab pos="0" algn="l"/>
              </a:tabLst>
            </a:pPr>
            <a:r>
              <a:rPr lang="zh-CN" altLang="en-US" sz="1400" dirty="0">
                <a:cs typeface="+mn-ea"/>
                <a:sym typeface="+mn-lt"/>
              </a:rPr>
              <a:t>黄色的 </a:t>
            </a:r>
            <a:r>
              <a:rPr lang="en-US" altLang="zh-CN" sz="1400" dirty="0">
                <a:cs typeface="+mn-ea"/>
                <a:sym typeface="+mn-lt"/>
              </a:rPr>
              <a:t>Chrome (Chrome Canary)</a:t>
            </a:r>
          </a:p>
          <a:p>
            <a:pPr marL="742950" lvl="1" indent="-285750" defTabSz="648000">
              <a:lnSpc>
                <a:spcPct val="150000"/>
              </a:lnSpc>
              <a:buFont typeface="Wingdings" panose="05000000000000000000" pitchFamily="2" charset="2"/>
              <a:buChar char="Ø"/>
              <a:tabLst>
                <a:tab pos="0" algn="l"/>
              </a:tabLst>
            </a:pPr>
            <a:r>
              <a:rPr lang="zh-CN" altLang="en-US" sz="1400" dirty="0">
                <a:cs typeface="+mn-ea"/>
                <a:sym typeface="+mn-lt"/>
              </a:rPr>
              <a:t>紫色的 </a:t>
            </a:r>
            <a:r>
              <a:rPr lang="en-US" altLang="zh-CN" sz="1400" dirty="0">
                <a:cs typeface="+mn-ea"/>
                <a:sym typeface="+mn-lt"/>
              </a:rPr>
              <a:t>Safari (Safari Technology Preview)</a:t>
            </a:r>
          </a:p>
          <a:p>
            <a:pPr marL="742950" lvl="1" indent="-285750" defTabSz="648000">
              <a:lnSpc>
                <a:spcPct val="150000"/>
              </a:lnSpc>
              <a:buFont typeface="Wingdings" panose="05000000000000000000" pitchFamily="2" charset="2"/>
              <a:buChar char="Ø"/>
              <a:tabLst>
                <a:tab pos="0" algn="l"/>
              </a:tabLst>
            </a:pPr>
            <a:r>
              <a:rPr lang="zh-CN" altLang="en-US" sz="1400" dirty="0">
                <a:cs typeface="+mn-ea"/>
                <a:sym typeface="+mn-lt"/>
              </a:rPr>
              <a:t>深蓝色的 </a:t>
            </a:r>
            <a:r>
              <a:rPr lang="en-US" altLang="zh-CN" sz="1400" dirty="0">
                <a:cs typeface="+mn-ea"/>
                <a:sym typeface="+mn-lt"/>
              </a:rPr>
              <a:t>Firefox (Firefox Nightly)</a:t>
            </a:r>
          </a:p>
          <a:p>
            <a:pPr marL="742950" lvl="1" indent="-285750" defTabSz="648000">
              <a:lnSpc>
                <a:spcPct val="150000"/>
              </a:lnSpc>
              <a:buFont typeface="Wingdings" panose="05000000000000000000" pitchFamily="2" charset="2"/>
              <a:buChar char="Ø"/>
              <a:tabLst>
                <a:tab pos="0" algn="l"/>
              </a:tabLst>
            </a:pPr>
            <a:r>
              <a:rPr lang="zh-CN" altLang="en-US" sz="1400" dirty="0">
                <a:cs typeface="+mn-ea"/>
                <a:sym typeface="+mn-lt"/>
              </a:rPr>
              <a:t>改头换面的 </a:t>
            </a:r>
            <a:r>
              <a:rPr lang="en-US" altLang="zh-CN" sz="1400" dirty="0">
                <a:cs typeface="+mn-ea"/>
                <a:sym typeface="+mn-lt"/>
              </a:rPr>
              <a:t>IE (Microsoft Edge)</a:t>
            </a:r>
            <a:endParaRPr lang="en-US" altLang="zh-CN" sz="2400" dirty="0">
              <a:cs typeface="+mn-ea"/>
              <a:sym typeface="+mn-lt"/>
            </a:endParaRPr>
          </a:p>
          <a:p>
            <a:pPr marL="342900" indent="-342900" defTabSz="648000">
              <a:lnSpc>
                <a:spcPct val="200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zh-CN" altLang="en-US" sz="2400" dirty="0">
                <a:cs typeface="+mn-ea"/>
                <a:sym typeface="+mn-lt"/>
              </a:rPr>
              <a:t>使用主流的浏览器</a:t>
            </a:r>
            <a:r>
              <a:rPr lang="en-US" altLang="zh-CN" sz="2400" dirty="0">
                <a:cs typeface="+mn-ea"/>
                <a:sym typeface="+mn-lt"/>
              </a:rPr>
              <a:t>, </a:t>
            </a:r>
            <a:r>
              <a:rPr lang="zh-CN" altLang="en-US" sz="2400" dirty="0">
                <a:cs typeface="+mn-ea"/>
                <a:sym typeface="+mn-lt"/>
              </a:rPr>
              <a:t>开启</a:t>
            </a:r>
            <a:r>
              <a:rPr lang="en-US" altLang="zh-CN" sz="2400" dirty="0" err="1">
                <a:cs typeface="+mn-ea"/>
                <a:sym typeface="+mn-lt"/>
              </a:rPr>
              <a:t>WebAssembly</a:t>
            </a:r>
            <a:r>
              <a:rPr lang="zh-CN" altLang="en-US" sz="2400" dirty="0">
                <a:cs typeface="+mn-ea"/>
                <a:sym typeface="+mn-lt"/>
              </a:rPr>
              <a:t>开关</a:t>
            </a:r>
            <a:endParaRPr lang="en-US" altLang="zh-CN" sz="2400" dirty="0">
              <a:cs typeface="+mn-ea"/>
              <a:sym typeface="+mn-lt"/>
            </a:endParaRPr>
          </a:p>
          <a:p>
            <a:pPr marL="742950" lvl="1" indent="-285750" defTabSz="648000">
              <a:lnSpc>
                <a:spcPct val="150000"/>
              </a:lnSpc>
              <a:buFont typeface="Wingdings" panose="05000000000000000000" pitchFamily="2" charset="2"/>
              <a:buChar char="Ø"/>
              <a:tabLst>
                <a:tab pos="0" algn="l"/>
              </a:tabLst>
            </a:pPr>
            <a:r>
              <a:rPr lang="en-US" altLang="zh-CN" sz="1400" dirty="0">
                <a:cs typeface="+mn-ea"/>
                <a:sym typeface="+mn-lt"/>
              </a:rPr>
              <a:t>Chrome: </a:t>
            </a:r>
            <a:r>
              <a:rPr lang="zh-CN" altLang="en-US" sz="1400" dirty="0">
                <a:cs typeface="+mn-ea"/>
                <a:sym typeface="+mn-lt"/>
              </a:rPr>
              <a:t>打开 </a:t>
            </a:r>
            <a:r>
              <a:rPr lang="en-US" altLang="zh-CN" sz="1400" dirty="0">
                <a:cs typeface="+mn-ea"/>
                <a:sym typeface="+mn-lt"/>
              </a:rPr>
              <a:t>chrome://flags/#enable-webassembly</a:t>
            </a:r>
            <a:r>
              <a:rPr lang="zh-CN" altLang="en-US" sz="1400" dirty="0">
                <a:cs typeface="+mn-ea"/>
                <a:sym typeface="+mn-lt"/>
              </a:rPr>
              <a:t>，选择 </a:t>
            </a:r>
            <a:r>
              <a:rPr lang="en-US" altLang="zh-CN" sz="1400" dirty="0">
                <a:cs typeface="+mn-ea"/>
                <a:sym typeface="+mn-lt"/>
              </a:rPr>
              <a:t>enable</a:t>
            </a:r>
            <a:endParaRPr lang="zh-CN" altLang="en-US" sz="1400" dirty="0">
              <a:cs typeface="+mn-ea"/>
              <a:sym typeface="+mn-lt"/>
            </a:endParaRPr>
          </a:p>
          <a:p>
            <a:pPr marL="742950" lvl="1" indent="-285750" defTabSz="648000">
              <a:lnSpc>
                <a:spcPct val="150000"/>
              </a:lnSpc>
              <a:buFont typeface="Wingdings" panose="05000000000000000000" pitchFamily="2" charset="2"/>
              <a:buChar char="Ø"/>
              <a:tabLst>
                <a:tab pos="0" algn="l"/>
              </a:tabLst>
            </a:pPr>
            <a:r>
              <a:rPr lang="en-US" altLang="zh-CN" sz="1400" dirty="0">
                <a:cs typeface="+mn-ea"/>
                <a:sym typeface="+mn-lt"/>
              </a:rPr>
              <a:t>Firefox: </a:t>
            </a:r>
            <a:r>
              <a:rPr lang="zh-CN" altLang="en-US" sz="1400" dirty="0">
                <a:cs typeface="+mn-ea"/>
                <a:sym typeface="+mn-lt"/>
              </a:rPr>
              <a:t>打开 </a:t>
            </a:r>
            <a:r>
              <a:rPr lang="en-US" altLang="zh-CN" sz="1400" dirty="0" err="1">
                <a:cs typeface="+mn-ea"/>
                <a:sym typeface="+mn-lt"/>
              </a:rPr>
              <a:t>about:config</a:t>
            </a:r>
            <a:r>
              <a:rPr lang="en-US" altLang="zh-CN" sz="1400" dirty="0">
                <a:cs typeface="+mn-ea"/>
                <a:sym typeface="+mn-lt"/>
              </a:rPr>
              <a:t> </a:t>
            </a:r>
            <a:r>
              <a:rPr lang="zh-CN" altLang="en-US" sz="1400" dirty="0">
                <a:cs typeface="+mn-ea"/>
                <a:sym typeface="+mn-lt"/>
              </a:rPr>
              <a:t>将 </a:t>
            </a:r>
            <a:r>
              <a:rPr lang="en-US" altLang="zh-CN" sz="1400" dirty="0" err="1">
                <a:cs typeface="+mn-ea"/>
                <a:sym typeface="+mn-lt"/>
              </a:rPr>
              <a:t>javascript.options.wasm</a:t>
            </a:r>
            <a:r>
              <a:rPr lang="en-US" altLang="zh-CN" sz="1400" dirty="0">
                <a:cs typeface="+mn-ea"/>
                <a:sym typeface="+mn-lt"/>
              </a:rPr>
              <a:t> </a:t>
            </a:r>
            <a:r>
              <a:rPr lang="zh-CN" altLang="en-US" sz="1400" dirty="0">
                <a:cs typeface="+mn-ea"/>
                <a:sym typeface="+mn-lt"/>
              </a:rPr>
              <a:t>设置为 </a:t>
            </a:r>
            <a:r>
              <a:rPr lang="en-US" altLang="zh-CN" sz="1400" dirty="0">
                <a:cs typeface="+mn-ea"/>
                <a:sym typeface="+mn-lt"/>
              </a:rPr>
              <a:t>true</a:t>
            </a:r>
          </a:p>
          <a:p>
            <a:pPr defTabSz="648000">
              <a:lnSpc>
                <a:spcPct val="200000"/>
              </a:lnSpc>
              <a:tabLst>
                <a:tab pos="0" algn="l"/>
              </a:tabLst>
            </a:pPr>
            <a:r>
              <a:rPr lang="en-US" altLang="zh-CN" sz="2400" dirty="0">
                <a:cs typeface="+mn-ea"/>
                <a:sym typeface="+mn-lt"/>
              </a:rPr>
              <a:t>	(2)</a:t>
            </a:r>
            <a:r>
              <a:rPr lang="zh-CN" altLang="en-US" sz="2400" dirty="0">
                <a:cs typeface="+mn-ea"/>
                <a:sym typeface="+mn-lt"/>
              </a:rPr>
              <a:t>准备编译好的</a:t>
            </a:r>
            <a:r>
              <a:rPr lang="en-US" altLang="zh-CN" sz="2400" dirty="0" err="1">
                <a:cs typeface="+mn-ea"/>
                <a:sym typeface="+mn-lt"/>
              </a:rPr>
              <a:t>wasm</a:t>
            </a:r>
            <a:r>
              <a:rPr lang="zh-CN" altLang="en-US" sz="2400" dirty="0">
                <a:cs typeface="+mn-ea"/>
                <a:sym typeface="+mn-lt"/>
              </a:rPr>
              <a:t>字节码</a:t>
            </a:r>
            <a:endParaRPr lang="en-US" altLang="zh-CN" sz="1400" dirty="0">
              <a:cs typeface="+mn-ea"/>
              <a:sym typeface="+mn-lt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27F260D2-7472-491D-AE4D-D7818E3DC16D}"/>
              </a:ext>
            </a:extLst>
          </p:cNvPr>
          <p:cNvGrpSpPr/>
          <p:nvPr/>
        </p:nvGrpSpPr>
        <p:grpSpPr>
          <a:xfrm>
            <a:off x="6059046" y="2683480"/>
            <a:ext cx="4453296" cy="847477"/>
            <a:chOff x="6059046" y="2683480"/>
            <a:chExt cx="4453296" cy="847477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61AAB64F-25E3-4CEA-B2C0-DB046BD1B5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4652" y="2687074"/>
              <a:ext cx="814030" cy="840289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DD09C057-4C9E-4DCF-A023-BEAAF6988A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64865" y="2683480"/>
              <a:ext cx="847477" cy="847477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9CB636BC-12F2-48C6-91EE-255E1C560F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6753" y="2686360"/>
              <a:ext cx="841716" cy="841716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DC105A8A-0453-4B1A-A3EE-CE9142E2F4F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59046" y="2726218"/>
              <a:ext cx="761524" cy="762000"/>
            </a:xfrm>
            <a:prstGeom prst="rect">
              <a:avLst/>
            </a:prstGeom>
          </p:spPr>
        </p:pic>
      </p:grp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5CDC52-6346-46C2-8F90-09740589B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D1C7A-A93D-4574-9EAD-9E3D4C6E1752}" type="datetime1">
              <a:rPr lang="zh-CN" altLang="en-US" smtClean="0"/>
              <a:t>17/10/16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D10D42B-DB7C-4AF2-832C-0E97A16E3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91BD2-D66B-4F61-B7F8-0EB44CF17A8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1618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AF6A0CC-C33B-433A-B37F-6E538BE74792}"/>
              </a:ext>
            </a:extLst>
          </p:cNvPr>
          <p:cNvSpPr txBox="1"/>
          <p:nvPr/>
        </p:nvSpPr>
        <p:spPr>
          <a:xfrm>
            <a:off x="669925" y="382369"/>
            <a:ext cx="6327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cs typeface="+mn-ea"/>
                <a:sym typeface="+mn-lt"/>
              </a:rPr>
              <a:t>2.</a:t>
            </a:r>
            <a:r>
              <a:rPr lang="zh-CN" altLang="en-US" sz="3600" dirty="0">
                <a:cs typeface="+mn-ea"/>
                <a:sym typeface="+mn-lt"/>
              </a:rPr>
              <a:t>快速上手体验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47B0408-085B-49E0-AFCE-0A60F1161968}"/>
              </a:ext>
            </a:extLst>
          </p:cNvPr>
          <p:cNvSpPr txBox="1"/>
          <p:nvPr/>
        </p:nvSpPr>
        <p:spPr>
          <a:xfrm>
            <a:off x="1055688" y="1130300"/>
            <a:ext cx="498730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48000">
              <a:lnSpc>
                <a:spcPct val="150000"/>
              </a:lnSpc>
              <a:tabLst>
                <a:tab pos="0" algn="l"/>
              </a:tabLst>
            </a:pPr>
            <a:r>
              <a:rPr lang="en-US" altLang="zh-CN" sz="2400" dirty="0">
                <a:cs typeface="+mn-ea"/>
                <a:sym typeface="+mn-lt"/>
              </a:rPr>
              <a:t>	(2)</a:t>
            </a:r>
            <a:r>
              <a:rPr lang="zh-CN" altLang="en-US" sz="2400" dirty="0">
                <a:cs typeface="+mn-ea"/>
                <a:sym typeface="+mn-lt"/>
              </a:rPr>
              <a:t>如图在浏览器控制台里执行</a:t>
            </a:r>
            <a:r>
              <a:rPr lang="en-US" altLang="zh-CN" sz="2400" dirty="0">
                <a:cs typeface="+mn-ea"/>
                <a:sym typeface="+mn-lt"/>
              </a:rPr>
              <a:t>:</a:t>
            </a:r>
          </a:p>
          <a:p>
            <a:pPr defTabSz="648000">
              <a:lnSpc>
                <a:spcPct val="150000"/>
              </a:lnSpc>
              <a:tabLst>
                <a:tab pos="0" algn="l"/>
              </a:tabLst>
            </a:pPr>
            <a:r>
              <a:rPr lang="zh-CN" altLang="en-US" sz="2400" dirty="0">
                <a:cs typeface="+mn-ea"/>
                <a:sym typeface="+mn-lt"/>
              </a:rPr>
              <a:t>我们将准备好的</a:t>
            </a:r>
            <a:r>
              <a:rPr lang="en-US" altLang="zh-CN" sz="2400" dirty="0" err="1">
                <a:cs typeface="+mn-ea"/>
                <a:sym typeface="+mn-lt"/>
              </a:rPr>
              <a:t>wasm</a:t>
            </a:r>
            <a:r>
              <a:rPr lang="zh-CN" altLang="en-US" sz="2400" dirty="0">
                <a:cs typeface="+mn-ea"/>
                <a:sym typeface="+mn-lt"/>
              </a:rPr>
              <a:t>字节码内容直接交给浏览器的</a:t>
            </a:r>
            <a:r>
              <a:rPr lang="en-US" altLang="zh-CN" sz="2000" dirty="0" err="1">
                <a:solidFill>
                  <a:srgbClr val="00B0F0"/>
                </a:solidFill>
                <a:cs typeface="+mn-ea"/>
                <a:sym typeface="+mn-lt"/>
              </a:rPr>
              <a:t>WebAssembly.compile</a:t>
            </a:r>
            <a:r>
              <a:rPr lang="en-US" altLang="zh-CN" sz="2000" dirty="0">
                <a:solidFill>
                  <a:srgbClr val="00B0F0"/>
                </a:solidFill>
                <a:cs typeface="+mn-ea"/>
                <a:sym typeface="+mn-lt"/>
              </a:rPr>
              <a:t>()</a:t>
            </a:r>
            <a:r>
              <a:rPr lang="zh-CN" altLang="en-US" sz="2400" dirty="0">
                <a:cs typeface="+mn-ea"/>
                <a:sym typeface="+mn-lt"/>
              </a:rPr>
              <a:t>去编译</a:t>
            </a:r>
            <a:r>
              <a:rPr lang="en-US" altLang="zh-CN" sz="2400" dirty="0">
                <a:cs typeface="+mn-ea"/>
                <a:sym typeface="+mn-lt"/>
              </a:rPr>
              <a:t>,</a:t>
            </a:r>
            <a:r>
              <a:rPr lang="zh-CN" altLang="en-US" sz="2400" dirty="0">
                <a:cs typeface="+mn-ea"/>
                <a:sym typeface="+mn-lt"/>
              </a:rPr>
              <a:t>最终得出了正确的答案</a:t>
            </a:r>
            <a:r>
              <a:rPr lang="en-US" altLang="zh-CN" sz="2400" dirty="0">
                <a:cs typeface="+mn-ea"/>
                <a:sym typeface="+mn-lt"/>
              </a:rPr>
              <a:t>.</a:t>
            </a:r>
          </a:p>
          <a:p>
            <a:pPr defTabSz="648000">
              <a:lnSpc>
                <a:spcPct val="150000"/>
              </a:lnSpc>
              <a:tabLst>
                <a:tab pos="0" algn="l"/>
              </a:tabLst>
            </a:pPr>
            <a:r>
              <a:rPr lang="zh-CN" altLang="en-US" sz="2400" dirty="0">
                <a:cs typeface="+mn-ea"/>
                <a:sym typeface="+mn-lt"/>
              </a:rPr>
              <a:t>这段字节码对应的</a:t>
            </a:r>
            <a:r>
              <a:rPr lang="en-US" altLang="zh-CN" sz="2400" dirty="0">
                <a:cs typeface="+mn-ea"/>
                <a:sym typeface="+mn-lt"/>
              </a:rPr>
              <a:t>C</a:t>
            </a:r>
            <a:r>
              <a:rPr lang="zh-CN" altLang="en-US" sz="2400" dirty="0">
                <a:cs typeface="+mn-ea"/>
                <a:sym typeface="+mn-lt"/>
              </a:rPr>
              <a:t>代码</a:t>
            </a:r>
            <a:r>
              <a:rPr lang="en-US" altLang="zh-CN" sz="2400" dirty="0">
                <a:cs typeface="+mn-ea"/>
                <a:sym typeface="+mn-lt"/>
              </a:rPr>
              <a:t>:</a:t>
            </a:r>
          </a:p>
          <a:p>
            <a:pPr lvl="1" defTabSz="648000">
              <a:lnSpc>
                <a:spcPct val="150000"/>
              </a:lnSpc>
              <a:tabLst>
                <a:tab pos="0" algn="l"/>
              </a:tabLst>
            </a:pPr>
            <a:r>
              <a:rPr lang="en-US" altLang="zh-CN" sz="1200" dirty="0" err="1">
                <a:cs typeface="+mn-ea"/>
                <a:sym typeface="+mn-lt"/>
              </a:rPr>
              <a:t>int</a:t>
            </a:r>
            <a:r>
              <a:rPr lang="en-US" altLang="zh-CN" sz="1200" dirty="0">
                <a:cs typeface="+mn-ea"/>
                <a:sym typeface="+mn-lt"/>
              </a:rPr>
              <a:t> add (</a:t>
            </a:r>
            <a:r>
              <a:rPr lang="en-US" altLang="zh-CN" sz="1200" dirty="0" err="1">
                <a:cs typeface="+mn-ea"/>
                <a:sym typeface="+mn-lt"/>
              </a:rPr>
              <a:t>int</a:t>
            </a:r>
            <a:r>
              <a:rPr lang="en-US" altLang="zh-CN" sz="1200" dirty="0">
                <a:cs typeface="+mn-ea"/>
                <a:sym typeface="+mn-lt"/>
              </a:rPr>
              <a:t> x, </a:t>
            </a:r>
            <a:r>
              <a:rPr lang="en-US" altLang="zh-CN" sz="1200" dirty="0" err="1">
                <a:cs typeface="+mn-ea"/>
                <a:sym typeface="+mn-lt"/>
              </a:rPr>
              <a:t>int</a:t>
            </a:r>
            <a:r>
              <a:rPr lang="en-US" altLang="zh-CN" sz="1200" dirty="0">
                <a:cs typeface="+mn-ea"/>
                <a:sym typeface="+mn-lt"/>
              </a:rPr>
              <a:t> y) {</a:t>
            </a:r>
          </a:p>
          <a:p>
            <a:pPr lvl="1" defTabSz="648000">
              <a:lnSpc>
                <a:spcPct val="150000"/>
              </a:lnSpc>
              <a:tabLst>
                <a:tab pos="0" algn="l"/>
              </a:tabLst>
            </a:pPr>
            <a:r>
              <a:rPr lang="en-US" altLang="zh-CN" sz="1200" dirty="0">
                <a:cs typeface="+mn-ea"/>
                <a:sym typeface="+mn-lt"/>
              </a:rPr>
              <a:t>  return x + y;</a:t>
            </a:r>
          </a:p>
          <a:p>
            <a:pPr lvl="1" defTabSz="648000">
              <a:lnSpc>
                <a:spcPct val="150000"/>
              </a:lnSpc>
              <a:tabLst>
                <a:tab pos="0" algn="l"/>
              </a:tabLst>
            </a:pPr>
            <a:r>
              <a:rPr lang="en-US" altLang="zh-CN" sz="1200" dirty="0">
                <a:cs typeface="+mn-ea"/>
                <a:sym typeface="+mn-lt"/>
              </a:rPr>
              <a:t>}</a:t>
            </a:r>
          </a:p>
          <a:p>
            <a:pPr lvl="1" defTabSz="648000">
              <a:lnSpc>
                <a:spcPct val="150000"/>
              </a:lnSpc>
              <a:tabLst>
                <a:tab pos="0" algn="l"/>
              </a:tabLst>
            </a:pPr>
            <a:r>
              <a:rPr lang="en-US" altLang="zh-CN" sz="1200" dirty="0" err="1">
                <a:cs typeface="+mn-ea"/>
                <a:sym typeface="+mn-lt"/>
              </a:rPr>
              <a:t>int</a:t>
            </a:r>
            <a:r>
              <a:rPr lang="en-US" altLang="zh-CN" sz="1200" dirty="0">
                <a:cs typeface="+mn-ea"/>
                <a:sym typeface="+mn-lt"/>
              </a:rPr>
              <a:t> square (</a:t>
            </a:r>
            <a:r>
              <a:rPr lang="en-US" altLang="zh-CN" sz="1200" dirty="0" err="1">
                <a:cs typeface="+mn-ea"/>
                <a:sym typeface="+mn-lt"/>
              </a:rPr>
              <a:t>int</a:t>
            </a:r>
            <a:r>
              <a:rPr lang="en-US" altLang="zh-CN" sz="1200" dirty="0">
                <a:cs typeface="+mn-ea"/>
                <a:sym typeface="+mn-lt"/>
              </a:rPr>
              <a:t> x) {</a:t>
            </a:r>
          </a:p>
          <a:p>
            <a:pPr lvl="1" defTabSz="648000">
              <a:lnSpc>
                <a:spcPct val="150000"/>
              </a:lnSpc>
              <a:tabLst>
                <a:tab pos="0" algn="l"/>
              </a:tabLst>
            </a:pPr>
            <a:r>
              <a:rPr lang="en-US" altLang="zh-CN" sz="1200" dirty="0">
                <a:cs typeface="+mn-ea"/>
                <a:sym typeface="+mn-lt"/>
              </a:rPr>
              <a:t>  return x * x;</a:t>
            </a:r>
          </a:p>
          <a:p>
            <a:pPr lvl="1" defTabSz="648000">
              <a:lnSpc>
                <a:spcPct val="150000"/>
              </a:lnSpc>
              <a:tabLst>
                <a:tab pos="0" algn="l"/>
              </a:tabLst>
            </a:pPr>
            <a:r>
              <a:rPr lang="en-US" altLang="zh-CN" sz="1200" dirty="0">
                <a:cs typeface="+mn-ea"/>
                <a:sym typeface="+mn-lt"/>
              </a:rPr>
              <a:t>}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76C2185-FA36-47ED-B768-5B237A676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7421" y="1130300"/>
            <a:ext cx="5313067" cy="3584823"/>
          </a:xfrm>
          <a:prstGeom prst="rect">
            <a:avLst/>
          </a:prstGeom>
          <a:effectLst>
            <a:softEdge rad="25400"/>
          </a:effectLst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72958D-B73E-4119-89F6-BF32A752E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DB95C-6235-45F0-8D94-05D8B58AF8A7}" type="datetime1">
              <a:rPr lang="zh-CN" altLang="en-US" smtClean="0"/>
              <a:t>17/10/16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7C4E0D5-0641-4AFC-97A8-0B5F56B4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91BD2-D66B-4F61-B7F8-0EB44CF17A8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8900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AF6A0CC-C33B-433A-B37F-6E538BE74792}"/>
              </a:ext>
            </a:extLst>
          </p:cNvPr>
          <p:cNvSpPr txBox="1"/>
          <p:nvPr/>
        </p:nvSpPr>
        <p:spPr>
          <a:xfrm>
            <a:off x="669925" y="382369"/>
            <a:ext cx="6327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cs typeface="+mn-ea"/>
                <a:sym typeface="+mn-lt"/>
              </a:rPr>
              <a:t>3.</a:t>
            </a:r>
            <a:r>
              <a:rPr lang="zh-CN" altLang="en-US" sz="3600" dirty="0">
                <a:cs typeface="+mn-ea"/>
                <a:sym typeface="+mn-lt"/>
              </a:rPr>
              <a:t>背景及发展史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47B0408-085B-49E0-AFCE-0A60F1161968}"/>
              </a:ext>
            </a:extLst>
          </p:cNvPr>
          <p:cNvSpPr txBox="1"/>
          <p:nvPr/>
        </p:nvSpPr>
        <p:spPr>
          <a:xfrm>
            <a:off x="1055687" y="1130300"/>
            <a:ext cx="10464801" cy="4755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48000">
              <a:lnSpc>
                <a:spcPct val="150000"/>
              </a:lnSpc>
              <a:tabLst>
                <a:tab pos="0" algn="l"/>
              </a:tabLst>
            </a:pPr>
            <a:r>
              <a:rPr lang="zh-CN" altLang="en-US" dirty="0">
                <a:cs typeface="+mn-ea"/>
                <a:sym typeface="+mn-lt"/>
              </a:rPr>
              <a:t>最初的</a:t>
            </a:r>
            <a:r>
              <a:rPr lang="en-US" altLang="zh-CN" dirty="0">
                <a:cs typeface="+mn-ea"/>
                <a:sym typeface="+mn-lt"/>
              </a:rPr>
              <a:t>JS</a:t>
            </a:r>
            <a:r>
              <a:rPr lang="zh-CN" altLang="en-US" dirty="0">
                <a:cs typeface="+mn-ea"/>
                <a:sym typeface="+mn-lt"/>
              </a:rPr>
              <a:t>在设计上就存在各种性能的缺陷</a:t>
            </a:r>
            <a:r>
              <a:rPr lang="en-US" altLang="zh-CN" dirty="0">
                <a:cs typeface="+mn-ea"/>
                <a:sym typeface="+mn-lt"/>
              </a:rPr>
              <a:t>:</a:t>
            </a:r>
          </a:p>
          <a:p>
            <a:pPr marL="742950" lvl="1" indent="-285750" defTabSz="64800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zh-CN" altLang="en-US" sz="1400" dirty="0">
                <a:cs typeface="+mn-ea"/>
                <a:sym typeface="+mn-lt"/>
              </a:rPr>
              <a:t>是一种解释型语言</a:t>
            </a:r>
            <a:r>
              <a:rPr lang="en-US" altLang="zh-CN" sz="1400" dirty="0">
                <a:cs typeface="+mn-ea"/>
                <a:sym typeface="+mn-lt"/>
              </a:rPr>
              <a:t>, </a:t>
            </a:r>
            <a:r>
              <a:rPr lang="zh-CN" altLang="en-US" sz="1400" dirty="0">
                <a:cs typeface="+mn-ea"/>
                <a:sym typeface="+mn-lt"/>
              </a:rPr>
              <a:t>面向</a:t>
            </a:r>
            <a:r>
              <a:rPr lang="en-US" altLang="zh-CN" sz="1400" dirty="0">
                <a:cs typeface="+mn-ea"/>
                <a:sym typeface="+mn-lt"/>
              </a:rPr>
              <a:t>”</a:t>
            </a:r>
            <a:r>
              <a:rPr lang="zh-CN" altLang="en-US" sz="1400" dirty="0">
                <a:cs typeface="+mn-ea"/>
                <a:sym typeface="+mn-lt"/>
              </a:rPr>
              <a:t>非专业编程人员</a:t>
            </a:r>
            <a:r>
              <a:rPr lang="en-US" altLang="zh-CN" sz="1400" dirty="0">
                <a:cs typeface="+mn-ea"/>
                <a:sym typeface="+mn-lt"/>
              </a:rPr>
              <a:t>”, </a:t>
            </a:r>
            <a:r>
              <a:rPr lang="zh-CN" altLang="en-US" sz="1400" dirty="0">
                <a:cs typeface="+mn-ea"/>
                <a:sym typeface="+mn-lt"/>
              </a:rPr>
              <a:t>没编译器什么事</a:t>
            </a:r>
            <a:endParaRPr lang="en-US" altLang="zh-CN" sz="1400" dirty="0">
              <a:cs typeface="+mn-ea"/>
              <a:sym typeface="+mn-lt"/>
            </a:endParaRPr>
          </a:p>
          <a:p>
            <a:pPr marL="742950" lvl="1" indent="-285750" defTabSz="64800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zh-CN" altLang="en-US" sz="1400" dirty="0">
                <a:cs typeface="+mn-ea"/>
                <a:sym typeface="+mn-lt"/>
              </a:rPr>
              <a:t>开发时间仓促</a:t>
            </a:r>
            <a:r>
              <a:rPr lang="en-US" altLang="zh-CN" sz="1400" dirty="0">
                <a:cs typeface="+mn-ea"/>
                <a:sym typeface="+mn-lt"/>
              </a:rPr>
              <a:t>, </a:t>
            </a:r>
            <a:r>
              <a:rPr lang="zh-CN" altLang="en-US" sz="1400" dirty="0">
                <a:cs typeface="+mn-ea"/>
                <a:sym typeface="+mn-lt"/>
              </a:rPr>
              <a:t>为容易上手</a:t>
            </a:r>
            <a:r>
              <a:rPr lang="en-US" altLang="zh-CN" sz="1400" dirty="0">
                <a:cs typeface="+mn-ea"/>
                <a:sym typeface="+mn-lt"/>
              </a:rPr>
              <a:t>, </a:t>
            </a:r>
            <a:r>
              <a:rPr lang="zh-CN" altLang="en-US" sz="1400" dirty="0">
                <a:cs typeface="+mn-ea"/>
                <a:sym typeface="+mn-lt"/>
              </a:rPr>
              <a:t>使用无类型设计</a:t>
            </a:r>
            <a:r>
              <a:rPr lang="en-US" altLang="zh-CN" sz="1400" dirty="0">
                <a:cs typeface="+mn-ea"/>
                <a:sym typeface="+mn-lt"/>
              </a:rPr>
              <a:t>	</a:t>
            </a:r>
          </a:p>
          <a:p>
            <a:pPr marL="742950" lvl="1" indent="-285750" defTabSz="64800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zh-CN" altLang="en-US" sz="1400" dirty="0">
                <a:cs typeface="+mn-ea"/>
                <a:sym typeface="+mn-lt"/>
              </a:rPr>
              <a:t>对于泛型， 缺省参数，操作符重载， 异常等等都没有支持</a:t>
            </a:r>
            <a:endParaRPr lang="en-US" altLang="zh-CN" sz="1400" dirty="0">
              <a:cs typeface="+mn-ea"/>
              <a:sym typeface="+mn-lt"/>
            </a:endParaRPr>
          </a:p>
          <a:p>
            <a:pPr marL="742950" lvl="1" indent="-285750" defTabSz="64800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altLang="zh-CN" sz="1400" dirty="0">
                <a:cs typeface="+mn-ea"/>
                <a:sym typeface="+mn-lt"/>
              </a:rPr>
              <a:t>……	</a:t>
            </a:r>
          </a:p>
          <a:p>
            <a:pPr defTabSz="648000">
              <a:lnSpc>
                <a:spcPct val="150000"/>
              </a:lnSpc>
              <a:tabLst>
                <a:tab pos="0" algn="l"/>
              </a:tabLst>
            </a:pPr>
            <a:r>
              <a:rPr lang="zh-CN" altLang="en-US" dirty="0"/>
              <a:t>当试图把</a:t>
            </a:r>
            <a:r>
              <a:rPr lang="en-US" altLang="zh-CN" dirty="0"/>
              <a:t>JavaScript</a:t>
            </a:r>
            <a:r>
              <a:rPr lang="zh-CN" altLang="en-US" dirty="0"/>
              <a:t>应用到诸如</a:t>
            </a:r>
            <a:r>
              <a:rPr lang="en-US" altLang="zh-CN" dirty="0"/>
              <a:t>3D</a:t>
            </a:r>
            <a:r>
              <a:rPr lang="zh-CN" altLang="en-US" dirty="0"/>
              <a:t>游戏、虚拟现实、计算机视觉、图像</a:t>
            </a:r>
            <a:r>
              <a:rPr lang="en-US" altLang="zh-CN" dirty="0"/>
              <a:t>/</a:t>
            </a:r>
            <a:r>
              <a:rPr lang="zh-CN" altLang="en-US" dirty="0"/>
              <a:t>视频编辑以及大量的要求原生性能的其他领域的时候，我们遇到了性能问题</a:t>
            </a:r>
            <a:r>
              <a:rPr lang="en-US" altLang="zh-CN" dirty="0"/>
              <a:t>, </a:t>
            </a:r>
            <a:r>
              <a:rPr lang="zh-CN" altLang="en-US" dirty="0"/>
              <a:t>但是伟大的程序员们从未停止对</a:t>
            </a:r>
            <a:r>
              <a:rPr lang="en-US" altLang="zh-CN" dirty="0"/>
              <a:t>web</a:t>
            </a:r>
            <a:r>
              <a:rPr lang="zh-CN" altLang="en-US" dirty="0"/>
              <a:t>技术的探索</a:t>
            </a:r>
            <a:r>
              <a:rPr lang="en-US" altLang="zh-CN" dirty="0"/>
              <a:t>:</a:t>
            </a:r>
          </a:p>
          <a:p>
            <a:pPr marL="742950" lvl="1" indent="-285750" defTabSz="64800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altLang="zh-CN" sz="1400" dirty="0">
                <a:cs typeface="+mn-ea"/>
              </a:rPr>
              <a:t>Flash</a:t>
            </a:r>
            <a:r>
              <a:rPr lang="zh-CN" altLang="en-US" sz="1400" dirty="0">
                <a:cs typeface="+mn-ea"/>
              </a:rPr>
              <a:t>：私有技术（而且漏洞一堆），并且是纯二进制格式</a:t>
            </a:r>
            <a:r>
              <a:rPr lang="en-US" altLang="zh-CN" sz="1400" dirty="0">
                <a:cs typeface="+mn-ea"/>
              </a:rPr>
              <a:t>, </a:t>
            </a:r>
            <a:r>
              <a:rPr lang="en-US" altLang="zh-CN" sz="1400" dirty="0"/>
              <a:t>MACROMEDIA</a:t>
            </a:r>
            <a:r>
              <a:rPr lang="zh-CN" altLang="en-US" sz="1400" dirty="0"/>
              <a:t>公司于</a:t>
            </a:r>
            <a:r>
              <a:rPr lang="en-US" altLang="zh-CN" sz="1400" dirty="0"/>
              <a:t>1996</a:t>
            </a:r>
            <a:r>
              <a:rPr lang="zh-CN" altLang="en-US" sz="1400" dirty="0"/>
              <a:t>年</a:t>
            </a:r>
            <a:r>
              <a:rPr lang="en-US" altLang="zh-CN" sz="1400" dirty="0"/>
              <a:t>11</a:t>
            </a:r>
            <a:r>
              <a:rPr lang="zh-CN" altLang="en-US" sz="1400" dirty="0"/>
              <a:t>月推出</a:t>
            </a:r>
            <a:endParaRPr lang="en-US" altLang="zh-CN" sz="1400" dirty="0"/>
          </a:p>
          <a:p>
            <a:pPr marL="742950" lvl="1" indent="-285750" defTabSz="64800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altLang="zh-CN" sz="1400" dirty="0">
                <a:cs typeface="+mn-ea"/>
              </a:rPr>
              <a:t>Silverlight</a:t>
            </a:r>
            <a:r>
              <a:rPr lang="zh-CN" altLang="en-US" sz="1400" dirty="0">
                <a:cs typeface="+mn-ea"/>
              </a:rPr>
              <a:t>：私有技术，并且是纯二进制格式</a:t>
            </a:r>
            <a:r>
              <a:rPr lang="en-US" altLang="zh-CN" sz="1400" dirty="0">
                <a:cs typeface="+mn-ea"/>
              </a:rPr>
              <a:t>, </a:t>
            </a:r>
            <a:r>
              <a:rPr lang="zh-CN" altLang="en-US" sz="1400" dirty="0">
                <a:cs typeface="+mn-ea"/>
              </a:rPr>
              <a:t>鉴于安全性和性能问题</a:t>
            </a:r>
            <a:r>
              <a:rPr lang="zh-CN" altLang="en-US" sz="1400" dirty="0"/>
              <a:t>微软表示在</a:t>
            </a:r>
            <a:r>
              <a:rPr lang="en-US" altLang="zh-CN" sz="1400" dirty="0"/>
              <a:t>2021</a:t>
            </a:r>
            <a:r>
              <a:rPr lang="zh-CN" altLang="en-US" sz="1400" dirty="0"/>
              <a:t>年将终止对</a:t>
            </a:r>
            <a:r>
              <a:rPr lang="en-US" altLang="zh-CN" sz="1400" dirty="0"/>
              <a:t>Silverlight</a:t>
            </a:r>
            <a:r>
              <a:rPr lang="zh-CN" altLang="en-US" sz="1400" dirty="0"/>
              <a:t>的支持</a:t>
            </a:r>
            <a:endParaRPr lang="zh-CN" altLang="en-US" sz="1400" dirty="0">
              <a:cs typeface="+mn-ea"/>
            </a:endParaRPr>
          </a:p>
          <a:p>
            <a:pPr marL="742950" lvl="1" indent="-285750" defTabSz="64800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zh-CN" altLang="en-US" sz="1400" dirty="0">
                <a:cs typeface="+mn-ea"/>
              </a:rPr>
              <a:t>各种插件（</a:t>
            </a:r>
            <a:r>
              <a:rPr lang="en-US" altLang="zh-CN" sz="1400" dirty="0">
                <a:cs typeface="+mn-ea"/>
              </a:rPr>
              <a:t>Plug-in</a:t>
            </a:r>
            <a:r>
              <a:rPr lang="zh-CN" altLang="en-US" sz="1400" dirty="0">
                <a:cs typeface="+mn-ea"/>
              </a:rPr>
              <a:t>）：安全性问题，平台兼容问题</a:t>
            </a:r>
            <a:endParaRPr lang="en-US" altLang="zh-CN" sz="1400" dirty="0">
              <a:cs typeface="+mn-ea"/>
            </a:endParaRPr>
          </a:p>
          <a:p>
            <a:pPr marL="742950" lvl="1" indent="-285750" defTabSz="64800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altLang="zh-CN" sz="1400" dirty="0">
                <a:cs typeface="+mn-ea"/>
              </a:rPr>
              <a:t>ASM.js: </a:t>
            </a:r>
            <a:r>
              <a:rPr lang="en-US" altLang="zh-CN" sz="1400" dirty="0"/>
              <a:t>2013</a:t>
            </a:r>
            <a:r>
              <a:rPr lang="zh-CN" altLang="en-US" sz="1400" dirty="0"/>
              <a:t>年</a:t>
            </a:r>
            <a:r>
              <a:rPr lang="en-US" altLang="zh-CN" sz="1400" dirty="0"/>
              <a:t>, Mozilla</a:t>
            </a:r>
            <a:r>
              <a:rPr lang="zh-CN" altLang="en-US" sz="1400" dirty="0"/>
              <a:t>推出</a:t>
            </a:r>
            <a:r>
              <a:rPr lang="en-US" altLang="zh-CN" sz="1400" dirty="0"/>
              <a:t>,</a:t>
            </a:r>
            <a:r>
              <a:rPr lang="zh-CN" altLang="en-US" sz="1400" dirty="0"/>
              <a:t>文本格式解析速度不够快</a:t>
            </a:r>
            <a:r>
              <a:rPr lang="en-US" altLang="zh-CN" sz="1400" dirty="0"/>
              <a:t>,</a:t>
            </a:r>
            <a:r>
              <a:rPr lang="zh-CN" altLang="en-US" sz="1400" dirty="0"/>
              <a:t>并且代码尺寸偏大</a:t>
            </a:r>
            <a:endParaRPr lang="en-US" altLang="zh-CN" sz="1400" dirty="0"/>
          </a:p>
          <a:p>
            <a:pPr defTabSz="648000">
              <a:lnSpc>
                <a:spcPct val="150000"/>
              </a:lnSpc>
              <a:tabLst>
                <a:tab pos="0" algn="l"/>
              </a:tabLst>
            </a:pPr>
            <a:r>
              <a:rPr lang="zh-CN" altLang="en-US" dirty="0"/>
              <a:t>为了解决这些问题</a:t>
            </a:r>
            <a:r>
              <a:rPr lang="en-US" altLang="zh-CN" dirty="0"/>
              <a:t>,2017</a:t>
            </a:r>
            <a:r>
              <a:rPr lang="zh-CN" altLang="en-US" dirty="0"/>
              <a:t>年</a:t>
            </a:r>
            <a:r>
              <a:rPr lang="en-US" altLang="zh-CN" dirty="0"/>
              <a:t>3</a:t>
            </a:r>
            <a:r>
              <a:rPr lang="zh-CN" altLang="en-US" dirty="0"/>
              <a:t>月份，四大主流浏览器厂商 </a:t>
            </a:r>
            <a:r>
              <a:rPr lang="en-US" altLang="zh-CN" dirty="0"/>
              <a:t>Google Chrome</a:t>
            </a:r>
            <a:r>
              <a:rPr lang="zh-CN" altLang="en-US" dirty="0"/>
              <a:t>、</a:t>
            </a:r>
            <a:r>
              <a:rPr lang="en-US" altLang="zh-CN" dirty="0"/>
              <a:t>Apple Safari</a:t>
            </a:r>
            <a:r>
              <a:rPr lang="zh-CN" altLang="en-US" dirty="0"/>
              <a:t>、</a:t>
            </a:r>
            <a:r>
              <a:rPr lang="en-US" altLang="zh-CN" dirty="0"/>
              <a:t>Microsoft Edge </a:t>
            </a:r>
            <a:r>
              <a:rPr lang="zh-CN" altLang="en-US" dirty="0"/>
              <a:t>和 </a:t>
            </a:r>
            <a:r>
              <a:rPr lang="en-US" altLang="zh-CN" dirty="0"/>
              <a:t>Mozilla </a:t>
            </a:r>
            <a:r>
              <a:rPr lang="en-US" altLang="zh-CN" dirty="0" err="1"/>
              <a:t>FireFox</a:t>
            </a:r>
            <a:r>
              <a:rPr lang="en-US" altLang="zh-CN" dirty="0"/>
              <a:t> </a:t>
            </a:r>
            <a:r>
              <a:rPr lang="zh-CN" altLang="en-US" dirty="0"/>
              <a:t>均宣布已经于最新版本的浏览器中支持了 </a:t>
            </a:r>
            <a:r>
              <a:rPr lang="en-US" altLang="zh-CN" dirty="0" err="1"/>
              <a:t>WebAssembly</a:t>
            </a:r>
            <a:r>
              <a:rPr lang="en-US" altLang="zh-CN" dirty="0"/>
              <a:t> </a:t>
            </a:r>
            <a:r>
              <a:rPr lang="zh-CN" altLang="en-US" dirty="0"/>
              <a:t>的初始版本</a:t>
            </a:r>
            <a:endParaRPr lang="en-US" altLang="zh-CN" sz="1400" dirty="0">
              <a:cs typeface="+mn-ea"/>
              <a:sym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37D292-22A2-4C7D-9D49-B218636E8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F09F8-A9EB-45F2-90B3-FCD33F805837}" type="datetime1">
              <a:rPr lang="zh-CN" altLang="en-US" smtClean="0"/>
              <a:t>17/10/16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BA1396B-215E-4A8B-949B-3DCE84809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91BD2-D66B-4F61-B7F8-0EB44CF17A8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4488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AF6A0CC-C33B-433A-B37F-6E538BE74792}"/>
              </a:ext>
            </a:extLst>
          </p:cNvPr>
          <p:cNvSpPr txBox="1"/>
          <p:nvPr/>
        </p:nvSpPr>
        <p:spPr>
          <a:xfrm>
            <a:off x="669925" y="382369"/>
            <a:ext cx="7484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cs typeface="+mn-ea"/>
                <a:sym typeface="+mn-lt"/>
              </a:rPr>
              <a:t>3.</a:t>
            </a:r>
            <a:r>
              <a:rPr lang="zh-CN" altLang="en-US" sz="3600" dirty="0">
                <a:cs typeface="+mn-ea"/>
                <a:sym typeface="+mn-lt"/>
              </a:rPr>
              <a:t>背景及发展史</a:t>
            </a:r>
            <a:r>
              <a:rPr lang="en-US" altLang="zh-CN" sz="3600" dirty="0">
                <a:cs typeface="+mn-ea"/>
                <a:sym typeface="+mn-lt"/>
              </a:rPr>
              <a:t>(</a:t>
            </a:r>
            <a:r>
              <a:rPr lang="zh-CN" altLang="en-US" sz="3600" dirty="0">
                <a:cs typeface="+mn-ea"/>
                <a:sym typeface="+mn-lt"/>
              </a:rPr>
              <a:t>时间轴</a:t>
            </a:r>
            <a:r>
              <a:rPr lang="en-US" altLang="zh-CN" sz="3600" dirty="0">
                <a:cs typeface="+mn-ea"/>
                <a:sym typeface="+mn-lt"/>
              </a:rPr>
              <a:t>)</a:t>
            </a:r>
            <a:endParaRPr lang="zh-CN" altLang="en-US" sz="3600" dirty="0">
              <a:cs typeface="+mn-ea"/>
              <a:sym typeface="+mn-lt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51B0709-5B8B-4ABB-9839-3230EF918367}"/>
              </a:ext>
            </a:extLst>
          </p:cNvPr>
          <p:cNvSpPr/>
          <p:nvPr/>
        </p:nvSpPr>
        <p:spPr>
          <a:xfrm>
            <a:off x="1055688" y="3403640"/>
            <a:ext cx="9153476" cy="45719"/>
          </a:xfrm>
          <a:custGeom>
            <a:avLst/>
            <a:gdLst>
              <a:gd name="connsiteX0" fmla="*/ 0 w 9144000"/>
              <a:gd name="connsiteY0" fmla="*/ 0 h 45719"/>
              <a:gd name="connsiteX1" fmla="*/ 9144000 w 9144000"/>
              <a:gd name="connsiteY1" fmla="*/ 0 h 45719"/>
              <a:gd name="connsiteX2" fmla="*/ 9144000 w 9144000"/>
              <a:gd name="connsiteY2" fmla="*/ 45719 h 45719"/>
              <a:gd name="connsiteX3" fmla="*/ 0 w 9144000"/>
              <a:gd name="connsiteY3" fmla="*/ 45719 h 45719"/>
              <a:gd name="connsiteX4" fmla="*/ 0 w 9144000"/>
              <a:gd name="connsiteY4" fmla="*/ 0 h 45719"/>
              <a:gd name="connsiteX0" fmla="*/ 0 w 9153476"/>
              <a:gd name="connsiteY0" fmla="*/ 0 h 45719"/>
              <a:gd name="connsiteX1" fmla="*/ 9144000 w 9153476"/>
              <a:gd name="connsiteY1" fmla="*/ 0 h 45719"/>
              <a:gd name="connsiteX2" fmla="*/ 9153476 w 9153476"/>
              <a:gd name="connsiteY2" fmla="*/ 45719 h 45719"/>
              <a:gd name="connsiteX3" fmla="*/ 0 w 9153476"/>
              <a:gd name="connsiteY3" fmla="*/ 45719 h 45719"/>
              <a:gd name="connsiteX4" fmla="*/ 0 w 9153476"/>
              <a:gd name="connsiteY4" fmla="*/ 0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3476" h="45719">
                <a:moveTo>
                  <a:pt x="0" y="0"/>
                </a:moveTo>
                <a:lnTo>
                  <a:pt x="9144000" y="0"/>
                </a:lnTo>
                <a:lnTo>
                  <a:pt x="9153476" y="45719"/>
                </a:lnTo>
                <a:lnTo>
                  <a:pt x="0" y="45719"/>
                </a:lnTo>
                <a:lnTo>
                  <a:pt x="0" y="0"/>
                </a:lnTo>
                <a:close/>
              </a:path>
            </a:pathLst>
          </a:custGeom>
          <a:solidFill>
            <a:srgbClr val="29303A"/>
          </a:solidFill>
          <a:ln cap="rnd">
            <a:solidFill>
              <a:schemeClr val="accent6"/>
            </a:solidFill>
            <a:beve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995F3DA7-31F4-4FC7-81A3-01BED8BA45B8}"/>
              </a:ext>
            </a:extLst>
          </p:cNvPr>
          <p:cNvSpPr/>
          <p:nvPr/>
        </p:nvSpPr>
        <p:spPr>
          <a:xfrm>
            <a:off x="1576386" y="3286974"/>
            <a:ext cx="272877" cy="272877"/>
          </a:xfrm>
          <a:prstGeom prst="ellipse">
            <a:avLst/>
          </a:prstGeom>
          <a:solidFill>
            <a:srgbClr val="29303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FF115628-6304-4687-87D5-435DFD38EE5A}"/>
              </a:ext>
            </a:extLst>
          </p:cNvPr>
          <p:cNvSpPr/>
          <p:nvPr/>
        </p:nvSpPr>
        <p:spPr>
          <a:xfrm>
            <a:off x="2211770" y="3279369"/>
            <a:ext cx="272877" cy="272877"/>
          </a:xfrm>
          <a:prstGeom prst="ellipse">
            <a:avLst/>
          </a:prstGeom>
          <a:solidFill>
            <a:srgbClr val="29303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B64944C7-14CC-4366-82A4-6941D064F5BD}"/>
              </a:ext>
            </a:extLst>
          </p:cNvPr>
          <p:cNvSpPr/>
          <p:nvPr/>
        </p:nvSpPr>
        <p:spPr>
          <a:xfrm>
            <a:off x="4493335" y="3279369"/>
            <a:ext cx="272877" cy="272877"/>
          </a:xfrm>
          <a:prstGeom prst="ellipse">
            <a:avLst/>
          </a:prstGeom>
          <a:solidFill>
            <a:srgbClr val="29303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73BBCFA8-E74E-4711-8B43-AB9A0FB5DC11}"/>
              </a:ext>
            </a:extLst>
          </p:cNvPr>
          <p:cNvSpPr/>
          <p:nvPr/>
        </p:nvSpPr>
        <p:spPr>
          <a:xfrm>
            <a:off x="7976168" y="3279369"/>
            <a:ext cx="272877" cy="272877"/>
          </a:xfrm>
          <a:prstGeom prst="ellipse">
            <a:avLst/>
          </a:prstGeom>
          <a:solidFill>
            <a:srgbClr val="29303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/>
          </a:p>
        </p:txBody>
      </p:sp>
      <p:sp>
        <p:nvSpPr>
          <p:cNvPr id="37" name="矩形 9">
            <a:extLst>
              <a:ext uri="{FF2B5EF4-FFF2-40B4-BE49-F238E27FC236}">
                <a16:creationId xmlns:a16="http://schemas.microsoft.com/office/drawing/2014/main" id="{489E4D76-E7B0-4B95-A6BB-CA3A6F5D1FE6}"/>
              </a:ext>
            </a:extLst>
          </p:cNvPr>
          <p:cNvSpPr/>
          <p:nvPr/>
        </p:nvSpPr>
        <p:spPr>
          <a:xfrm>
            <a:off x="1097252" y="3619436"/>
            <a:ext cx="2067431" cy="1828903"/>
          </a:xfrm>
          <a:custGeom>
            <a:avLst/>
            <a:gdLst>
              <a:gd name="connsiteX0" fmla="*/ 388870 w 2141035"/>
              <a:gd name="connsiteY0" fmla="*/ 0 h 1354104"/>
              <a:gd name="connsiteX1" fmla="*/ 1793906 w 2141035"/>
              <a:gd name="connsiteY1" fmla="*/ 115465 h 1354104"/>
              <a:gd name="connsiteX2" fmla="*/ 2141035 w 2141035"/>
              <a:gd name="connsiteY2" fmla="*/ 115465 h 1354104"/>
              <a:gd name="connsiteX3" fmla="*/ 2141035 w 2141035"/>
              <a:gd name="connsiteY3" fmla="*/ 1354104 h 1354104"/>
              <a:gd name="connsiteX4" fmla="*/ 0 w 2141035"/>
              <a:gd name="connsiteY4" fmla="*/ 1354104 h 1354104"/>
              <a:gd name="connsiteX5" fmla="*/ 0 w 2141035"/>
              <a:gd name="connsiteY5" fmla="*/ 115465 h 1354104"/>
              <a:gd name="connsiteX6" fmla="*/ 293869 w 2141035"/>
              <a:gd name="connsiteY6" fmla="*/ 115465 h 1354104"/>
              <a:gd name="connsiteX7" fmla="*/ 388870 w 2141035"/>
              <a:gd name="connsiteY7" fmla="*/ 0 h 1354104"/>
              <a:gd name="connsiteX0" fmla="*/ 1625307 w 2141035"/>
              <a:gd name="connsiteY0" fmla="*/ 0 h 1376236"/>
              <a:gd name="connsiteX1" fmla="*/ 1793906 w 2141035"/>
              <a:gd name="connsiteY1" fmla="*/ 137597 h 1376236"/>
              <a:gd name="connsiteX2" fmla="*/ 2141035 w 2141035"/>
              <a:gd name="connsiteY2" fmla="*/ 137597 h 1376236"/>
              <a:gd name="connsiteX3" fmla="*/ 2141035 w 2141035"/>
              <a:gd name="connsiteY3" fmla="*/ 1376236 h 1376236"/>
              <a:gd name="connsiteX4" fmla="*/ 0 w 2141035"/>
              <a:gd name="connsiteY4" fmla="*/ 1376236 h 1376236"/>
              <a:gd name="connsiteX5" fmla="*/ 0 w 2141035"/>
              <a:gd name="connsiteY5" fmla="*/ 137597 h 1376236"/>
              <a:gd name="connsiteX6" fmla="*/ 293869 w 2141035"/>
              <a:gd name="connsiteY6" fmla="*/ 137597 h 1376236"/>
              <a:gd name="connsiteX7" fmla="*/ 1625307 w 2141035"/>
              <a:gd name="connsiteY7" fmla="*/ 0 h 1376236"/>
              <a:gd name="connsiteX0" fmla="*/ 1625307 w 2141035"/>
              <a:gd name="connsiteY0" fmla="*/ 0 h 1376236"/>
              <a:gd name="connsiteX1" fmla="*/ 1793906 w 2141035"/>
              <a:gd name="connsiteY1" fmla="*/ 137597 h 1376236"/>
              <a:gd name="connsiteX2" fmla="*/ 2141035 w 2141035"/>
              <a:gd name="connsiteY2" fmla="*/ 137597 h 1376236"/>
              <a:gd name="connsiteX3" fmla="*/ 2141035 w 2141035"/>
              <a:gd name="connsiteY3" fmla="*/ 1376236 h 1376236"/>
              <a:gd name="connsiteX4" fmla="*/ 0 w 2141035"/>
              <a:gd name="connsiteY4" fmla="*/ 1376236 h 1376236"/>
              <a:gd name="connsiteX5" fmla="*/ 0 w 2141035"/>
              <a:gd name="connsiteY5" fmla="*/ 137597 h 1376236"/>
              <a:gd name="connsiteX6" fmla="*/ 1525400 w 2141035"/>
              <a:gd name="connsiteY6" fmla="*/ 148664 h 1376236"/>
              <a:gd name="connsiteX7" fmla="*/ 1625307 w 2141035"/>
              <a:gd name="connsiteY7" fmla="*/ 0 h 1376236"/>
              <a:gd name="connsiteX0" fmla="*/ 1625307 w 2141035"/>
              <a:gd name="connsiteY0" fmla="*/ 0 h 1376236"/>
              <a:gd name="connsiteX1" fmla="*/ 1793906 w 2141035"/>
              <a:gd name="connsiteY1" fmla="*/ 137597 h 1376236"/>
              <a:gd name="connsiteX2" fmla="*/ 2141035 w 2141035"/>
              <a:gd name="connsiteY2" fmla="*/ 137597 h 1376236"/>
              <a:gd name="connsiteX3" fmla="*/ 2141035 w 2141035"/>
              <a:gd name="connsiteY3" fmla="*/ 1376236 h 1376236"/>
              <a:gd name="connsiteX4" fmla="*/ 0 w 2141035"/>
              <a:gd name="connsiteY4" fmla="*/ 1376236 h 1376236"/>
              <a:gd name="connsiteX5" fmla="*/ 0 w 2141035"/>
              <a:gd name="connsiteY5" fmla="*/ 137597 h 1376236"/>
              <a:gd name="connsiteX6" fmla="*/ 1559745 w 2141035"/>
              <a:gd name="connsiteY6" fmla="*/ 137598 h 1376236"/>
              <a:gd name="connsiteX7" fmla="*/ 1625307 w 2141035"/>
              <a:gd name="connsiteY7" fmla="*/ 0 h 1376236"/>
              <a:gd name="connsiteX0" fmla="*/ 1625307 w 2141035"/>
              <a:gd name="connsiteY0" fmla="*/ 0 h 1376236"/>
              <a:gd name="connsiteX1" fmla="*/ 1793906 w 2141035"/>
              <a:gd name="connsiteY1" fmla="*/ 137597 h 1376236"/>
              <a:gd name="connsiteX2" fmla="*/ 2141035 w 2141035"/>
              <a:gd name="connsiteY2" fmla="*/ 137597 h 1376236"/>
              <a:gd name="connsiteX3" fmla="*/ 2141035 w 2141035"/>
              <a:gd name="connsiteY3" fmla="*/ 1376236 h 1376236"/>
              <a:gd name="connsiteX4" fmla="*/ 0 w 2141035"/>
              <a:gd name="connsiteY4" fmla="*/ 1376236 h 1376236"/>
              <a:gd name="connsiteX5" fmla="*/ 0 w 2141035"/>
              <a:gd name="connsiteY5" fmla="*/ 137597 h 1376236"/>
              <a:gd name="connsiteX6" fmla="*/ 1461615 w 2141035"/>
              <a:gd name="connsiteY6" fmla="*/ 144975 h 1376236"/>
              <a:gd name="connsiteX7" fmla="*/ 1625307 w 2141035"/>
              <a:gd name="connsiteY7" fmla="*/ 0 h 1376236"/>
              <a:gd name="connsiteX0" fmla="*/ 1625307 w 2141035"/>
              <a:gd name="connsiteY0" fmla="*/ 0 h 1376236"/>
              <a:gd name="connsiteX1" fmla="*/ 1793906 w 2141035"/>
              <a:gd name="connsiteY1" fmla="*/ 137597 h 1376236"/>
              <a:gd name="connsiteX2" fmla="*/ 2141035 w 2141035"/>
              <a:gd name="connsiteY2" fmla="*/ 137597 h 1376236"/>
              <a:gd name="connsiteX3" fmla="*/ 2141035 w 2141035"/>
              <a:gd name="connsiteY3" fmla="*/ 1376236 h 1376236"/>
              <a:gd name="connsiteX4" fmla="*/ 0 w 2141035"/>
              <a:gd name="connsiteY4" fmla="*/ 1376236 h 1376236"/>
              <a:gd name="connsiteX5" fmla="*/ 0 w 2141035"/>
              <a:gd name="connsiteY5" fmla="*/ 137597 h 1376236"/>
              <a:gd name="connsiteX6" fmla="*/ 445970 w 2141035"/>
              <a:gd name="connsiteY6" fmla="*/ 148664 h 1376236"/>
              <a:gd name="connsiteX7" fmla="*/ 1625307 w 2141035"/>
              <a:gd name="connsiteY7" fmla="*/ 0 h 1376236"/>
              <a:gd name="connsiteX0" fmla="*/ 619475 w 2141035"/>
              <a:gd name="connsiteY0" fmla="*/ 0 h 1390991"/>
              <a:gd name="connsiteX1" fmla="*/ 1793906 w 2141035"/>
              <a:gd name="connsiteY1" fmla="*/ 152352 h 1390991"/>
              <a:gd name="connsiteX2" fmla="*/ 2141035 w 2141035"/>
              <a:gd name="connsiteY2" fmla="*/ 152352 h 1390991"/>
              <a:gd name="connsiteX3" fmla="*/ 2141035 w 2141035"/>
              <a:gd name="connsiteY3" fmla="*/ 1390991 h 1390991"/>
              <a:gd name="connsiteX4" fmla="*/ 0 w 2141035"/>
              <a:gd name="connsiteY4" fmla="*/ 1390991 h 1390991"/>
              <a:gd name="connsiteX5" fmla="*/ 0 w 2141035"/>
              <a:gd name="connsiteY5" fmla="*/ 152352 h 1390991"/>
              <a:gd name="connsiteX6" fmla="*/ 445970 w 2141035"/>
              <a:gd name="connsiteY6" fmla="*/ 163419 h 1390991"/>
              <a:gd name="connsiteX7" fmla="*/ 619475 w 2141035"/>
              <a:gd name="connsiteY7" fmla="*/ 0 h 1390991"/>
              <a:gd name="connsiteX0" fmla="*/ 619475 w 2141035"/>
              <a:gd name="connsiteY0" fmla="*/ 0 h 1390991"/>
              <a:gd name="connsiteX1" fmla="*/ 739009 w 2141035"/>
              <a:gd name="connsiteY1" fmla="*/ 144975 h 1390991"/>
              <a:gd name="connsiteX2" fmla="*/ 2141035 w 2141035"/>
              <a:gd name="connsiteY2" fmla="*/ 152352 h 1390991"/>
              <a:gd name="connsiteX3" fmla="*/ 2141035 w 2141035"/>
              <a:gd name="connsiteY3" fmla="*/ 1390991 h 1390991"/>
              <a:gd name="connsiteX4" fmla="*/ 0 w 2141035"/>
              <a:gd name="connsiteY4" fmla="*/ 1390991 h 1390991"/>
              <a:gd name="connsiteX5" fmla="*/ 0 w 2141035"/>
              <a:gd name="connsiteY5" fmla="*/ 152352 h 1390991"/>
              <a:gd name="connsiteX6" fmla="*/ 445970 w 2141035"/>
              <a:gd name="connsiteY6" fmla="*/ 163419 h 1390991"/>
              <a:gd name="connsiteX7" fmla="*/ 619475 w 2141035"/>
              <a:gd name="connsiteY7" fmla="*/ 0 h 1390991"/>
              <a:gd name="connsiteX0" fmla="*/ 619475 w 2141035"/>
              <a:gd name="connsiteY0" fmla="*/ 0 h 1390991"/>
              <a:gd name="connsiteX1" fmla="*/ 709570 w 2141035"/>
              <a:gd name="connsiteY1" fmla="*/ 163418 h 1390991"/>
              <a:gd name="connsiteX2" fmla="*/ 2141035 w 2141035"/>
              <a:gd name="connsiteY2" fmla="*/ 152352 h 1390991"/>
              <a:gd name="connsiteX3" fmla="*/ 2141035 w 2141035"/>
              <a:gd name="connsiteY3" fmla="*/ 1390991 h 1390991"/>
              <a:gd name="connsiteX4" fmla="*/ 0 w 2141035"/>
              <a:gd name="connsiteY4" fmla="*/ 1390991 h 1390991"/>
              <a:gd name="connsiteX5" fmla="*/ 0 w 2141035"/>
              <a:gd name="connsiteY5" fmla="*/ 152352 h 1390991"/>
              <a:gd name="connsiteX6" fmla="*/ 445970 w 2141035"/>
              <a:gd name="connsiteY6" fmla="*/ 163419 h 1390991"/>
              <a:gd name="connsiteX7" fmla="*/ 619475 w 2141035"/>
              <a:gd name="connsiteY7" fmla="*/ 0 h 1390991"/>
              <a:gd name="connsiteX0" fmla="*/ 619475 w 2141035"/>
              <a:gd name="connsiteY0" fmla="*/ 0 h 1390991"/>
              <a:gd name="connsiteX1" fmla="*/ 714477 w 2141035"/>
              <a:gd name="connsiteY1" fmla="*/ 163418 h 1390991"/>
              <a:gd name="connsiteX2" fmla="*/ 2141035 w 2141035"/>
              <a:gd name="connsiteY2" fmla="*/ 152352 h 1390991"/>
              <a:gd name="connsiteX3" fmla="*/ 2141035 w 2141035"/>
              <a:gd name="connsiteY3" fmla="*/ 1390991 h 1390991"/>
              <a:gd name="connsiteX4" fmla="*/ 0 w 2141035"/>
              <a:gd name="connsiteY4" fmla="*/ 1390991 h 1390991"/>
              <a:gd name="connsiteX5" fmla="*/ 0 w 2141035"/>
              <a:gd name="connsiteY5" fmla="*/ 152352 h 1390991"/>
              <a:gd name="connsiteX6" fmla="*/ 445970 w 2141035"/>
              <a:gd name="connsiteY6" fmla="*/ 163419 h 1390991"/>
              <a:gd name="connsiteX7" fmla="*/ 619475 w 2141035"/>
              <a:gd name="connsiteY7" fmla="*/ 0 h 1390991"/>
              <a:gd name="connsiteX0" fmla="*/ 619475 w 2141035"/>
              <a:gd name="connsiteY0" fmla="*/ 0 h 1390991"/>
              <a:gd name="connsiteX1" fmla="*/ 685038 w 2141035"/>
              <a:gd name="connsiteY1" fmla="*/ 159729 h 1390991"/>
              <a:gd name="connsiteX2" fmla="*/ 2141035 w 2141035"/>
              <a:gd name="connsiteY2" fmla="*/ 152352 h 1390991"/>
              <a:gd name="connsiteX3" fmla="*/ 2141035 w 2141035"/>
              <a:gd name="connsiteY3" fmla="*/ 1390991 h 1390991"/>
              <a:gd name="connsiteX4" fmla="*/ 0 w 2141035"/>
              <a:gd name="connsiteY4" fmla="*/ 1390991 h 1390991"/>
              <a:gd name="connsiteX5" fmla="*/ 0 w 2141035"/>
              <a:gd name="connsiteY5" fmla="*/ 152352 h 1390991"/>
              <a:gd name="connsiteX6" fmla="*/ 445970 w 2141035"/>
              <a:gd name="connsiteY6" fmla="*/ 163419 h 1390991"/>
              <a:gd name="connsiteX7" fmla="*/ 619475 w 2141035"/>
              <a:gd name="connsiteY7" fmla="*/ 0 h 1390991"/>
              <a:gd name="connsiteX0" fmla="*/ 619475 w 2141035"/>
              <a:gd name="connsiteY0" fmla="*/ 0 h 1390991"/>
              <a:gd name="connsiteX1" fmla="*/ 685038 w 2141035"/>
              <a:gd name="connsiteY1" fmla="*/ 159729 h 1390991"/>
              <a:gd name="connsiteX2" fmla="*/ 2141035 w 2141035"/>
              <a:gd name="connsiteY2" fmla="*/ 152352 h 1390991"/>
              <a:gd name="connsiteX3" fmla="*/ 2141035 w 2141035"/>
              <a:gd name="connsiteY3" fmla="*/ 1390991 h 1390991"/>
              <a:gd name="connsiteX4" fmla="*/ 0 w 2141035"/>
              <a:gd name="connsiteY4" fmla="*/ 1390991 h 1390991"/>
              <a:gd name="connsiteX5" fmla="*/ 0 w 2141035"/>
              <a:gd name="connsiteY5" fmla="*/ 152352 h 1390991"/>
              <a:gd name="connsiteX6" fmla="*/ 445970 w 2141035"/>
              <a:gd name="connsiteY6" fmla="*/ 163419 h 1390991"/>
              <a:gd name="connsiteX7" fmla="*/ 619475 w 2141035"/>
              <a:gd name="connsiteY7" fmla="*/ 0 h 1390991"/>
              <a:gd name="connsiteX0" fmla="*/ 619475 w 2141035"/>
              <a:gd name="connsiteY0" fmla="*/ 0 h 1390991"/>
              <a:gd name="connsiteX1" fmla="*/ 685038 w 2141035"/>
              <a:gd name="connsiteY1" fmla="*/ 159729 h 1390991"/>
              <a:gd name="connsiteX2" fmla="*/ 2141035 w 2141035"/>
              <a:gd name="connsiteY2" fmla="*/ 152352 h 1390991"/>
              <a:gd name="connsiteX3" fmla="*/ 2141035 w 2141035"/>
              <a:gd name="connsiteY3" fmla="*/ 1390991 h 1390991"/>
              <a:gd name="connsiteX4" fmla="*/ 0 w 2141035"/>
              <a:gd name="connsiteY4" fmla="*/ 1390991 h 1390991"/>
              <a:gd name="connsiteX5" fmla="*/ 0 w 2141035"/>
              <a:gd name="connsiteY5" fmla="*/ 152352 h 1390991"/>
              <a:gd name="connsiteX6" fmla="*/ 450877 w 2141035"/>
              <a:gd name="connsiteY6" fmla="*/ 152352 h 1390991"/>
              <a:gd name="connsiteX7" fmla="*/ 619475 w 2141035"/>
              <a:gd name="connsiteY7" fmla="*/ 0 h 1390991"/>
              <a:gd name="connsiteX0" fmla="*/ 619475 w 2141035"/>
              <a:gd name="connsiteY0" fmla="*/ 0 h 1390991"/>
              <a:gd name="connsiteX1" fmla="*/ 709570 w 2141035"/>
              <a:gd name="connsiteY1" fmla="*/ 156040 h 1390991"/>
              <a:gd name="connsiteX2" fmla="*/ 2141035 w 2141035"/>
              <a:gd name="connsiteY2" fmla="*/ 152352 h 1390991"/>
              <a:gd name="connsiteX3" fmla="*/ 2141035 w 2141035"/>
              <a:gd name="connsiteY3" fmla="*/ 1390991 h 1390991"/>
              <a:gd name="connsiteX4" fmla="*/ 0 w 2141035"/>
              <a:gd name="connsiteY4" fmla="*/ 1390991 h 1390991"/>
              <a:gd name="connsiteX5" fmla="*/ 0 w 2141035"/>
              <a:gd name="connsiteY5" fmla="*/ 152352 h 1390991"/>
              <a:gd name="connsiteX6" fmla="*/ 450877 w 2141035"/>
              <a:gd name="connsiteY6" fmla="*/ 152352 h 1390991"/>
              <a:gd name="connsiteX7" fmla="*/ 619475 w 2141035"/>
              <a:gd name="connsiteY7" fmla="*/ 0 h 1390991"/>
              <a:gd name="connsiteX0" fmla="*/ 619475 w 2141035"/>
              <a:gd name="connsiteY0" fmla="*/ 0 h 1390991"/>
              <a:gd name="connsiteX1" fmla="*/ 778262 w 2141035"/>
              <a:gd name="connsiteY1" fmla="*/ 159729 h 1390991"/>
              <a:gd name="connsiteX2" fmla="*/ 2141035 w 2141035"/>
              <a:gd name="connsiteY2" fmla="*/ 152352 h 1390991"/>
              <a:gd name="connsiteX3" fmla="*/ 2141035 w 2141035"/>
              <a:gd name="connsiteY3" fmla="*/ 1390991 h 1390991"/>
              <a:gd name="connsiteX4" fmla="*/ 0 w 2141035"/>
              <a:gd name="connsiteY4" fmla="*/ 1390991 h 1390991"/>
              <a:gd name="connsiteX5" fmla="*/ 0 w 2141035"/>
              <a:gd name="connsiteY5" fmla="*/ 152352 h 1390991"/>
              <a:gd name="connsiteX6" fmla="*/ 450877 w 2141035"/>
              <a:gd name="connsiteY6" fmla="*/ 152352 h 1390991"/>
              <a:gd name="connsiteX7" fmla="*/ 619475 w 2141035"/>
              <a:gd name="connsiteY7" fmla="*/ 0 h 1390991"/>
              <a:gd name="connsiteX0" fmla="*/ 619475 w 2141035"/>
              <a:gd name="connsiteY0" fmla="*/ 0 h 1390991"/>
              <a:gd name="connsiteX1" fmla="*/ 783169 w 2141035"/>
              <a:gd name="connsiteY1" fmla="*/ 156040 h 1390991"/>
              <a:gd name="connsiteX2" fmla="*/ 2141035 w 2141035"/>
              <a:gd name="connsiteY2" fmla="*/ 152352 h 1390991"/>
              <a:gd name="connsiteX3" fmla="*/ 2141035 w 2141035"/>
              <a:gd name="connsiteY3" fmla="*/ 1390991 h 1390991"/>
              <a:gd name="connsiteX4" fmla="*/ 0 w 2141035"/>
              <a:gd name="connsiteY4" fmla="*/ 1390991 h 1390991"/>
              <a:gd name="connsiteX5" fmla="*/ 0 w 2141035"/>
              <a:gd name="connsiteY5" fmla="*/ 152352 h 1390991"/>
              <a:gd name="connsiteX6" fmla="*/ 450877 w 2141035"/>
              <a:gd name="connsiteY6" fmla="*/ 152352 h 1390991"/>
              <a:gd name="connsiteX7" fmla="*/ 619475 w 2141035"/>
              <a:gd name="connsiteY7" fmla="*/ 0 h 1390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41035" h="1390991">
                <a:moveTo>
                  <a:pt x="619475" y="0"/>
                </a:moveTo>
                <a:lnTo>
                  <a:pt x="783169" y="156040"/>
                </a:lnTo>
                <a:lnTo>
                  <a:pt x="2141035" y="152352"/>
                </a:lnTo>
                <a:lnTo>
                  <a:pt x="2141035" y="1390991"/>
                </a:lnTo>
                <a:lnTo>
                  <a:pt x="0" y="1390991"/>
                </a:lnTo>
                <a:lnTo>
                  <a:pt x="0" y="152352"/>
                </a:lnTo>
                <a:lnTo>
                  <a:pt x="450877" y="152352"/>
                </a:lnTo>
                <a:lnTo>
                  <a:pt x="619475" y="0"/>
                </a:lnTo>
                <a:close/>
              </a:path>
            </a:pathLst>
          </a:custGeom>
          <a:solidFill>
            <a:srgbClr val="75737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de-DE" altLang="zh-CN" dirty="0"/>
              <a:t>Brendan Eich</a:t>
            </a:r>
            <a:r>
              <a:rPr lang="zh-CN" altLang="de-DE" dirty="0"/>
              <a:t>只用了</a:t>
            </a:r>
            <a:r>
              <a:rPr lang="de-DE" altLang="zh-CN" dirty="0"/>
              <a:t>10</a:t>
            </a:r>
            <a:r>
              <a:rPr lang="zh-CN" altLang="de-DE" dirty="0"/>
              <a:t>天</a:t>
            </a:r>
            <a:r>
              <a:rPr lang="zh-CN" altLang="en-US" dirty="0"/>
              <a:t>就让</a:t>
            </a:r>
            <a:r>
              <a:rPr lang="en-US" altLang="zh-CN" dirty="0"/>
              <a:t>JavaScript</a:t>
            </a:r>
            <a:r>
              <a:rPr kumimoji="1" lang="zh-CN" altLang="en-US" dirty="0"/>
              <a:t>诞生了</a:t>
            </a:r>
          </a:p>
        </p:txBody>
      </p:sp>
      <p:sp>
        <p:nvSpPr>
          <p:cNvPr id="39" name="矩形 9">
            <a:extLst>
              <a:ext uri="{FF2B5EF4-FFF2-40B4-BE49-F238E27FC236}">
                <a16:creationId xmlns:a16="http://schemas.microsoft.com/office/drawing/2014/main" id="{C334E2FD-E558-425C-A1EF-7B2242299E51}"/>
              </a:ext>
            </a:extLst>
          </p:cNvPr>
          <p:cNvSpPr/>
          <p:nvPr/>
        </p:nvSpPr>
        <p:spPr>
          <a:xfrm>
            <a:off x="3490588" y="3648204"/>
            <a:ext cx="1448275" cy="1800136"/>
          </a:xfrm>
          <a:custGeom>
            <a:avLst/>
            <a:gdLst>
              <a:gd name="connsiteX0" fmla="*/ 384714 w 2141035"/>
              <a:gd name="connsiteY0" fmla="*/ 0 h 1557766"/>
              <a:gd name="connsiteX1" fmla="*/ 483871 w 2141035"/>
              <a:gd name="connsiteY1" fmla="*/ 319127 h 1557766"/>
              <a:gd name="connsiteX2" fmla="*/ 2141035 w 2141035"/>
              <a:gd name="connsiteY2" fmla="*/ 319127 h 1557766"/>
              <a:gd name="connsiteX3" fmla="*/ 2141035 w 2141035"/>
              <a:gd name="connsiteY3" fmla="*/ 1557766 h 1557766"/>
              <a:gd name="connsiteX4" fmla="*/ 0 w 2141035"/>
              <a:gd name="connsiteY4" fmla="*/ 1557766 h 1557766"/>
              <a:gd name="connsiteX5" fmla="*/ 0 w 2141035"/>
              <a:gd name="connsiteY5" fmla="*/ 319127 h 1557766"/>
              <a:gd name="connsiteX6" fmla="*/ 293869 w 2141035"/>
              <a:gd name="connsiteY6" fmla="*/ 319127 h 1557766"/>
              <a:gd name="connsiteX7" fmla="*/ 384714 w 2141035"/>
              <a:gd name="connsiteY7" fmla="*/ 0 h 1557766"/>
              <a:gd name="connsiteX0" fmla="*/ 384714 w 2141035"/>
              <a:gd name="connsiteY0" fmla="*/ 0 h 1387479"/>
              <a:gd name="connsiteX1" fmla="*/ 483871 w 2141035"/>
              <a:gd name="connsiteY1" fmla="*/ 148840 h 1387479"/>
              <a:gd name="connsiteX2" fmla="*/ 2141035 w 2141035"/>
              <a:gd name="connsiteY2" fmla="*/ 148840 h 1387479"/>
              <a:gd name="connsiteX3" fmla="*/ 2141035 w 2141035"/>
              <a:gd name="connsiteY3" fmla="*/ 1387479 h 1387479"/>
              <a:gd name="connsiteX4" fmla="*/ 0 w 2141035"/>
              <a:gd name="connsiteY4" fmla="*/ 1387479 h 1387479"/>
              <a:gd name="connsiteX5" fmla="*/ 0 w 2141035"/>
              <a:gd name="connsiteY5" fmla="*/ 148840 h 1387479"/>
              <a:gd name="connsiteX6" fmla="*/ 293869 w 2141035"/>
              <a:gd name="connsiteY6" fmla="*/ 148840 h 1387479"/>
              <a:gd name="connsiteX7" fmla="*/ 384714 w 2141035"/>
              <a:gd name="connsiteY7" fmla="*/ 0 h 1387479"/>
              <a:gd name="connsiteX0" fmla="*/ 384714 w 2141035"/>
              <a:gd name="connsiteY0" fmla="*/ 0 h 1387479"/>
              <a:gd name="connsiteX1" fmla="*/ 1849669 w 2141035"/>
              <a:gd name="connsiteY1" fmla="*/ 148840 h 1387479"/>
              <a:gd name="connsiteX2" fmla="*/ 2141035 w 2141035"/>
              <a:gd name="connsiteY2" fmla="*/ 148840 h 1387479"/>
              <a:gd name="connsiteX3" fmla="*/ 2141035 w 2141035"/>
              <a:gd name="connsiteY3" fmla="*/ 1387479 h 1387479"/>
              <a:gd name="connsiteX4" fmla="*/ 0 w 2141035"/>
              <a:gd name="connsiteY4" fmla="*/ 1387479 h 1387479"/>
              <a:gd name="connsiteX5" fmla="*/ 0 w 2141035"/>
              <a:gd name="connsiteY5" fmla="*/ 148840 h 1387479"/>
              <a:gd name="connsiteX6" fmla="*/ 293869 w 2141035"/>
              <a:gd name="connsiteY6" fmla="*/ 148840 h 1387479"/>
              <a:gd name="connsiteX7" fmla="*/ 384714 w 2141035"/>
              <a:gd name="connsiteY7" fmla="*/ 0 h 1387479"/>
              <a:gd name="connsiteX0" fmla="*/ 1673466 w 2141035"/>
              <a:gd name="connsiteY0" fmla="*/ 0 h 1376609"/>
              <a:gd name="connsiteX1" fmla="*/ 1849669 w 2141035"/>
              <a:gd name="connsiteY1" fmla="*/ 137970 h 1376609"/>
              <a:gd name="connsiteX2" fmla="*/ 2141035 w 2141035"/>
              <a:gd name="connsiteY2" fmla="*/ 137970 h 1376609"/>
              <a:gd name="connsiteX3" fmla="*/ 2141035 w 2141035"/>
              <a:gd name="connsiteY3" fmla="*/ 1376609 h 1376609"/>
              <a:gd name="connsiteX4" fmla="*/ 0 w 2141035"/>
              <a:gd name="connsiteY4" fmla="*/ 1376609 h 1376609"/>
              <a:gd name="connsiteX5" fmla="*/ 0 w 2141035"/>
              <a:gd name="connsiteY5" fmla="*/ 137970 h 1376609"/>
              <a:gd name="connsiteX6" fmla="*/ 293869 w 2141035"/>
              <a:gd name="connsiteY6" fmla="*/ 137970 h 1376609"/>
              <a:gd name="connsiteX7" fmla="*/ 1673466 w 2141035"/>
              <a:gd name="connsiteY7" fmla="*/ 0 h 1376609"/>
              <a:gd name="connsiteX0" fmla="*/ 1673466 w 2141035"/>
              <a:gd name="connsiteY0" fmla="*/ 0 h 1376609"/>
              <a:gd name="connsiteX1" fmla="*/ 1849669 w 2141035"/>
              <a:gd name="connsiteY1" fmla="*/ 137970 h 1376609"/>
              <a:gd name="connsiteX2" fmla="*/ 2141035 w 2141035"/>
              <a:gd name="connsiteY2" fmla="*/ 137970 h 1376609"/>
              <a:gd name="connsiteX3" fmla="*/ 2141035 w 2141035"/>
              <a:gd name="connsiteY3" fmla="*/ 1376609 h 1376609"/>
              <a:gd name="connsiteX4" fmla="*/ 0 w 2141035"/>
              <a:gd name="connsiteY4" fmla="*/ 1376609 h 1376609"/>
              <a:gd name="connsiteX5" fmla="*/ 0 w 2141035"/>
              <a:gd name="connsiteY5" fmla="*/ 137970 h 1376609"/>
              <a:gd name="connsiteX6" fmla="*/ 1512580 w 2141035"/>
              <a:gd name="connsiteY6" fmla="*/ 123477 h 1376609"/>
              <a:gd name="connsiteX7" fmla="*/ 1673466 w 2141035"/>
              <a:gd name="connsiteY7" fmla="*/ 0 h 1376609"/>
              <a:gd name="connsiteX0" fmla="*/ 1673466 w 2141035"/>
              <a:gd name="connsiteY0" fmla="*/ 0 h 1376609"/>
              <a:gd name="connsiteX1" fmla="*/ 1849669 w 2141035"/>
              <a:gd name="connsiteY1" fmla="*/ 137970 h 1376609"/>
              <a:gd name="connsiteX2" fmla="*/ 2141035 w 2141035"/>
              <a:gd name="connsiteY2" fmla="*/ 137970 h 1376609"/>
              <a:gd name="connsiteX3" fmla="*/ 2141035 w 2141035"/>
              <a:gd name="connsiteY3" fmla="*/ 1376609 h 1376609"/>
              <a:gd name="connsiteX4" fmla="*/ 0 w 2141035"/>
              <a:gd name="connsiteY4" fmla="*/ 1376609 h 1376609"/>
              <a:gd name="connsiteX5" fmla="*/ 0 w 2141035"/>
              <a:gd name="connsiteY5" fmla="*/ 137970 h 1376609"/>
              <a:gd name="connsiteX6" fmla="*/ 1533592 w 2141035"/>
              <a:gd name="connsiteY6" fmla="*/ 134347 h 1376609"/>
              <a:gd name="connsiteX7" fmla="*/ 1673466 w 2141035"/>
              <a:gd name="connsiteY7" fmla="*/ 0 h 1376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41035" h="1376609">
                <a:moveTo>
                  <a:pt x="1673466" y="0"/>
                </a:moveTo>
                <a:lnTo>
                  <a:pt x="1849669" y="137970"/>
                </a:lnTo>
                <a:lnTo>
                  <a:pt x="2141035" y="137970"/>
                </a:lnTo>
                <a:lnTo>
                  <a:pt x="2141035" y="1376609"/>
                </a:lnTo>
                <a:lnTo>
                  <a:pt x="0" y="1376609"/>
                </a:lnTo>
                <a:lnTo>
                  <a:pt x="0" y="137970"/>
                </a:lnTo>
                <a:lnTo>
                  <a:pt x="1533592" y="134347"/>
                </a:lnTo>
                <a:cubicBezTo>
                  <a:pt x="1565259" y="95859"/>
                  <a:pt x="1641799" y="38488"/>
                  <a:pt x="1673466" y="0"/>
                </a:cubicBezTo>
                <a:close/>
              </a:path>
            </a:pathLst>
          </a:custGeom>
          <a:solidFill>
            <a:srgbClr val="29303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kumimoji="1" lang="zh-CN" altLang="en-US" dirty="0"/>
              <a:t>微软推出</a:t>
            </a:r>
            <a:endParaRPr kumimoji="1" lang="en-US" altLang="zh-CN" dirty="0"/>
          </a:p>
          <a:p>
            <a:pPr algn="ctr">
              <a:lnSpc>
                <a:spcPct val="150000"/>
              </a:lnSpc>
            </a:pPr>
            <a:r>
              <a:rPr kumimoji="1" lang="en-US" altLang="zh-CN" dirty="0"/>
              <a:t>Silverlight</a:t>
            </a:r>
          </a:p>
          <a:p>
            <a:pPr algn="ctr">
              <a:lnSpc>
                <a:spcPct val="150000"/>
              </a:lnSpc>
            </a:pPr>
            <a:r>
              <a:rPr kumimoji="1" lang="en-US" altLang="zh-CN" sz="1000" dirty="0"/>
              <a:t>(</a:t>
            </a:r>
            <a:r>
              <a:rPr kumimoji="1" lang="zh-CN" altLang="en-US" sz="1000" dirty="0"/>
              <a:t>纯二进制</a:t>
            </a:r>
            <a:r>
              <a:rPr kumimoji="1" lang="en-US" altLang="zh-CN" sz="1000" dirty="0"/>
              <a:t>)</a:t>
            </a:r>
            <a:endParaRPr kumimoji="1" lang="zh-CN" altLang="en-US" sz="1000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77862DDB-8E85-4F0F-9F78-EA72B213CC8F}"/>
              </a:ext>
            </a:extLst>
          </p:cNvPr>
          <p:cNvSpPr txBox="1"/>
          <p:nvPr/>
        </p:nvSpPr>
        <p:spPr>
          <a:xfrm>
            <a:off x="1296145" y="2979197"/>
            <a:ext cx="830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400" b="1" dirty="0"/>
              <a:t>1995.05</a:t>
            </a:r>
            <a:endParaRPr kumimoji="1" lang="zh-CN" altLang="en-US" sz="1400" b="1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D238FEE0-8656-44B3-A4A5-9EBECC7F0F14}"/>
              </a:ext>
            </a:extLst>
          </p:cNvPr>
          <p:cNvSpPr txBox="1"/>
          <p:nvPr/>
        </p:nvSpPr>
        <p:spPr>
          <a:xfrm>
            <a:off x="1963980" y="3541857"/>
            <a:ext cx="8208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400" b="1" dirty="0"/>
              <a:t>1996.11</a:t>
            </a:r>
            <a:endParaRPr kumimoji="1" lang="zh-CN" altLang="en-US" sz="1400" b="1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8CC904A7-DDA0-448D-9CDA-428540FBEEC9}"/>
              </a:ext>
            </a:extLst>
          </p:cNvPr>
          <p:cNvSpPr txBox="1"/>
          <p:nvPr/>
        </p:nvSpPr>
        <p:spPr>
          <a:xfrm>
            <a:off x="4200512" y="2993056"/>
            <a:ext cx="830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400" b="1" dirty="0"/>
              <a:t>2007.09</a:t>
            </a:r>
            <a:endParaRPr kumimoji="1" lang="zh-CN" altLang="en-US" sz="1400" b="1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3C6FD979-EF5A-4CFB-BC34-A309EBC31A3A}"/>
              </a:ext>
            </a:extLst>
          </p:cNvPr>
          <p:cNvSpPr txBox="1"/>
          <p:nvPr/>
        </p:nvSpPr>
        <p:spPr>
          <a:xfrm>
            <a:off x="8002217" y="3545236"/>
            <a:ext cx="830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400" b="1" dirty="0"/>
              <a:t>2013.03</a:t>
            </a:r>
            <a:endParaRPr kumimoji="1" lang="zh-CN" altLang="en-US" sz="1400" b="1" dirty="0"/>
          </a:p>
        </p:txBody>
      </p: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9F552E2B-F4BE-4C46-AB2E-F3680C6492BE}"/>
              </a:ext>
            </a:extLst>
          </p:cNvPr>
          <p:cNvGrpSpPr/>
          <p:nvPr/>
        </p:nvGrpSpPr>
        <p:grpSpPr>
          <a:xfrm>
            <a:off x="2068000" y="2364923"/>
            <a:ext cx="1594985" cy="847745"/>
            <a:chOff x="2797208" y="2364923"/>
            <a:chExt cx="1594985" cy="847745"/>
          </a:xfrm>
        </p:grpSpPr>
        <p:sp>
          <p:nvSpPr>
            <p:cNvPr id="38" name="矩形 9">
              <a:extLst>
                <a:ext uri="{FF2B5EF4-FFF2-40B4-BE49-F238E27FC236}">
                  <a16:creationId xmlns:a16="http://schemas.microsoft.com/office/drawing/2014/main" id="{C6CDE31D-DDEB-49F2-AE6A-FB3D65DB10FC}"/>
                </a:ext>
              </a:extLst>
            </p:cNvPr>
            <p:cNvSpPr/>
            <p:nvPr/>
          </p:nvSpPr>
          <p:spPr>
            <a:xfrm flipV="1">
              <a:off x="2797208" y="2364923"/>
              <a:ext cx="1594985" cy="847745"/>
            </a:xfrm>
            <a:custGeom>
              <a:avLst/>
              <a:gdLst/>
              <a:ahLst/>
              <a:cxnLst/>
              <a:rect l="l" t="t" r="r" b="b"/>
              <a:pathLst>
                <a:path w="2141035" h="1354104">
                  <a:moveTo>
                    <a:pt x="388870" y="0"/>
                  </a:moveTo>
                  <a:lnTo>
                    <a:pt x="483871" y="115465"/>
                  </a:lnTo>
                  <a:lnTo>
                    <a:pt x="2141035" y="115465"/>
                  </a:lnTo>
                  <a:lnTo>
                    <a:pt x="2141035" y="1354104"/>
                  </a:lnTo>
                  <a:lnTo>
                    <a:pt x="0" y="1354104"/>
                  </a:lnTo>
                  <a:lnTo>
                    <a:pt x="0" y="115465"/>
                  </a:lnTo>
                  <a:lnTo>
                    <a:pt x="293869" y="11546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BDBEE0B3-FEED-4381-9E60-2498C4893F2A}"/>
                </a:ext>
              </a:extLst>
            </p:cNvPr>
            <p:cNvSpPr txBox="1"/>
            <p:nvPr/>
          </p:nvSpPr>
          <p:spPr>
            <a:xfrm>
              <a:off x="2940978" y="2574952"/>
              <a:ext cx="13654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Flash 1.0</a:t>
              </a:r>
              <a:endParaRPr lang="zh-CN" altLang="en-US" dirty="0"/>
            </a:p>
          </p:txBody>
        </p: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8B90A4D1-683B-4FEB-8515-8DAE2818F3BE}"/>
              </a:ext>
            </a:extLst>
          </p:cNvPr>
          <p:cNvGrpSpPr/>
          <p:nvPr/>
        </p:nvGrpSpPr>
        <p:grpSpPr>
          <a:xfrm>
            <a:off x="7888802" y="1900906"/>
            <a:ext cx="1145966" cy="1282586"/>
            <a:chOff x="7419726" y="1767208"/>
            <a:chExt cx="1145966" cy="1282586"/>
          </a:xfrm>
        </p:grpSpPr>
        <p:sp>
          <p:nvSpPr>
            <p:cNvPr id="40" name="矩形 9">
              <a:extLst>
                <a:ext uri="{FF2B5EF4-FFF2-40B4-BE49-F238E27FC236}">
                  <a16:creationId xmlns:a16="http://schemas.microsoft.com/office/drawing/2014/main" id="{9DE0AA56-9B7C-4EC4-9019-7A68DD44E3FB}"/>
                </a:ext>
              </a:extLst>
            </p:cNvPr>
            <p:cNvSpPr/>
            <p:nvPr/>
          </p:nvSpPr>
          <p:spPr>
            <a:xfrm flipV="1">
              <a:off x="7419726" y="1767208"/>
              <a:ext cx="1145966" cy="1282586"/>
            </a:xfrm>
            <a:custGeom>
              <a:avLst/>
              <a:gdLst/>
              <a:ahLst/>
              <a:cxnLst/>
              <a:rect l="l" t="t" r="r" b="b"/>
              <a:pathLst>
                <a:path w="2141035" h="1354104">
                  <a:moveTo>
                    <a:pt x="388870" y="0"/>
                  </a:moveTo>
                  <a:lnTo>
                    <a:pt x="483871" y="115465"/>
                  </a:lnTo>
                  <a:lnTo>
                    <a:pt x="2141035" y="115465"/>
                  </a:lnTo>
                  <a:lnTo>
                    <a:pt x="2141035" y="1354104"/>
                  </a:lnTo>
                  <a:lnTo>
                    <a:pt x="0" y="1354104"/>
                  </a:lnTo>
                  <a:lnTo>
                    <a:pt x="0" y="115465"/>
                  </a:lnTo>
                  <a:lnTo>
                    <a:pt x="293869" y="115465"/>
                  </a:lnTo>
                  <a:close/>
                </a:path>
              </a:pathLst>
            </a:custGeom>
            <a:solidFill>
              <a:srgbClr val="757376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1ED5D9A5-44B5-4750-B48F-9EBABA6E87B5}"/>
                </a:ext>
              </a:extLst>
            </p:cNvPr>
            <p:cNvSpPr txBox="1"/>
            <p:nvPr/>
          </p:nvSpPr>
          <p:spPr>
            <a:xfrm>
              <a:off x="7533141" y="1865465"/>
              <a:ext cx="91913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Mozilla</a:t>
              </a:r>
              <a:r>
                <a:rPr lang="zh-CN" altLang="en-US" dirty="0"/>
                <a:t>推出</a:t>
              </a:r>
              <a:r>
                <a:rPr lang="en-US" altLang="zh-CN" dirty="0"/>
                <a:t>ASM.js</a:t>
              </a:r>
              <a:endParaRPr lang="zh-CN" altLang="en-US" dirty="0"/>
            </a:p>
          </p:txBody>
        </p:sp>
      </p:grpSp>
      <p:sp>
        <p:nvSpPr>
          <p:cNvPr id="61" name="椭圆 60">
            <a:extLst>
              <a:ext uri="{FF2B5EF4-FFF2-40B4-BE49-F238E27FC236}">
                <a16:creationId xmlns:a16="http://schemas.microsoft.com/office/drawing/2014/main" id="{2E8967B1-8C7E-478A-97CB-26A4B0A18815}"/>
              </a:ext>
            </a:extLst>
          </p:cNvPr>
          <p:cNvSpPr/>
          <p:nvPr/>
        </p:nvSpPr>
        <p:spPr>
          <a:xfrm>
            <a:off x="5133181" y="3279369"/>
            <a:ext cx="272877" cy="272877"/>
          </a:xfrm>
          <a:prstGeom prst="ellipse">
            <a:avLst/>
          </a:prstGeom>
          <a:solidFill>
            <a:srgbClr val="29303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D75EC401-666F-4F76-A8C7-77FC94728799}"/>
              </a:ext>
            </a:extLst>
          </p:cNvPr>
          <p:cNvSpPr txBox="1"/>
          <p:nvPr/>
        </p:nvSpPr>
        <p:spPr>
          <a:xfrm>
            <a:off x="4880929" y="3541857"/>
            <a:ext cx="830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400" b="1" dirty="0"/>
              <a:t>2008.09</a:t>
            </a:r>
            <a:endParaRPr kumimoji="1" lang="zh-CN" altLang="en-US" sz="1400" b="1" dirty="0"/>
          </a:p>
        </p:txBody>
      </p: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1938DDB3-E33E-4161-863E-E2072E08F87E}"/>
              </a:ext>
            </a:extLst>
          </p:cNvPr>
          <p:cNvGrpSpPr/>
          <p:nvPr/>
        </p:nvGrpSpPr>
        <p:grpSpPr>
          <a:xfrm>
            <a:off x="4260091" y="1379532"/>
            <a:ext cx="1782147" cy="1782562"/>
            <a:chOff x="7419726" y="1701213"/>
            <a:chExt cx="1145966" cy="1599388"/>
          </a:xfrm>
        </p:grpSpPr>
        <p:sp>
          <p:nvSpPr>
            <p:cNvPr id="67" name="矩形 9">
              <a:extLst>
                <a:ext uri="{FF2B5EF4-FFF2-40B4-BE49-F238E27FC236}">
                  <a16:creationId xmlns:a16="http://schemas.microsoft.com/office/drawing/2014/main" id="{352EEA88-152F-4B2B-84BB-0D5A99C02BF6}"/>
                </a:ext>
              </a:extLst>
            </p:cNvPr>
            <p:cNvSpPr/>
            <p:nvPr/>
          </p:nvSpPr>
          <p:spPr>
            <a:xfrm flipV="1">
              <a:off x="7419726" y="1701213"/>
              <a:ext cx="1145966" cy="1599388"/>
            </a:xfrm>
            <a:custGeom>
              <a:avLst/>
              <a:gdLst>
                <a:gd name="connsiteX0" fmla="*/ 388870 w 2141035"/>
                <a:gd name="connsiteY0" fmla="*/ 0 h 1354104"/>
                <a:gd name="connsiteX1" fmla="*/ 1275048 w 2141035"/>
                <a:gd name="connsiteY1" fmla="*/ 115465 h 1354104"/>
                <a:gd name="connsiteX2" fmla="*/ 2141035 w 2141035"/>
                <a:gd name="connsiteY2" fmla="*/ 115465 h 1354104"/>
                <a:gd name="connsiteX3" fmla="*/ 2141035 w 2141035"/>
                <a:gd name="connsiteY3" fmla="*/ 1354104 h 1354104"/>
                <a:gd name="connsiteX4" fmla="*/ 0 w 2141035"/>
                <a:gd name="connsiteY4" fmla="*/ 1354104 h 1354104"/>
                <a:gd name="connsiteX5" fmla="*/ 0 w 2141035"/>
                <a:gd name="connsiteY5" fmla="*/ 115465 h 1354104"/>
                <a:gd name="connsiteX6" fmla="*/ 293869 w 2141035"/>
                <a:gd name="connsiteY6" fmla="*/ 115465 h 1354104"/>
                <a:gd name="connsiteX7" fmla="*/ 388870 w 2141035"/>
                <a:gd name="connsiteY7" fmla="*/ 0 h 1354104"/>
                <a:gd name="connsiteX0" fmla="*/ 1202815 w 2141035"/>
                <a:gd name="connsiteY0" fmla="*/ 0 h 1618896"/>
                <a:gd name="connsiteX1" fmla="*/ 1275048 w 2141035"/>
                <a:gd name="connsiteY1" fmla="*/ 380257 h 1618896"/>
                <a:gd name="connsiteX2" fmla="*/ 2141035 w 2141035"/>
                <a:gd name="connsiteY2" fmla="*/ 380257 h 1618896"/>
                <a:gd name="connsiteX3" fmla="*/ 2141035 w 2141035"/>
                <a:gd name="connsiteY3" fmla="*/ 1618896 h 1618896"/>
                <a:gd name="connsiteX4" fmla="*/ 0 w 2141035"/>
                <a:gd name="connsiteY4" fmla="*/ 1618896 h 1618896"/>
                <a:gd name="connsiteX5" fmla="*/ 0 w 2141035"/>
                <a:gd name="connsiteY5" fmla="*/ 380257 h 1618896"/>
                <a:gd name="connsiteX6" fmla="*/ 293869 w 2141035"/>
                <a:gd name="connsiteY6" fmla="*/ 380257 h 1618896"/>
                <a:gd name="connsiteX7" fmla="*/ 1202815 w 2141035"/>
                <a:gd name="connsiteY7" fmla="*/ 0 h 1618896"/>
                <a:gd name="connsiteX0" fmla="*/ 1202815 w 2141035"/>
                <a:gd name="connsiteY0" fmla="*/ 0 h 1618896"/>
                <a:gd name="connsiteX1" fmla="*/ 1275048 w 2141035"/>
                <a:gd name="connsiteY1" fmla="*/ 380257 h 1618896"/>
                <a:gd name="connsiteX2" fmla="*/ 2141035 w 2141035"/>
                <a:gd name="connsiteY2" fmla="*/ 380257 h 1618896"/>
                <a:gd name="connsiteX3" fmla="*/ 2141035 w 2141035"/>
                <a:gd name="connsiteY3" fmla="*/ 1618896 h 1618896"/>
                <a:gd name="connsiteX4" fmla="*/ 0 w 2141035"/>
                <a:gd name="connsiteY4" fmla="*/ 1618896 h 1618896"/>
                <a:gd name="connsiteX5" fmla="*/ 0 w 2141035"/>
                <a:gd name="connsiteY5" fmla="*/ 380257 h 1618896"/>
                <a:gd name="connsiteX6" fmla="*/ 1045204 w 2141035"/>
                <a:gd name="connsiteY6" fmla="*/ 375769 h 1618896"/>
                <a:gd name="connsiteX7" fmla="*/ 1202815 w 2141035"/>
                <a:gd name="connsiteY7" fmla="*/ 0 h 1618896"/>
                <a:gd name="connsiteX0" fmla="*/ 1202815 w 2141035"/>
                <a:gd name="connsiteY0" fmla="*/ 0 h 1618896"/>
                <a:gd name="connsiteX1" fmla="*/ 1275048 w 2141035"/>
                <a:gd name="connsiteY1" fmla="*/ 380257 h 1618896"/>
                <a:gd name="connsiteX2" fmla="*/ 2141035 w 2141035"/>
                <a:gd name="connsiteY2" fmla="*/ 380257 h 1618896"/>
                <a:gd name="connsiteX3" fmla="*/ 2141035 w 2141035"/>
                <a:gd name="connsiteY3" fmla="*/ 1618896 h 1618896"/>
                <a:gd name="connsiteX4" fmla="*/ 0 w 2141035"/>
                <a:gd name="connsiteY4" fmla="*/ 1618896 h 1618896"/>
                <a:gd name="connsiteX5" fmla="*/ 0 w 2141035"/>
                <a:gd name="connsiteY5" fmla="*/ 380257 h 1618896"/>
                <a:gd name="connsiteX6" fmla="*/ 1119199 w 2141035"/>
                <a:gd name="connsiteY6" fmla="*/ 362306 h 1618896"/>
                <a:gd name="connsiteX7" fmla="*/ 1202815 w 2141035"/>
                <a:gd name="connsiteY7" fmla="*/ 0 h 1618896"/>
                <a:gd name="connsiteX0" fmla="*/ 1202815 w 2141035"/>
                <a:gd name="connsiteY0" fmla="*/ 0 h 1618896"/>
                <a:gd name="connsiteX1" fmla="*/ 1275048 w 2141035"/>
                <a:gd name="connsiteY1" fmla="*/ 380257 h 1618896"/>
                <a:gd name="connsiteX2" fmla="*/ 2141035 w 2141035"/>
                <a:gd name="connsiteY2" fmla="*/ 380257 h 1618896"/>
                <a:gd name="connsiteX3" fmla="*/ 2141035 w 2141035"/>
                <a:gd name="connsiteY3" fmla="*/ 1618896 h 1618896"/>
                <a:gd name="connsiteX4" fmla="*/ 0 w 2141035"/>
                <a:gd name="connsiteY4" fmla="*/ 1618896 h 1618896"/>
                <a:gd name="connsiteX5" fmla="*/ 0 w 2141035"/>
                <a:gd name="connsiteY5" fmla="*/ 380257 h 1618896"/>
                <a:gd name="connsiteX6" fmla="*/ 1153351 w 2141035"/>
                <a:gd name="connsiteY6" fmla="*/ 366794 h 1618896"/>
                <a:gd name="connsiteX7" fmla="*/ 1202815 w 2141035"/>
                <a:gd name="connsiteY7" fmla="*/ 0 h 1618896"/>
                <a:gd name="connsiteX0" fmla="*/ 1202815 w 2141035"/>
                <a:gd name="connsiteY0" fmla="*/ 0 h 1618896"/>
                <a:gd name="connsiteX1" fmla="*/ 1275048 w 2141035"/>
                <a:gd name="connsiteY1" fmla="*/ 380257 h 1618896"/>
                <a:gd name="connsiteX2" fmla="*/ 2141035 w 2141035"/>
                <a:gd name="connsiteY2" fmla="*/ 380257 h 1618896"/>
                <a:gd name="connsiteX3" fmla="*/ 2141035 w 2141035"/>
                <a:gd name="connsiteY3" fmla="*/ 1618896 h 1618896"/>
                <a:gd name="connsiteX4" fmla="*/ 0 w 2141035"/>
                <a:gd name="connsiteY4" fmla="*/ 1618896 h 1618896"/>
                <a:gd name="connsiteX5" fmla="*/ 0 w 2141035"/>
                <a:gd name="connsiteY5" fmla="*/ 380257 h 1618896"/>
                <a:gd name="connsiteX6" fmla="*/ 1164735 w 2141035"/>
                <a:gd name="connsiteY6" fmla="*/ 371282 h 1618896"/>
                <a:gd name="connsiteX7" fmla="*/ 1202815 w 2141035"/>
                <a:gd name="connsiteY7" fmla="*/ 0 h 1618896"/>
                <a:gd name="connsiteX0" fmla="*/ 1202815 w 2141035"/>
                <a:gd name="connsiteY0" fmla="*/ 0 h 1618896"/>
                <a:gd name="connsiteX1" fmla="*/ 1275048 w 2141035"/>
                <a:gd name="connsiteY1" fmla="*/ 380257 h 1618896"/>
                <a:gd name="connsiteX2" fmla="*/ 2141035 w 2141035"/>
                <a:gd name="connsiteY2" fmla="*/ 380257 h 1618896"/>
                <a:gd name="connsiteX3" fmla="*/ 2141035 w 2141035"/>
                <a:gd name="connsiteY3" fmla="*/ 1618896 h 1618896"/>
                <a:gd name="connsiteX4" fmla="*/ 0 w 2141035"/>
                <a:gd name="connsiteY4" fmla="*/ 1618896 h 1618896"/>
                <a:gd name="connsiteX5" fmla="*/ 0 w 2141035"/>
                <a:gd name="connsiteY5" fmla="*/ 380257 h 1618896"/>
                <a:gd name="connsiteX6" fmla="*/ 1170427 w 2141035"/>
                <a:gd name="connsiteY6" fmla="*/ 375769 h 1618896"/>
                <a:gd name="connsiteX7" fmla="*/ 1202815 w 2141035"/>
                <a:gd name="connsiteY7" fmla="*/ 0 h 1618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41035" h="1618896">
                  <a:moveTo>
                    <a:pt x="1202815" y="0"/>
                  </a:moveTo>
                  <a:lnTo>
                    <a:pt x="1275048" y="380257"/>
                  </a:lnTo>
                  <a:lnTo>
                    <a:pt x="2141035" y="380257"/>
                  </a:lnTo>
                  <a:lnTo>
                    <a:pt x="2141035" y="1618896"/>
                  </a:lnTo>
                  <a:lnTo>
                    <a:pt x="0" y="1618896"/>
                  </a:lnTo>
                  <a:lnTo>
                    <a:pt x="0" y="380257"/>
                  </a:lnTo>
                  <a:lnTo>
                    <a:pt x="1170427" y="375769"/>
                  </a:lnTo>
                  <a:lnTo>
                    <a:pt x="1202815" y="0"/>
                  </a:lnTo>
                  <a:close/>
                </a:path>
              </a:pathLst>
            </a:cu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41B05C5A-8EF9-434C-9B27-6B5BD18C801E}"/>
                </a:ext>
              </a:extLst>
            </p:cNvPr>
            <p:cNvSpPr txBox="1"/>
            <p:nvPr/>
          </p:nvSpPr>
          <p:spPr>
            <a:xfrm>
              <a:off x="7533141" y="1761909"/>
              <a:ext cx="919137" cy="103556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dirty="0"/>
                <a:t>Google</a:t>
              </a:r>
              <a:r>
                <a:rPr lang="zh-CN" altLang="en-US" dirty="0"/>
                <a:t>推出</a:t>
              </a:r>
              <a:r>
                <a:rPr lang="en-US" altLang="zh-CN" dirty="0"/>
                <a:t>V8</a:t>
              </a:r>
              <a:r>
                <a:rPr lang="zh-CN" altLang="en-US" dirty="0"/>
                <a:t>引擎</a:t>
              </a:r>
              <a:endParaRPr lang="en-US" altLang="zh-CN" dirty="0"/>
            </a:p>
            <a:p>
              <a:pPr algn="ctr">
                <a:lnSpc>
                  <a:spcPct val="150000"/>
                </a:lnSpc>
              </a:pPr>
              <a:r>
                <a:rPr lang="en-US" altLang="zh-CN" sz="1000" dirty="0"/>
                <a:t>(JS</a:t>
              </a:r>
              <a:r>
                <a:rPr lang="zh-CN" altLang="en-US" sz="1000" dirty="0"/>
                <a:t>性能里程碑</a:t>
              </a:r>
              <a:r>
                <a:rPr lang="en-US" altLang="zh-CN" sz="1000" dirty="0"/>
                <a:t>)</a:t>
              </a:r>
              <a:endParaRPr lang="zh-CN" altLang="en-US" sz="1000" dirty="0"/>
            </a:p>
          </p:txBody>
        </p:sp>
      </p:grpSp>
      <p:sp>
        <p:nvSpPr>
          <p:cNvPr id="69" name="椭圆 68">
            <a:extLst>
              <a:ext uri="{FF2B5EF4-FFF2-40B4-BE49-F238E27FC236}">
                <a16:creationId xmlns:a16="http://schemas.microsoft.com/office/drawing/2014/main" id="{E7C61610-2845-4AFB-9ED5-943EEA852559}"/>
              </a:ext>
            </a:extLst>
          </p:cNvPr>
          <p:cNvSpPr/>
          <p:nvPr/>
        </p:nvSpPr>
        <p:spPr>
          <a:xfrm>
            <a:off x="7436518" y="3279369"/>
            <a:ext cx="272877" cy="272877"/>
          </a:xfrm>
          <a:prstGeom prst="ellipse">
            <a:avLst/>
          </a:prstGeom>
          <a:solidFill>
            <a:srgbClr val="29303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/>
          </a:p>
        </p:txBody>
      </p:sp>
      <p:sp>
        <p:nvSpPr>
          <p:cNvPr id="70" name="矩形 9">
            <a:extLst>
              <a:ext uri="{FF2B5EF4-FFF2-40B4-BE49-F238E27FC236}">
                <a16:creationId xmlns:a16="http://schemas.microsoft.com/office/drawing/2014/main" id="{38C67DAE-793C-4CCD-ACDC-8932BE3C8DD7}"/>
              </a:ext>
            </a:extLst>
          </p:cNvPr>
          <p:cNvSpPr/>
          <p:nvPr/>
        </p:nvSpPr>
        <p:spPr>
          <a:xfrm>
            <a:off x="7436518" y="3615038"/>
            <a:ext cx="1448275" cy="1833301"/>
          </a:xfrm>
          <a:custGeom>
            <a:avLst/>
            <a:gdLst>
              <a:gd name="connsiteX0" fmla="*/ 384714 w 2141035"/>
              <a:gd name="connsiteY0" fmla="*/ 0 h 1557766"/>
              <a:gd name="connsiteX1" fmla="*/ 483871 w 2141035"/>
              <a:gd name="connsiteY1" fmla="*/ 319127 h 1557766"/>
              <a:gd name="connsiteX2" fmla="*/ 2141035 w 2141035"/>
              <a:gd name="connsiteY2" fmla="*/ 319127 h 1557766"/>
              <a:gd name="connsiteX3" fmla="*/ 2141035 w 2141035"/>
              <a:gd name="connsiteY3" fmla="*/ 1557766 h 1557766"/>
              <a:gd name="connsiteX4" fmla="*/ 0 w 2141035"/>
              <a:gd name="connsiteY4" fmla="*/ 1557766 h 1557766"/>
              <a:gd name="connsiteX5" fmla="*/ 0 w 2141035"/>
              <a:gd name="connsiteY5" fmla="*/ 319127 h 1557766"/>
              <a:gd name="connsiteX6" fmla="*/ 293869 w 2141035"/>
              <a:gd name="connsiteY6" fmla="*/ 319127 h 1557766"/>
              <a:gd name="connsiteX7" fmla="*/ 384714 w 2141035"/>
              <a:gd name="connsiteY7" fmla="*/ 0 h 1557766"/>
              <a:gd name="connsiteX0" fmla="*/ 384714 w 2141035"/>
              <a:gd name="connsiteY0" fmla="*/ 0 h 1387479"/>
              <a:gd name="connsiteX1" fmla="*/ 483871 w 2141035"/>
              <a:gd name="connsiteY1" fmla="*/ 148840 h 1387479"/>
              <a:gd name="connsiteX2" fmla="*/ 2141035 w 2141035"/>
              <a:gd name="connsiteY2" fmla="*/ 148840 h 1387479"/>
              <a:gd name="connsiteX3" fmla="*/ 2141035 w 2141035"/>
              <a:gd name="connsiteY3" fmla="*/ 1387479 h 1387479"/>
              <a:gd name="connsiteX4" fmla="*/ 0 w 2141035"/>
              <a:gd name="connsiteY4" fmla="*/ 1387479 h 1387479"/>
              <a:gd name="connsiteX5" fmla="*/ 0 w 2141035"/>
              <a:gd name="connsiteY5" fmla="*/ 148840 h 1387479"/>
              <a:gd name="connsiteX6" fmla="*/ 293869 w 2141035"/>
              <a:gd name="connsiteY6" fmla="*/ 148840 h 1387479"/>
              <a:gd name="connsiteX7" fmla="*/ 384714 w 2141035"/>
              <a:gd name="connsiteY7" fmla="*/ 0 h 1387479"/>
              <a:gd name="connsiteX0" fmla="*/ 384714 w 2141035"/>
              <a:gd name="connsiteY0" fmla="*/ 0 h 1387479"/>
              <a:gd name="connsiteX1" fmla="*/ 1849669 w 2141035"/>
              <a:gd name="connsiteY1" fmla="*/ 148840 h 1387479"/>
              <a:gd name="connsiteX2" fmla="*/ 2141035 w 2141035"/>
              <a:gd name="connsiteY2" fmla="*/ 148840 h 1387479"/>
              <a:gd name="connsiteX3" fmla="*/ 2141035 w 2141035"/>
              <a:gd name="connsiteY3" fmla="*/ 1387479 h 1387479"/>
              <a:gd name="connsiteX4" fmla="*/ 0 w 2141035"/>
              <a:gd name="connsiteY4" fmla="*/ 1387479 h 1387479"/>
              <a:gd name="connsiteX5" fmla="*/ 0 w 2141035"/>
              <a:gd name="connsiteY5" fmla="*/ 148840 h 1387479"/>
              <a:gd name="connsiteX6" fmla="*/ 293869 w 2141035"/>
              <a:gd name="connsiteY6" fmla="*/ 148840 h 1387479"/>
              <a:gd name="connsiteX7" fmla="*/ 384714 w 2141035"/>
              <a:gd name="connsiteY7" fmla="*/ 0 h 1387479"/>
              <a:gd name="connsiteX0" fmla="*/ 1673466 w 2141035"/>
              <a:gd name="connsiteY0" fmla="*/ 0 h 1376609"/>
              <a:gd name="connsiteX1" fmla="*/ 1849669 w 2141035"/>
              <a:gd name="connsiteY1" fmla="*/ 137970 h 1376609"/>
              <a:gd name="connsiteX2" fmla="*/ 2141035 w 2141035"/>
              <a:gd name="connsiteY2" fmla="*/ 137970 h 1376609"/>
              <a:gd name="connsiteX3" fmla="*/ 2141035 w 2141035"/>
              <a:gd name="connsiteY3" fmla="*/ 1376609 h 1376609"/>
              <a:gd name="connsiteX4" fmla="*/ 0 w 2141035"/>
              <a:gd name="connsiteY4" fmla="*/ 1376609 h 1376609"/>
              <a:gd name="connsiteX5" fmla="*/ 0 w 2141035"/>
              <a:gd name="connsiteY5" fmla="*/ 137970 h 1376609"/>
              <a:gd name="connsiteX6" fmla="*/ 293869 w 2141035"/>
              <a:gd name="connsiteY6" fmla="*/ 137970 h 1376609"/>
              <a:gd name="connsiteX7" fmla="*/ 1673466 w 2141035"/>
              <a:gd name="connsiteY7" fmla="*/ 0 h 1376609"/>
              <a:gd name="connsiteX0" fmla="*/ 1673466 w 2141035"/>
              <a:gd name="connsiteY0" fmla="*/ 0 h 1376609"/>
              <a:gd name="connsiteX1" fmla="*/ 1849669 w 2141035"/>
              <a:gd name="connsiteY1" fmla="*/ 137970 h 1376609"/>
              <a:gd name="connsiteX2" fmla="*/ 2141035 w 2141035"/>
              <a:gd name="connsiteY2" fmla="*/ 137970 h 1376609"/>
              <a:gd name="connsiteX3" fmla="*/ 2141035 w 2141035"/>
              <a:gd name="connsiteY3" fmla="*/ 1376609 h 1376609"/>
              <a:gd name="connsiteX4" fmla="*/ 0 w 2141035"/>
              <a:gd name="connsiteY4" fmla="*/ 1376609 h 1376609"/>
              <a:gd name="connsiteX5" fmla="*/ 0 w 2141035"/>
              <a:gd name="connsiteY5" fmla="*/ 137970 h 1376609"/>
              <a:gd name="connsiteX6" fmla="*/ 1512580 w 2141035"/>
              <a:gd name="connsiteY6" fmla="*/ 123477 h 1376609"/>
              <a:gd name="connsiteX7" fmla="*/ 1673466 w 2141035"/>
              <a:gd name="connsiteY7" fmla="*/ 0 h 1376609"/>
              <a:gd name="connsiteX0" fmla="*/ 1673466 w 2141035"/>
              <a:gd name="connsiteY0" fmla="*/ 0 h 1376609"/>
              <a:gd name="connsiteX1" fmla="*/ 1849669 w 2141035"/>
              <a:gd name="connsiteY1" fmla="*/ 137970 h 1376609"/>
              <a:gd name="connsiteX2" fmla="*/ 2141035 w 2141035"/>
              <a:gd name="connsiteY2" fmla="*/ 137970 h 1376609"/>
              <a:gd name="connsiteX3" fmla="*/ 2141035 w 2141035"/>
              <a:gd name="connsiteY3" fmla="*/ 1376609 h 1376609"/>
              <a:gd name="connsiteX4" fmla="*/ 0 w 2141035"/>
              <a:gd name="connsiteY4" fmla="*/ 1376609 h 1376609"/>
              <a:gd name="connsiteX5" fmla="*/ 0 w 2141035"/>
              <a:gd name="connsiteY5" fmla="*/ 137970 h 1376609"/>
              <a:gd name="connsiteX6" fmla="*/ 1533592 w 2141035"/>
              <a:gd name="connsiteY6" fmla="*/ 134347 h 1376609"/>
              <a:gd name="connsiteX7" fmla="*/ 1673466 w 2141035"/>
              <a:gd name="connsiteY7" fmla="*/ 0 h 1376609"/>
              <a:gd name="connsiteX0" fmla="*/ 1673466 w 2141035"/>
              <a:gd name="connsiteY0" fmla="*/ 0 h 1376609"/>
              <a:gd name="connsiteX1" fmla="*/ 1849669 w 2141035"/>
              <a:gd name="connsiteY1" fmla="*/ 137970 h 1376609"/>
              <a:gd name="connsiteX2" fmla="*/ 2141035 w 2141035"/>
              <a:gd name="connsiteY2" fmla="*/ 137970 h 1376609"/>
              <a:gd name="connsiteX3" fmla="*/ 2141035 w 2141035"/>
              <a:gd name="connsiteY3" fmla="*/ 1376609 h 1376609"/>
              <a:gd name="connsiteX4" fmla="*/ 0 w 2141035"/>
              <a:gd name="connsiteY4" fmla="*/ 1376609 h 1376609"/>
              <a:gd name="connsiteX5" fmla="*/ 0 w 2141035"/>
              <a:gd name="connsiteY5" fmla="*/ 137970 h 1376609"/>
              <a:gd name="connsiteX6" fmla="*/ 679092 w 2141035"/>
              <a:gd name="connsiteY6" fmla="*/ 134347 h 1376609"/>
              <a:gd name="connsiteX7" fmla="*/ 1673466 w 2141035"/>
              <a:gd name="connsiteY7" fmla="*/ 0 h 1376609"/>
              <a:gd name="connsiteX0" fmla="*/ 853987 w 2141035"/>
              <a:gd name="connsiteY0" fmla="*/ 0 h 1376609"/>
              <a:gd name="connsiteX1" fmla="*/ 1849669 w 2141035"/>
              <a:gd name="connsiteY1" fmla="*/ 137970 h 1376609"/>
              <a:gd name="connsiteX2" fmla="*/ 2141035 w 2141035"/>
              <a:gd name="connsiteY2" fmla="*/ 137970 h 1376609"/>
              <a:gd name="connsiteX3" fmla="*/ 2141035 w 2141035"/>
              <a:gd name="connsiteY3" fmla="*/ 1376609 h 1376609"/>
              <a:gd name="connsiteX4" fmla="*/ 0 w 2141035"/>
              <a:gd name="connsiteY4" fmla="*/ 1376609 h 1376609"/>
              <a:gd name="connsiteX5" fmla="*/ 0 w 2141035"/>
              <a:gd name="connsiteY5" fmla="*/ 137970 h 1376609"/>
              <a:gd name="connsiteX6" fmla="*/ 679092 w 2141035"/>
              <a:gd name="connsiteY6" fmla="*/ 134347 h 1376609"/>
              <a:gd name="connsiteX7" fmla="*/ 853987 w 2141035"/>
              <a:gd name="connsiteY7" fmla="*/ 0 h 1376609"/>
              <a:gd name="connsiteX0" fmla="*/ 853987 w 2141035"/>
              <a:gd name="connsiteY0" fmla="*/ 0 h 1376609"/>
              <a:gd name="connsiteX1" fmla="*/ 1002173 w 2141035"/>
              <a:gd name="connsiteY1" fmla="*/ 130724 h 1376609"/>
              <a:gd name="connsiteX2" fmla="*/ 2141035 w 2141035"/>
              <a:gd name="connsiteY2" fmla="*/ 137970 h 1376609"/>
              <a:gd name="connsiteX3" fmla="*/ 2141035 w 2141035"/>
              <a:gd name="connsiteY3" fmla="*/ 1376609 h 1376609"/>
              <a:gd name="connsiteX4" fmla="*/ 0 w 2141035"/>
              <a:gd name="connsiteY4" fmla="*/ 1376609 h 1376609"/>
              <a:gd name="connsiteX5" fmla="*/ 0 w 2141035"/>
              <a:gd name="connsiteY5" fmla="*/ 137970 h 1376609"/>
              <a:gd name="connsiteX6" fmla="*/ 679092 w 2141035"/>
              <a:gd name="connsiteY6" fmla="*/ 134347 h 1376609"/>
              <a:gd name="connsiteX7" fmla="*/ 853987 w 2141035"/>
              <a:gd name="connsiteY7" fmla="*/ 0 h 1376609"/>
              <a:gd name="connsiteX0" fmla="*/ 853987 w 2141035"/>
              <a:gd name="connsiteY0" fmla="*/ 0 h 1376609"/>
              <a:gd name="connsiteX1" fmla="*/ 1002173 w 2141035"/>
              <a:gd name="connsiteY1" fmla="*/ 130724 h 1376609"/>
              <a:gd name="connsiteX2" fmla="*/ 2141035 w 2141035"/>
              <a:gd name="connsiteY2" fmla="*/ 137970 h 1376609"/>
              <a:gd name="connsiteX3" fmla="*/ 2141035 w 2141035"/>
              <a:gd name="connsiteY3" fmla="*/ 1376609 h 1376609"/>
              <a:gd name="connsiteX4" fmla="*/ 0 w 2141035"/>
              <a:gd name="connsiteY4" fmla="*/ 1376609 h 1376609"/>
              <a:gd name="connsiteX5" fmla="*/ 0 w 2141035"/>
              <a:gd name="connsiteY5" fmla="*/ 137970 h 1376609"/>
              <a:gd name="connsiteX6" fmla="*/ 735124 w 2141035"/>
              <a:gd name="connsiteY6" fmla="*/ 134347 h 1376609"/>
              <a:gd name="connsiteX7" fmla="*/ 853987 w 2141035"/>
              <a:gd name="connsiteY7" fmla="*/ 0 h 1376609"/>
              <a:gd name="connsiteX0" fmla="*/ 853987 w 2141035"/>
              <a:gd name="connsiteY0" fmla="*/ 0 h 1376609"/>
              <a:gd name="connsiteX1" fmla="*/ 1002173 w 2141035"/>
              <a:gd name="connsiteY1" fmla="*/ 130724 h 1376609"/>
              <a:gd name="connsiteX2" fmla="*/ 2141035 w 2141035"/>
              <a:gd name="connsiteY2" fmla="*/ 137970 h 1376609"/>
              <a:gd name="connsiteX3" fmla="*/ 2141035 w 2141035"/>
              <a:gd name="connsiteY3" fmla="*/ 1376609 h 1376609"/>
              <a:gd name="connsiteX4" fmla="*/ 0 w 2141035"/>
              <a:gd name="connsiteY4" fmla="*/ 1376609 h 1376609"/>
              <a:gd name="connsiteX5" fmla="*/ 0 w 2141035"/>
              <a:gd name="connsiteY5" fmla="*/ 137970 h 1376609"/>
              <a:gd name="connsiteX6" fmla="*/ 153785 w 2141035"/>
              <a:gd name="connsiteY6" fmla="*/ 137970 h 1376609"/>
              <a:gd name="connsiteX7" fmla="*/ 853987 w 2141035"/>
              <a:gd name="connsiteY7" fmla="*/ 0 h 1376609"/>
              <a:gd name="connsiteX0" fmla="*/ 216614 w 2141035"/>
              <a:gd name="connsiteY0" fmla="*/ 0 h 1401971"/>
              <a:gd name="connsiteX1" fmla="*/ 1002173 w 2141035"/>
              <a:gd name="connsiteY1" fmla="*/ 156086 h 1401971"/>
              <a:gd name="connsiteX2" fmla="*/ 2141035 w 2141035"/>
              <a:gd name="connsiteY2" fmla="*/ 163332 h 1401971"/>
              <a:gd name="connsiteX3" fmla="*/ 2141035 w 2141035"/>
              <a:gd name="connsiteY3" fmla="*/ 1401971 h 1401971"/>
              <a:gd name="connsiteX4" fmla="*/ 0 w 2141035"/>
              <a:gd name="connsiteY4" fmla="*/ 1401971 h 1401971"/>
              <a:gd name="connsiteX5" fmla="*/ 0 w 2141035"/>
              <a:gd name="connsiteY5" fmla="*/ 163332 h 1401971"/>
              <a:gd name="connsiteX6" fmla="*/ 153785 w 2141035"/>
              <a:gd name="connsiteY6" fmla="*/ 163332 h 1401971"/>
              <a:gd name="connsiteX7" fmla="*/ 216614 w 2141035"/>
              <a:gd name="connsiteY7" fmla="*/ 0 h 1401971"/>
              <a:gd name="connsiteX0" fmla="*/ 216614 w 2141035"/>
              <a:gd name="connsiteY0" fmla="*/ 0 h 1401971"/>
              <a:gd name="connsiteX1" fmla="*/ 364801 w 2141035"/>
              <a:gd name="connsiteY1" fmla="*/ 166956 h 1401971"/>
              <a:gd name="connsiteX2" fmla="*/ 2141035 w 2141035"/>
              <a:gd name="connsiteY2" fmla="*/ 163332 h 1401971"/>
              <a:gd name="connsiteX3" fmla="*/ 2141035 w 2141035"/>
              <a:gd name="connsiteY3" fmla="*/ 1401971 h 1401971"/>
              <a:gd name="connsiteX4" fmla="*/ 0 w 2141035"/>
              <a:gd name="connsiteY4" fmla="*/ 1401971 h 1401971"/>
              <a:gd name="connsiteX5" fmla="*/ 0 w 2141035"/>
              <a:gd name="connsiteY5" fmla="*/ 163332 h 1401971"/>
              <a:gd name="connsiteX6" fmla="*/ 153785 w 2141035"/>
              <a:gd name="connsiteY6" fmla="*/ 163332 h 1401971"/>
              <a:gd name="connsiteX7" fmla="*/ 216614 w 2141035"/>
              <a:gd name="connsiteY7" fmla="*/ 0 h 1401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41035" h="1401971">
                <a:moveTo>
                  <a:pt x="216614" y="0"/>
                </a:moveTo>
                <a:lnTo>
                  <a:pt x="364801" y="166956"/>
                </a:lnTo>
                <a:lnTo>
                  <a:pt x="2141035" y="163332"/>
                </a:lnTo>
                <a:lnTo>
                  <a:pt x="2141035" y="1401971"/>
                </a:lnTo>
                <a:lnTo>
                  <a:pt x="0" y="1401971"/>
                </a:lnTo>
                <a:lnTo>
                  <a:pt x="0" y="163332"/>
                </a:lnTo>
                <a:lnTo>
                  <a:pt x="153785" y="163332"/>
                </a:lnTo>
                <a:cubicBezTo>
                  <a:pt x="185452" y="124844"/>
                  <a:pt x="184947" y="38488"/>
                  <a:pt x="216614" y="0"/>
                </a:cubicBezTo>
                <a:close/>
              </a:path>
            </a:pathLst>
          </a:cu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zh-CN" altLang="en-US" dirty="0"/>
              <a:t>微软推出</a:t>
            </a:r>
            <a:endParaRPr kumimoji="1" lang="en-US" altLang="zh-CN" dirty="0"/>
          </a:p>
          <a:p>
            <a:pPr algn="ctr">
              <a:lnSpc>
                <a:spcPct val="150000"/>
              </a:lnSpc>
            </a:pPr>
            <a:r>
              <a:rPr kumimoji="1" lang="en-US" altLang="zh-CN" dirty="0"/>
              <a:t>TypeScript</a:t>
            </a:r>
          </a:p>
          <a:p>
            <a:pPr algn="ctr">
              <a:lnSpc>
                <a:spcPct val="150000"/>
              </a:lnSpc>
            </a:pPr>
            <a:r>
              <a:rPr kumimoji="1" lang="en-US" altLang="zh-CN" sz="1000" dirty="0"/>
              <a:t>(</a:t>
            </a:r>
            <a:r>
              <a:rPr kumimoji="1" lang="zh-CN" altLang="en-US" sz="1000" dirty="0"/>
              <a:t>强类型</a:t>
            </a:r>
            <a:r>
              <a:rPr kumimoji="1" lang="en-US" altLang="zh-CN" sz="1000" dirty="0"/>
              <a:t>JS</a:t>
            </a:r>
            <a:r>
              <a:rPr kumimoji="1" lang="zh-CN" altLang="en-US" sz="1000" dirty="0"/>
              <a:t>超集</a:t>
            </a:r>
            <a:r>
              <a:rPr kumimoji="1" lang="en-US" altLang="zh-CN" sz="1000" dirty="0"/>
              <a:t>)</a:t>
            </a:r>
            <a:endParaRPr kumimoji="1" lang="zh-CN" altLang="en-US" sz="1000" dirty="0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817F0908-60E4-43BC-B0AA-C2651ED1B352}"/>
              </a:ext>
            </a:extLst>
          </p:cNvPr>
          <p:cNvSpPr txBox="1"/>
          <p:nvPr/>
        </p:nvSpPr>
        <p:spPr>
          <a:xfrm>
            <a:off x="7143696" y="2993056"/>
            <a:ext cx="830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400" b="1" dirty="0"/>
              <a:t>2012.10</a:t>
            </a:r>
            <a:endParaRPr kumimoji="1" lang="zh-CN" altLang="en-US" sz="1400" b="1" dirty="0"/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DB5477BB-D1B4-46B9-844B-3AEDFC13E967}"/>
              </a:ext>
            </a:extLst>
          </p:cNvPr>
          <p:cNvSpPr/>
          <p:nvPr/>
        </p:nvSpPr>
        <p:spPr>
          <a:xfrm>
            <a:off x="6705890" y="3279369"/>
            <a:ext cx="272877" cy="272877"/>
          </a:xfrm>
          <a:prstGeom prst="ellipse">
            <a:avLst/>
          </a:prstGeom>
          <a:solidFill>
            <a:srgbClr val="29303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/>
          </a:p>
        </p:txBody>
      </p:sp>
      <p:sp>
        <p:nvSpPr>
          <p:cNvPr id="73" name="矩形 9">
            <a:extLst>
              <a:ext uri="{FF2B5EF4-FFF2-40B4-BE49-F238E27FC236}">
                <a16:creationId xmlns:a16="http://schemas.microsoft.com/office/drawing/2014/main" id="{CB3D8035-9890-4C9A-80BE-08F19E005AC2}"/>
              </a:ext>
            </a:extLst>
          </p:cNvPr>
          <p:cNvSpPr/>
          <p:nvPr/>
        </p:nvSpPr>
        <p:spPr>
          <a:xfrm>
            <a:off x="5586735" y="3596087"/>
            <a:ext cx="1448275" cy="1852252"/>
          </a:xfrm>
          <a:custGeom>
            <a:avLst/>
            <a:gdLst>
              <a:gd name="connsiteX0" fmla="*/ 384714 w 2141035"/>
              <a:gd name="connsiteY0" fmla="*/ 0 h 1557766"/>
              <a:gd name="connsiteX1" fmla="*/ 483871 w 2141035"/>
              <a:gd name="connsiteY1" fmla="*/ 319127 h 1557766"/>
              <a:gd name="connsiteX2" fmla="*/ 2141035 w 2141035"/>
              <a:gd name="connsiteY2" fmla="*/ 319127 h 1557766"/>
              <a:gd name="connsiteX3" fmla="*/ 2141035 w 2141035"/>
              <a:gd name="connsiteY3" fmla="*/ 1557766 h 1557766"/>
              <a:gd name="connsiteX4" fmla="*/ 0 w 2141035"/>
              <a:gd name="connsiteY4" fmla="*/ 1557766 h 1557766"/>
              <a:gd name="connsiteX5" fmla="*/ 0 w 2141035"/>
              <a:gd name="connsiteY5" fmla="*/ 319127 h 1557766"/>
              <a:gd name="connsiteX6" fmla="*/ 293869 w 2141035"/>
              <a:gd name="connsiteY6" fmla="*/ 319127 h 1557766"/>
              <a:gd name="connsiteX7" fmla="*/ 384714 w 2141035"/>
              <a:gd name="connsiteY7" fmla="*/ 0 h 1557766"/>
              <a:gd name="connsiteX0" fmla="*/ 384714 w 2141035"/>
              <a:gd name="connsiteY0" fmla="*/ 0 h 1387479"/>
              <a:gd name="connsiteX1" fmla="*/ 483871 w 2141035"/>
              <a:gd name="connsiteY1" fmla="*/ 148840 h 1387479"/>
              <a:gd name="connsiteX2" fmla="*/ 2141035 w 2141035"/>
              <a:gd name="connsiteY2" fmla="*/ 148840 h 1387479"/>
              <a:gd name="connsiteX3" fmla="*/ 2141035 w 2141035"/>
              <a:gd name="connsiteY3" fmla="*/ 1387479 h 1387479"/>
              <a:gd name="connsiteX4" fmla="*/ 0 w 2141035"/>
              <a:gd name="connsiteY4" fmla="*/ 1387479 h 1387479"/>
              <a:gd name="connsiteX5" fmla="*/ 0 w 2141035"/>
              <a:gd name="connsiteY5" fmla="*/ 148840 h 1387479"/>
              <a:gd name="connsiteX6" fmla="*/ 293869 w 2141035"/>
              <a:gd name="connsiteY6" fmla="*/ 148840 h 1387479"/>
              <a:gd name="connsiteX7" fmla="*/ 384714 w 2141035"/>
              <a:gd name="connsiteY7" fmla="*/ 0 h 1387479"/>
              <a:gd name="connsiteX0" fmla="*/ 384714 w 2141035"/>
              <a:gd name="connsiteY0" fmla="*/ 0 h 1387479"/>
              <a:gd name="connsiteX1" fmla="*/ 1849669 w 2141035"/>
              <a:gd name="connsiteY1" fmla="*/ 148840 h 1387479"/>
              <a:gd name="connsiteX2" fmla="*/ 2141035 w 2141035"/>
              <a:gd name="connsiteY2" fmla="*/ 148840 h 1387479"/>
              <a:gd name="connsiteX3" fmla="*/ 2141035 w 2141035"/>
              <a:gd name="connsiteY3" fmla="*/ 1387479 h 1387479"/>
              <a:gd name="connsiteX4" fmla="*/ 0 w 2141035"/>
              <a:gd name="connsiteY4" fmla="*/ 1387479 h 1387479"/>
              <a:gd name="connsiteX5" fmla="*/ 0 w 2141035"/>
              <a:gd name="connsiteY5" fmla="*/ 148840 h 1387479"/>
              <a:gd name="connsiteX6" fmla="*/ 293869 w 2141035"/>
              <a:gd name="connsiteY6" fmla="*/ 148840 h 1387479"/>
              <a:gd name="connsiteX7" fmla="*/ 384714 w 2141035"/>
              <a:gd name="connsiteY7" fmla="*/ 0 h 1387479"/>
              <a:gd name="connsiteX0" fmla="*/ 1673466 w 2141035"/>
              <a:gd name="connsiteY0" fmla="*/ 0 h 1376609"/>
              <a:gd name="connsiteX1" fmla="*/ 1849669 w 2141035"/>
              <a:gd name="connsiteY1" fmla="*/ 137970 h 1376609"/>
              <a:gd name="connsiteX2" fmla="*/ 2141035 w 2141035"/>
              <a:gd name="connsiteY2" fmla="*/ 137970 h 1376609"/>
              <a:gd name="connsiteX3" fmla="*/ 2141035 w 2141035"/>
              <a:gd name="connsiteY3" fmla="*/ 1376609 h 1376609"/>
              <a:gd name="connsiteX4" fmla="*/ 0 w 2141035"/>
              <a:gd name="connsiteY4" fmla="*/ 1376609 h 1376609"/>
              <a:gd name="connsiteX5" fmla="*/ 0 w 2141035"/>
              <a:gd name="connsiteY5" fmla="*/ 137970 h 1376609"/>
              <a:gd name="connsiteX6" fmla="*/ 293869 w 2141035"/>
              <a:gd name="connsiteY6" fmla="*/ 137970 h 1376609"/>
              <a:gd name="connsiteX7" fmla="*/ 1673466 w 2141035"/>
              <a:gd name="connsiteY7" fmla="*/ 0 h 1376609"/>
              <a:gd name="connsiteX0" fmla="*/ 1673466 w 2141035"/>
              <a:gd name="connsiteY0" fmla="*/ 0 h 1376609"/>
              <a:gd name="connsiteX1" fmla="*/ 1849669 w 2141035"/>
              <a:gd name="connsiteY1" fmla="*/ 137970 h 1376609"/>
              <a:gd name="connsiteX2" fmla="*/ 2141035 w 2141035"/>
              <a:gd name="connsiteY2" fmla="*/ 137970 h 1376609"/>
              <a:gd name="connsiteX3" fmla="*/ 2141035 w 2141035"/>
              <a:gd name="connsiteY3" fmla="*/ 1376609 h 1376609"/>
              <a:gd name="connsiteX4" fmla="*/ 0 w 2141035"/>
              <a:gd name="connsiteY4" fmla="*/ 1376609 h 1376609"/>
              <a:gd name="connsiteX5" fmla="*/ 0 w 2141035"/>
              <a:gd name="connsiteY5" fmla="*/ 137970 h 1376609"/>
              <a:gd name="connsiteX6" fmla="*/ 1512580 w 2141035"/>
              <a:gd name="connsiteY6" fmla="*/ 123477 h 1376609"/>
              <a:gd name="connsiteX7" fmla="*/ 1673466 w 2141035"/>
              <a:gd name="connsiteY7" fmla="*/ 0 h 1376609"/>
              <a:gd name="connsiteX0" fmla="*/ 1673466 w 2141035"/>
              <a:gd name="connsiteY0" fmla="*/ 0 h 1376609"/>
              <a:gd name="connsiteX1" fmla="*/ 1849669 w 2141035"/>
              <a:gd name="connsiteY1" fmla="*/ 137970 h 1376609"/>
              <a:gd name="connsiteX2" fmla="*/ 2141035 w 2141035"/>
              <a:gd name="connsiteY2" fmla="*/ 137970 h 1376609"/>
              <a:gd name="connsiteX3" fmla="*/ 2141035 w 2141035"/>
              <a:gd name="connsiteY3" fmla="*/ 1376609 h 1376609"/>
              <a:gd name="connsiteX4" fmla="*/ 0 w 2141035"/>
              <a:gd name="connsiteY4" fmla="*/ 1376609 h 1376609"/>
              <a:gd name="connsiteX5" fmla="*/ 0 w 2141035"/>
              <a:gd name="connsiteY5" fmla="*/ 137970 h 1376609"/>
              <a:gd name="connsiteX6" fmla="*/ 1533592 w 2141035"/>
              <a:gd name="connsiteY6" fmla="*/ 134347 h 1376609"/>
              <a:gd name="connsiteX7" fmla="*/ 1673466 w 2141035"/>
              <a:gd name="connsiteY7" fmla="*/ 0 h 1376609"/>
              <a:gd name="connsiteX0" fmla="*/ 1673466 w 2141035"/>
              <a:gd name="connsiteY0" fmla="*/ 0 h 1376609"/>
              <a:gd name="connsiteX1" fmla="*/ 1849669 w 2141035"/>
              <a:gd name="connsiteY1" fmla="*/ 137970 h 1376609"/>
              <a:gd name="connsiteX2" fmla="*/ 2141035 w 2141035"/>
              <a:gd name="connsiteY2" fmla="*/ 137970 h 1376609"/>
              <a:gd name="connsiteX3" fmla="*/ 2141035 w 2141035"/>
              <a:gd name="connsiteY3" fmla="*/ 1376609 h 1376609"/>
              <a:gd name="connsiteX4" fmla="*/ 0 w 2141035"/>
              <a:gd name="connsiteY4" fmla="*/ 1376609 h 1376609"/>
              <a:gd name="connsiteX5" fmla="*/ 0 w 2141035"/>
              <a:gd name="connsiteY5" fmla="*/ 137970 h 1376609"/>
              <a:gd name="connsiteX6" fmla="*/ 679092 w 2141035"/>
              <a:gd name="connsiteY6" fmla="*/ 134347 h 1376609"/>
              <a:gd name="connsiteX7" fmla="*/ 1673466 w 2141035"/>
              <a:gd name="connsiteY7" fmla="*/ 0 h 1376609"/>
              <a:gd name="connsiteX0" fmla="*/ 853987 w 2141035"/>
              <a:gd name="connsiteY0" fmla="*/ 0 h 1376609"/>
              <a:gd name="connsiteX1" fmla="*/ 1849669 w 2141035"/>
              <a:gd name="connsiteY1" fmla="*/ 137970 h 1376609"/>
              <a:gd name="connsiteX2" fmla="*/ 2141035 w 2141035"/>
              <a:gd name="connsiteY2" fmla="*/ 137970 h 1376609"/>
              <a:gd name="connsiteX3" fmla="*/ 2141035 w 2141035"/>
              <a:gd name="connsiteY3" fmla="*/ 1376609 h 1376609"/>
              <a:gd name="connsiteX4" fmla="*/ 0 w 2141035"/>
              <a:gd name="connsiteY4" fmla="*/ 1376609 h 1376609"/>
              <a:gd name="connsiteX5" fmla="*/ 0 w 2141035"/>
              <a:gd name="connsiteY5" fmla="*/ 137970 h 1376609"/>
              <a:gd name="connsiteX6" fmla="*/ 679092 w 2141035"/>
              <a:gd name="connsiteY6" fmla="*/ 134347 h 1376609"/>
              <a:gd name="connsiteX7" fmla="*/ 853987 w 2141035"/>
              <a:gd name="connsiteY7" fmla="*/ 0 h 1376609"/>
              <a:gd name="connsiteX0" fmla="*/ 853987 w 2141035"/>
              <a:gd name="connsiteY0" fmla="*/ 0 h 1376609"/>
              <a:gd name="connsiteX1" fmla="*/ 1002173 w 2141035"/>
              <a:gd name="connsiteY1" fmla="*/ 130724 h 1376609"/>
              <a:gd name="connsiteX2" fmla="*/ 2141035 w 2141035"/>
              <a:gd name="connsiteY2" fmla="*/ 137970 h 1376609"/>
              <a:gd name="connsiteX3" fmla="*/ 2141035 w 2141035"/>
              <a:gd name="connsiteY3" fmla="*/ 1376609 h 1376609"/>
              <a:gd name="connsiteX4" fmla="*/ 0 w 2141035"/>
              <a:gd name="connsiteY4" fmla="*/ 1376609 h 1376609"/>
              <a:gd name="connsiteX5" fmla="*/ 0 w 2141035"/>
              <a:gd name="connsiteY5" fmla="*/ 137970 h 1376609"/>
              <a:gd name="connsiteX6" fmla="*/ 679092 w 2141035"/>
              <a:gd name="connsiteY6" fmla="*/ 134347 h 1376609"/>
              <a:gd name="connsiteX7" fmla="*/ 853987 w 2141035"/>
              <a:gd name="connsiteY7" fmla="*/ 0 h 1376609"/>
              <a:gd name="connsiteX0" fmla="*/ 853987 w 2141035"/>
              <a:gd name="connsiteY0" fmla="*/ 0 h 1376609"/>
              <a:gd name="connsiteX1" fmla="*/ 1002173 w 2141035"/>
              <a:gd name="connsiteY1" fmla="*/ 130724 h 1376609"/>
              <a:gd name="connsiteX2" fmla="*/ 2141035 w 2141035"/>
              <a:gd name="connsiteY2" fmla="*/ 137970 h 1376609"/>
              <a:gd name="connsiteX3" fmla="*/ 2141035 w 2141035"/>
              <a:gd name="connsiteY3" fmla="*/ 1376609 h 1376609"/>
              <a:gd name="connsiteX4" fmla="*/ 0 w 2141035"/>
              <a:gd name="connsiteY4" fmla="*/ 1376609 h 1376609"/>
              <a:gd name="connsiteX5" fmla="*/ 0 w 2141035"/>
              <a:gd name="connsiteY5" fmla="*/ 137970 h 1376609"/>
              <a:gd name="connsiteX6" fmla="*/ 735124 w 2141035"/>
              <a:gd name="connsiteY6" fmla="*/ 134347 h 1376609"/>
              <a:gd name="connsiteX7" fmla="*/ 853987 w 2141035"/>
              <a:gd name="connsiteY7" fmla="*/ 0 h 1376609"/>
              <a:gd name="connsiteX0" fmla="*/ 853987 w 2141035"/>
              <a:gd name="connsiteY0" fmla="*/ 0 h 1376609"/>
              <a:gd name="connsiteX1" fmla="*/ 1002173 w 2141035"/>
              <a:gd name="connsiteY1" fmla="*/ 130724 h 1376609"/>
              <a:gd name="connsiteX2" fmla="*/ 2141035 w 2141035"/>
              <a:gd name="connsiteY2" fmla="*/ 137970 h 1376609"/>
              <a:gd name="connsiteX3" fmla="*/ 2141035 w 2141035"/>
              <a:gd name="connsiteY3" fmla="*/ 1376609 h 1376609"/>
              <a:gd name="connsiteX4" fmla="*/ 0 w 2141035"/>
              <a:gd name="connsiteY4" fmla="*/ 1376609 h 1376609"/>
              <a:gd name="connsiteX5" fmla="*/ 0 w 2141035"/>
              <a:gd name="connsiteY5" fmla="*/ 137970 h 1376609"/>
              <a:gd name="connsiteX6" fmla="*/ 153785 w 2141035"/>
              <a:gd name="connsiteY6" fmla="*/ 137970 h 1376609"/>
              <a:gd name="connsiteX7" fmla="*/ 853987 w 2141035"/>
              <a:gd name="connsiteY7" fmla="*/ 0 h 1376609"/>
              <a:gd name="connsiteX0" fmla="*/ 216614 w 2141035"/>
              <a:gd name="connsiteY0" fmla="*/ 0 h 1401971"/>
              <a:gd name="connsiteX1" fmla="*/ 1002173 w 2141035"/>
              <a:gd name="connsiteY1" fmla="*/ 156086 h 1401971"/>
              <a:gd name="connsiteX2" fmla="*/ 2141035 w 2141035"/>
              <a:gd name="connsiteY2" fmla="*/ 163332 h 1401971"/>
              <a:gd name="connsiteX3" fmla="*/ 2141035 w 2141035"/>
              <a:gd name="connsiteY3" fmla="*/ 1401971 h 1401971"/>
              <a:gd name="connsiteX4" fmla="*/ 0 w 2141035"/>
              <a:gd name="connsiteY4" fmla="*/ 1401971 h 1401971"/>
              <a:gd name="connsiteX5" fmla="*/ 0 w 2141035"/>
              <a:gd name="connsiteY5" fmla="*/ 163332 h 1401971"/>
              <a:gd name="connsiteX6" fmla="*/ 153785 w 2141035"/>
              <a:gd name="connsiteY6" fmla="*/ 163332 h 1401971"/>
              <a:gd name="connsiteX7" fmla="*/ 216614 w 2141035"/>
              <a:gd name="connsiteY7" fmla="*/ 0 h 1401971"/>
              <a:gd name="connsiteX0" fmla="*/ 216614 w 2141035"/>
              <a:gd name="connsiteY0" fmla="*/ 0 h 1401971"/>
              <a:gd name="connsiteX1" fmla="*/ 364801 w 2141035"/>
              <a:gd name="connsiteY1" fmla="*/ 166956 h 1401971"/>
              <a:gd name="connsiteX2" fmla="*/ 2141035 w 2141035"/>
              <a:gd name="connsiteY2" fmla="*/ 163332 h 1401971"/>
              <a:gd name="connsiteX3" fmla="*/ 2141035 w 2141035"/>
              <a:gd name="connsiteY3" fmla="*/ 1401971 h 1401971"/>
              <a:gd name="connsiteX4" fmla="*/ 0 w 2141035"/>
              <a:gd name="connsiteY4" fmla="*/ 1401971 h 1401971"/>
              <a:gd name="connsiteX5" fmla="*/ 0 w 2141035"/>
              <a:gd name="connsiteY5" fmla="*/ 163332 h 1401971"/>
              <a:gd name="connsiteX6" fmla="*/ 153785 w 2141035"/>
              <a:gd name="connsiteY6" fmla="*/ 163332 h 1401971"/>
              <a:gd name="connsiteX7" fmla="*/ 216614 w 2141035"/>
              <a:gd name="connsiteY7" fmla="*/ 0 h 1401971"/>
              <a:gd name="connsiteX0" fmla="*/ 216614 w 2141035"/>
              <a:gd name="connsiteY0" fmla="*/ 0 h 1401971"/>
              <a:gd name="connsiteX1" fmla="*/ 1814648 w 2141035"/>
              <a:gd name="connsiteY1" fmla="*/ 174203 h 1401971"/>
              <a:gd name="connsiteX2" fmla="*/ 2141035 w 2141035"/>
              <a:gd name="connsiteY2" fmla="*/ 163332 h 1401971"/>
              <a:gd name="connsiteX3" fmla="*/ 2141035 w 2141035"/>
              <a:gd name="connsiteY3" fmla="*/ 1401971 h 1401971"/>
              <a:gd name="connsiteX4" fmla="*/ 0 w 2141035"/>
              <a:gd name="connsiteY4" fmla="*/ 1401971 h 1401971"/>
              <a:gd name="connsiteX5" fmla="*/ 0 w 2141035"/>
              <a:gd name="connsiteY5" fmla="*/ 163332 h 1401971"/>
              <a:gd name="connsiteX6" fmla="*/ 153785 w 2141035"/>
              <a:gd name="connsiteY6" fmla="*/ 163332 h 1401971"/>
              <a:gd name="connsiteX7" fmla="*/ 216614 w 2141035"/>
              <a:gd name="connsiteY7" fmla="*/ 0 h 1401971"/>
              <a:gd name="connsiteX0" fmla="*/ 1764518 w 2141035"/>
              <a:gd name="connsiteY0" fmla="*/ 0 h 1416463"/>
              <a:gd name="connsiteX1" fmla="*/ 1814648 w 2141035"/>
              <a:gd name="connsiteY1" fmla="*/ 188695 h 1416463"/>
              <a:gd name="connsiteX2" fmla="*/ 2141035 w 2141035"/>
              <a:gd name="connsiteY2" fmla="*/ 177824 h 1416463"/>
              <a:gd name="connsiteX3" fmla="*/ 2141035 w 2141035"/>
              <a:gd name="connsiteY3" fmla="*/ 1416463 h 1416463"/>
              <a:gd name="connsiteX4" fmla="*/ 0 w 2141035"/>
              <a:gd name="connsiteY4" fmla="*/ 1416463 h 1416463"/>
              <a:gd name="connsiteX5" fmla="*/ 0 w 2141035"/>
              <a:gd name="connsiteY5" fmla="*/ 177824 h 1416463"/>
              <a:gd name="connsiteX6" fmla="*/ 153785 w 2141035"/>
              <a:gd name="connsiteY6" fmla="*/ 177824 h 1416463"/>
              <a:gd name="connsiteX7" fmla="*/ 1764518 w 2141035"/>
              <a:gd name="connsiteY7" fmla="*/ 0 h 1416463"/>
              <a:gd name="connsiteX0" fmla="*/ 1764518 w 2141035"/>
              <a:gd name="connsiteY0" fmla="*/ 0 h 1416463"/>
              <a:gd name="connsiteX1" fmla="*/ 1814648 w 2141035"/>
              <a:gd name="connsiteY1" fmla="*/ 188695 h 1416463"/>
              <a:gd name="connsiteX2" fmla="*/ 2141035 w 2141035"/>
              <a:gd name="connsiteY2" fmla="*/ 177824 h 1416463"/>
              <a:gd name="connsiteX3" fmla="*/ 2141035 w 2141035"/>
              <a:gd name="connsiteY3" fmla="*/ 1416463 h 1416463"/>
              <a:gd name="connsiteX4" fmla="*/ 0 w 2141035"/>
              <a:gd name="connsiteY4" fmla="*/ 1416463 h 1416463"/>
              <a:gd name="connsiteX5" fmla="*/ 0 w 2141035"/>
              <a:gd name="connsiteY5" fmla="*/ 177824 h 1416463"/>
              <a:gd name="connsiteX6" fmla="*/ 1526586 w 2141035"/>
              <a:gd name="connsiteY6" fmla="*/ 166955 h 1416463"/>
              <a:gd name="connsiteX7" fmla="*/ 1764518 w 2141035"/>
              <a:gd name="connsiteY7" fmla="*/ 0 h 1416463"/>
              <a:gd name="connsiteX0" fmla="*/ 1764518 w 2141035"/>
              <a:gd name="connsiteY0" fmla="*/ 0 h 1416463"/>
              <a:gd name="connsiteX1" fmla="*/ 1800640 w 2141035"/>
              <a:gd name="connsiteY1" fmla="*/ 174203 h 1416463"/>
              <a:gd name="connsiteX2" fmla="*/ 2141035 w 2141035"/>
              <a:gd name="connsiteY2" fmla="*/ 177824 h 1416463"/>
              <a:gd name="connsiteX3" fmla="*/ 2141035 w 2141035"/>
              <a:gd name="connsiteY3" fmla="*/ 1416463 h 1416463"/>
              <a:gd name="connsiteX4" fmla="*/ 0 w 2141035"/>
              <a:gd name="connsiteY4" fmla="*/ 1416463 h 1416463"/>
              <a:gd name="connsiteX5" fmla="*/ 0 w 2141035"/>
              <a:gd name="connsiteY5" fmla="*/ 177824 h 1416463"/>
              <a:gd name="connsiteX6" fmla="*/ 1526586 w 2141035"/>
              <a:gd name="connsiteY6" fmla="*/ 166955 h 1416463"/>
              <a:gd name="connsiteX7" fmla="*/ 1764518 w 2141035"/>
              <a:gd name="connsiteY7" fmla="*/ 0 h 1416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41035" h="1416463">
                <a:moveTo>
                  <a:pt x="1764518" y="0"/>
                </a:moveTo>
                <a:lnTo>
                  <a:pt x="1800640" y="174203"/>
                </a:lnTo>
                <a:lnTo>
                  <a:pt x="2141035" y="177824"/>
                </a:lnTo>
                <a:lnTo>
                  <a:pt x="2141035" y="1416463"/>
                </a:lnTo>
                <a:lnTo>
                  <a:pt x="0" y="1416463"/>
                </a:lnTo>
                <a:lnTo>
                  <a:pt x="0" y="177824"/>
                </a:lnTo>
                <a:lnTo>
                  <a:pt x="1526586" y="166955"/>
                </a:lnTo>
                <a:cubicBezTo>
                  <a:pt x="1558253" y="128467"/>
                  <a:pt x="1732851" y="38488"/>
                  <a:pt x="1764518" y="0"/>
                </a:cubicBezTo>
                <a:close/>
              </a:path>
            </a:pathLst>
          </a:cu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en-US" altLang="zh-CN" dirty="0"/>
              <a:t>Google</a:t>
            </a:r>
            <a:r>
              <a:rPr kumimoji="1" lang="zh-CN" altLang="en-US" dirty="0"/>
              <a:t>推出</a:t>
            </a:r>
            <a:endParaRPr kumimoji="1" lang="en-US" altLang="zh-CN" dirty="0"/>
          </a:p>
          <a:p>
            <a:pPr algn="ctr">
              <a:lnSpc>
                <a:spcPct val="150000"/>
              </a:lnSpc>
            </a:pPr>
            <a:r>
              <a:rPr kumimoji="1" lang="en-US" altLang="zh-CN" dirty="0"/>
              <a:t>Dart</a:t>
            </a:r>
          </a:p>
          <a:p>
            <a:pPr algn="ctr">
              <a:lnSpc>
                <a:spcPct val="150000"/>
              </a:lnSpc>
            </a:pPr>
            <a:r>
              <a:rPr lang="en-US" altLang="zh-CN" sz="1000" dirty="0"/>
              <a:t>(</a:t>
            </a:r>
            <a:r>
              <a:rPr lang="zh-CN" altLang="en-US" sz="1000" dirty="0"/>
              <a:t>下一代结构化</a:t>
            </a:r>
            <a:r>
              <a:rPr lang="en-US" altLang="zh-CN" sz="1000" dirty="0"/>
              <a:t>Web</a:t>
            </a:r>
            <a:r>
              <a:rPr lang="zh-CN" altLang="en-US" sz="1000" dirty="0"/>
              <a:t>开发语言</a:t>
            </a:r>
            <a:r>
              <a:rPr lang="en-US" altLang="zh-CN" sz="1000" dirty="0"/>
              <a:t>)</a:t>
            </a:r>
            <a:endParaRPr kumimoji="1" lang="zh-CN" altLang="en-US" sz="1000" dirty="0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B1EF21F1-992E-49E7-B74C-A84CECB5F436}"/>
              </a:ext>
            </a:extLst>
          </p:cNvPr>
          <p:cNvSpPr txBox="1"/>
          <p:nvPr/>
        </p:nvSpPr>
        <p:spPr>
          <a:xfrm>
            <a:off x="6418006" y="2993056"/>
            <a:ext cx="8208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400" b="1" dirty="0"/>
              <a:t>2011.10</a:t>
            </a:r>
            <a:endParaRPr kumimoji="1" lang="zh-CN" altLang="en-US" sz="1400" b="1" dirty="0"/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80F6D0AF-1FAC-4C49-9E68-DAB1E7245210}"/>
              </a:ext>
            </a:extLst>
          </p:cNvPr>
          <p:cNvSpPr/>
          <p:nvPr/>
        </p:nvSpPr>
        <p:spPr>
          <a:xfrm>
            <a:off x="9192256" y="3271507"/>
            <a:ext cx="272877" cy="272877"/>
          </a:xfrm>
          <a:prstGeom prst="ellipse">
            <a:avLst/>
          </a:prstGeom>
          <a:solidFill>
            <a:srgbClr val="29303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/>
          </a:p>
        </p:txBody>
      </p:sp>
      <p:sp>
        <p:nvSpPr>
          <p:cNvPr id="76" name="矩形 9">
            <a:extLst>
              <a:ext uri="{FF2B5EF4-FFF2-40B4-BE49-F238E27FC236}">
                <a16:creationId xmlns:a16="http://schemas.microsoft.com/office/drawing/2014/main" id="{40FBEB70-3A05-469A-9946-684ED9DD07B9}"/>
              </a:ext>
            </a:extLst>
          </p:cNvPr>
          <p:cNvSpPr/>
          <p:nvPr/>
        </p:nvSpPr>
        <p:spPr>
          <a:xfrm>
            <a:off x="9107565" y="3614277"/>
            <a:ext cx="2201619" cy="1213565"/>
          </a:xfrm>
          <a:custGeom>
            <a:avLst/>
            <a:gdLst>
              <a:gd name="connsiteX0" fmla="*/ 384714 w 2141035"/>
              <a:gd name="connsiteY0" fmla="*/ 0 h 1557766"/>
              <a:gd name="connsiteX1" fmla="*/ 483871 w 2141035"/>
              <a:gd name="connsiteY1" fmla="*/ 319127 h 1557766"/>
              <a:gd name="connsiteX2" fmla="*/ 2141035 w 2141035"/>
              <a:gd name="connsiteY2" fmla="*/ 319127 h 1557766"/>
              <a:gd name="connsiteX3" fmla="*/ 2141035 w 2141035"/>
              <a:gd name="connsiteY3" fmla="*/ 1557766 h 1557766"/>
              <a:gd name="connsiteX4" fmla="*/ 0 w 2141035"/>
              <a:gd name="connsiteY4" fmla="*/ 1557766 h 1557766"/>
              <a:gd name="connsiteX5" fmla="*/ 0 w 2141035"/>
              <a:gd name="connsiteY5" fmla="*/ 319127 h 1557766"/>
              <a:gd name="connsiteX6" fmla="*/ 293869 w 2141035"/>
              <a:gd name="connsiteY6" fmla="*/ 319127 h 1557766"/>
              <a:gd name="connsiteX7" fmla="*/ 384714 w 2141035"/>
              <a:gd name="connsiteY7" fmla="*/ 0 h 1557766"/>
              <a:gd name="connsiteX0" fmla="*/ 384714 w 2141035"/>
              <a:gd name="connsiteY0" fmla="*/ 0 h 1387479"/>
              <a:gd name="connsiteX1" fmla="*/ 483871 w 2141035"/>
              <a:gd name="connsiteY1" fmla="*/ 148840 h 1387479"/>
              <a:gd name="connsiteX2" fmla="*/ 2141035 w 2141035"/>
              <a:gd name="connsiteY2" fmla="*/ 148840 h 1387479"/>
              <a:gd name="connsiteX3" fmla="*/ 2141035 w 2141035"/>
              <a:gd name="connsiteY3" fmla="*/ 1387479 h 1387479"/>
              <a:gd name="connsiteX4" fmla="*/ 0 w 2141035"/>
              <a:gd name="connsiteY4" fmla="*/ 1387479 h 1387479"/>
              <a:gd name="connsiteX5" fmla="*/ 0 w 2141035"/>
              <a:gd name="connsiteY5" fmla="*/ 148840 h 1387479"/>
              <a:gd name="connsiteX6" fmla="*/ 293869 w 2141035"/>
              <a:gd name="connsiteY6" fmla="*/ 148840 h 1387479"/>
              <a:gd name="connsiteX7" fmla="*/ 384714 w 2141035"/>
              <a:gd name="connsiteY7" fmla="*/ 0 h 1387479"/>
              <a:gd name="connsiteX0" fmla="*/ 384714 w 2141035"/>
              <a:gd name="connsiteY0" fmla="*/ 0 h 1387479"/>
              <a:gd name="connsiteX1" fmla="*/ 1849669 w 2141035"/>
              <a:gd name="connsiteY1" fmla="*/ 148840 h 1387479"/>
              <a:gd name="connsiteX2" fmla="*/ 2141035 w 2141035"/>
              <a:gd name="connsiteY2" fmla="*/ 148840 h 1387479"/>
              <a:gd name="connsiteX3" fmla="*/ 2141035 w 2141035"/>
              <a:gd name="connsiteY3" fmla="*/ 1387479 h 1387479"/>
              <a:gd name="connsiteX4" fmla="*/ 0 w 2141035"/>
              <a:gd name="connsiteY4" fmla="*/ 1387479 h 1387479"/>
              <a:gd name="connsiteX5" fmla="*/ 0 w 2141035"/>
              <a:gd name="connsiteY5" fmla="*/ 148840 h 1387479"/>
              <a:gd name="connsiteX6" fmla="*/ 293869 w 2141035"/>
              <a:gd name="connsiteY6" fmla="*/ 148840 h 1387479"/>
              <a:gd name="connsiteX7" fmla="*/ 384714 w 2141035"/>
              <a:gd name="connsiteY7" fmla="*/ 0 h 1387479"/>
              <a:gd name="connsiteX0" fmla="*/ 1673466 w 2141035"/>
              <a:gd name="connsiteY0" fmla="*/ 0 h 1376609"/>
              <a:gd name="connsiteX1" fmla="*/ 1849669 w 2141035"/>
              <a:gd name="connsiteY1" fmla="*/ 137970 h 1376609"/>
              <a:gd name="connsiteX2" fmla="*/ 2141035 w 2141035"/>
              <a:gd name="connsiteY2" fmla="*/ 137970 h 1376609"/>
              <a:gd name="connsiteX3" fmla="*/ 2141035 w 2141035"/>
              <a:gd name="connsiteY3" fmla="*/ 1376609 h 1376609"/>
              <a:gd name="connsiteX4" fmla="*/ 0 w 2141035"/>
              <a:gd name="connsiteY4" fmla="*/ 1376609 h 1376609"/>
              <a:gd name="connsiteX5" fmla="*/ 0 w 2141035"/>
              <a:gd name="connsiteY5" fmla="*/ 137970 h 1376609"/>
              <a:gd name="connsiteX6" fmla="*/ 293869 w 2141035"/>
              <a:gd name="connsiteY6" fmla="*/ 137970 h 1376609"/>
              <a:gd name="connsiteX7" fmla="*/ 1673466 w 2141035"/>
              <a:gd name="connsiteY7" fmla="*/ 0 h 1376609"/>
              <a:gd name="connsiteX0" fmla="*/ 1673466 w 2141035"/>
              <a:gd name="connsiteY0" fmla="*/ 0 h 1376609"/>
              <a:gd name="connsiteX1" fmla="*/ 1849669 w 2141035"/>
              <a:gd name="connsiteY1" fmla="*/ 137970 h 1376609"/>
              <a:gd name="connsiteX2" fmla="*/ 2141035 w 2141035"/>
              <a:gd name="connsiteY2" fmla="*/ 137970 h 1376609"/>
              <a:gd name="connsiteX3" fmla="*/ 2141035 w 2141035"/>
              <a:gd name="connsiteY3" fmla="*/ 1376609 h 1376609"/>
              <a:gd name="connsiteX4" fmla="*/ 0 w 2141035"/>
              <a:gd name="connsiteY4" fmla="*/ 1376609 h 1376609"/>
              <a:gd name="connsiteX5" fmla="*/ 0 w 2141035"/>
              <a:gd name="connsiteY5" fmla="*/ 137970 h 1376609"/>
              <a:gd name="connsiteX6" fmla="*/ 1512580 w 2141035"/>
              <a:gd name="connsiteY6" fmla="*/ 123477 h 1376609"/>
              <a:gd name="connsiteX7" fmla="*/ 1673466 w 2141035"/>
              <a:gd name="connsiteY7" fmla="*/ 0 h 1376609"/>
              <a:gd name="connsiteX0" fmla="*/ 1673466 w 2141035"/>
              <a:gd name="connsiteY0" fmla="*/ 0 h 1376609"/>
              <a:gd name="connsiteX1" fmla="*/ 1849669 w 2141035"/>
              <a:gd name="connsiteY1" fmla="*/ 137970 h 1376609"/>
              <a:gd name="connsiteX2" fmla="*/ 2141035 w 2141035"/>
              <a:gd name="connsiteY2" fmla="*/ 137970 h 1376609"/>
              <a:gd name="connsiteX3" fmla="*/ 2141035 w 2141035"/>
              <a:gd name="connsiteY3" fmla="*/ 1376609 h 1376609"/>
              <a:gd name="connsiteX4" fmla="*/ 0 w 2141035"/>
              <a:gd name="connsiteY4" fmla="*/ 1376609 h 1376609"/>
              <a:gd name="connsiteX5" fmla="*/ 0 w 2141035"/>
              <a:gd name="connsiteY5" fmla="*/ 137970 h 1376609"/>
              <a:gd name="connsiteX6" fmla="*/ 1533592 w 2141035"/>
              <a:gd name="connsiteY6" fmla="*/ 134347 h 1376609"/>
              <a:gd name="connsiteX7" fmla="*/ 1673466 w 2141035"/>
              <a:gd name="connsiteY7" fmla="*/ 0 h 1376609"/>
              <a:gd name="connsiteX0" fmla="*/ 1673466 w 2141035"/>
              <a:gd name="connsiteY0" fmla="*/ 0 h 1376609"/>
              <a:gd name="connsiteX1" fmla="*/ 1849669 w 2141035"/>
              <a:gd name="connsiteY1" fmla="*/ 137970 h 1376609"/>
              <a:gd name="connsiteX2" fmla="*/ 2141035 w 2141035"/>
              <a:gd name="connsiteY2" fmla="*/ 137970 h 1376609"/>
              <a:gd name="connsiteX3" fmla="*/ 2141035 w 2141035"/>
              <a:gd name="connsiteY3" fmla="*/ 1376609 h 1376609"/>
              <a:gd name="connsiteX4" fmla="*/ 0 w 2141035"/>
              <a:gd name="connsiteY4" fmla="*/ 1376609 h 1376609"/>
              <a:gd name="connsiteX5" fmla="*/ 0 w 2141035"/>
              <a:gd name="connsiteY5" fmla="*/ 137970 h 1376609"/>
              <a:gd name="connsiteX6" fmla="*/ 679092 w 2141035"/>
              <a:gd name="connsiteY6" fmla="*/ 134347 h 1376609"/>
              <a:gd name="connsiteX7" fmla="*/ 1673466 w 2141035"/>
              <a:gd name="connsiteY7" fmla="*/ 0 h 1376609"/>
              <a:gd name="connsiteX0" fmla="*/ 853987 w 2141035"/>
              <a:gd name="connsiteY0" fmla="*/ 0 h 1376609"/>
              <a:gd name="connsiteX1" fmla="*/ 1849669 w 2141035"/>
              <a:gd name="connsiteY1" fmla="*/ 137970 h 1376609"/>
              <a:gd name="connsiteX2" fmla="*/ 2141035 w 2141035"/>
              <a:gd name="connsiteY2" fmla="*/ 137970 h 1376609"/>
              <a:gd name="connsiteX3" fmla="*/ 2141035 w 2141035"/>
              <a:gd name="connsiteY3" fmla="*/ 1376609 h 1376609"/>
              <a:gd name="connsiteX4" fmla="*/ 0 w 2141035"/>
              <a:gd name="connsiteY4" fmla="*/ 1376609 h 1376609"/>
              <a:gd name="connsiteX5" fmla="*/ 0 w 2141035"/>
              <a:gd name="connsiteY5" fmla="*/ 137970 h 1376609"/>
              <a:gd name="connsiteX6" fmla="*/ 679092 w 2141035"/>
              <a:gd name="connsiteY6" fmla="*/ 134347 h 1376609"/>
              <a:gd name="connsiteX7" fmla="*/ 853987 w 2141035"/>
              <a:gd name="connsiteY7" fmla="*/ 0 h 1376609"/>
              <a:gd name="connsiteX0" fmla="*/ 853987 w 2141035"/>
              <a:gd name="connsiteY0" fmla="*/ 0 h 1376609"/>
              <a:gd name="connsiteX1" fmla="*/ 1002173 w 2141035"/>
              <a:gd name="connsiteY1" fmla="*/ 130724 h 1376609"/>
              <a:gd name="connsiteX2" fmla="*/ 2141035 w 2141035"/>
              <a:gd name="connsiteY2" fmla="*/ 137970 h 1376609"/>
              <a:gd name="connsiteX3" fmla="*/ 2141035 w 2141035"/>
              <a:gd name="connsiteY3" fmla="*/ 1376609 h 1376609"/>
              <a:gd name="connsiteX4" fmla="*/ 0 w 2141035"/>
              <a:gd name="connsiteY4" fmla="*/ 1376609 h 1376609"/>
              <a:gd name="connsiteX5" fmla="*/ 0 w 2141035"/>
              <a:gd name="connsiteY5" fmla="*/ 137970 h 1376609"/>
              <a:gd name="connsiteX6" fmla="*/ 679092 w 2141035"/>
              <a:gd name="connsiteY6" fmla="*/ 134347 h 1376609"/>
              <a:gd name="connsiteX7" fmla="*/ 853987 w 2141035"/>
              <a:gd name="connsiteY7" fmla="*/ 0 h 1376609"/>
              <a:gd name="connsiteX0" fmla="*/ 853987 w 2141035"/>
              <a:gd name="connsiteY0" fmla="*/ 0 h 1376609"/>
              <a:gd name="connsiteX1" fmla="*/ 1002173 w 2141035"/>
              <a:gd name="connsiteY1" fmla="*/ 130724 h 1376609"/>
              <a:gd name="connsiteX2" fmla="*/ 2141035 w 2141035"/>
              <a:gd name="connsiteY2" fmla="*/ 137970 h 1376609"/>
              <a:gd name="connsiteX3" fmla="*/ 2141035 w 2141035"/>
              <a:gd name="connsiteY3" fmla="*/ 1376609 h 1376609"/>
              <a:gd name="connsiteX4" fmla="*/ 0 w 2141035"/>
              <a:gd name="connsiteY4" fmla="*/ 1376609 h 1376609"/>
              <a:gd name="connsiteX5" fmla="*/ 0 w 2141035"/>
              <a:gd name="connsiteY5" fmla="*/ 137970 h 1376609"/>
              <a:gd name="connsiteX6" fmla="*/ 735124 w 2141035"/>
              <a:gd name="connsiteY6" fmla="*/ 134347 h 1376609"/>
              <a:gd name="connsiteX7" fmla="*/ 853987 w 2141035"/>
              <a:gd name="connsiteY7" fmla="*/ 0 h 1376609"/>
              <a:gd name="connsiteX0" fmla="*/ 853987 w 2141035"/>
              <a:gd name="connsiteY0" fmla="*/ 0 h 1376609"/>
              <a:gd name="connsiteX1" fmla="*/ 1002173 w 2141035"/>
              <a:gd name="connsiteY1" fmla="*/ 130724 h 1376609"/>
              <a:gd name="connsiteX2" fmla="*/ 2141035 w 2141035"/>
              <a:gd name="connsiteY2" fmla="*/ 137970 h 1376609"/>
              <a:gd name="connsiteX3" fmla="*/ 2141035 w 2141035"/>
              <a:gd name="connsiteY3" fmla="*/ 1376609 h 1376609"/>
              <a:gd name="connsiteX4" fmla="*/ 0 w 2141035"/>
              <a:gd name="connsiteY4" fmla="*/ 1376609 h 1376609"/>
              <a:gd name="connsiteX5" fmla="*/ 0 w 2141035"/>
              <a:gd name="connsiteY5" fmla="*/ 137970 h 1376609"/>
              <a:gd name="connsiteX6" fmla="*/ 153785 w 2141035"/>
              <a:gd name="connsiteY6" fmla="*/ 137970 h 1376609"/>
              <a:gd name="connsiteX7" fmla="*/ 853987 w 2141035"/>
              <a:gd name="connsiteY7" fmla="*/ 0 h 1376609"/>
              <a:gd name="connsiteX0" fmla="*/ 216614 w 2141035"/>
              <a:gd name="connsiteY0" fmla="*/ 0 h 1401971"/>
              <a:gd name="connsiteX1" fmla="*/ 1002173 w 2141035"/>
              <a:gd name="connsiteY1" fmla="*/ 156086 h 1401971"/>
              <a:gd name="connsiteX2" fmla="*/ 2141035 w 2141035"/>
              <a:gd name="connsiteY2" fmla="*/ 163332 h 1401971"/>
              <a:gd name="connsiteX3" fmla="*/ 2141035 w 2141035"/>
              <a:gd name="connsiteY3" fmla="*/ 1401971 h 1401971"/>
              <a:gd name="connsiteX4" fmla="*/ 0 w 2141035"/>
              <a:gd name="connsiteY4" fmla="*/ 1401971 h 1401971"/>
              <a:gd name="connsiteX5" fmla="*/ 0 w 2141035"/>
              <a:gd name="connsiteY5" fmla="*/ 163332 h 1401971"/>
              <a:gd name="connsiteX6" fmla="*/ 153785 w 2141035"/>
              <a:gd name="connsiteY6" fmla="*/ 163332 h 1401971"/>
              <a:gd name="connsiteX7" fmla="*/ 216614 w 2141035"/>
              <a:gd name="connsiteY7" fmla="*/ 0 h 1401971"/>
              <a:gd name="connsiteX0" fmla="*/ 216614 w 2141035"/>
              <a:gd name="connsiteY0" fmla="*/ 0 h 1401971"/>
              <a:gd name="connsiteX1" fmla="*/ 364801 w 2141035"/>
              <a:gd name="connsiteY1" fmla="*/ 166956 h 1401971"/>
              <a:gd name="connsiteX2" fmla="*/ 2141035 w 2141035"/>
              <a:gd name="connsiteY2" fmla="*/ 163332 h 1401971"/>
              <a:gd name="connsiteX3" fmla="*/ 2141035 w 2141035"/>
              <a:gd name="connsiteY3" fmla="*/ 1401971 h 1401971"/>
              <a:gd name="connsiteX4" fmla="*/ 0 w 2141035"/>
              <a:gd name="connsiteY4" fmla="*/ 1401971 h 1401971"/>
              <a:gd name="connsiteX5" fmla="*/ 0 w 2141035"/>
              <a:gd name="connsiteY5" fmla="*/ 163332 h 1401971"/>
              <a:gd name="connsiteX6" fmla="*/ 153785 w 2141035"/>
              <a:gd name="connsiteY6" fmla="*/ 163332 h 1401971"/>
              <a:gd name="connsiteX7" fmla="*/ 216614 w 2141035"/>
              <a:gd name="connsiteY7" fmla="*/ 0 h 1401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41035" h="1401971">
                <a:moveTo>
                  <a:pt x="216614" y="0"/>
                </a:moveTo>
                <a:lnTo>
                  <a:pt x="364801" y="166956"/>
                </a:lnTo>
                <a:lnTo>
                  <a:pt x="2141035" y="163332"/>
                </a:lnTo>
                <a:lnTo>
                  <a:pt x="2141035" y="1401971"/>
                </a:lnTo>
                <a:lnTo>
                  <a:pt x="0" y="1401971"/>
                </a:lnTo>
                <a:lnTo>
                  <a:pt x="0" y="163332"/>
                </a:lnTo>
                <a:lnTo>
                  <a:pt x="153785" y="163332"/>
                </a:lnTo>
                <a:cubicBezTo>
                  <a:pt x="185452" y="124844"/>
                  <a:pt x="184947" y="38488"/>
                  <a:pt x="216614" y="0"/>
                </a:cubicBezTo>
                <a:close/>
              </a:path>
            </a:pathLst>
          </a:custGeom>
          <a:gradFill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en-US" altLang="zh-CN" sz="2400" dirty="0" err="1"/>
              <a:t>WebAssembly</a:t>
            </a:r>
            <a:endParaRPr kumimoji="1" lang="en-US" altLang="zh-CN" sz="2400" dirty="0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C7999E2F-E93D-420A-93CC-A18CBBF16498}"/>
              </a:ext>
            </a:extLst>
          </p:cNvPr>
          <p:cNvSpPr txBox="1"/>
          <p:nvPr/>
        </p:nvSpPr>
        <p:spPr>
          <a:xfrm>
            <a:off x="8899435" y="2985194"/>
            <a:ext cx="830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400" b="1" dirty="0"/>
              <a:t>2015.06</a:t>
            </a:r>
            <a:endParaRPr kumimoji="1" lang="zh-CN" altLang="en-US" sz="1400" b="1" dirty="0"/>
          </a:p>
        </p:txBody>
      </p:sp>
      <p:sp>
        <p:nvSpPr>
          <p:cNvPr id="78" name="箭头: 右 77">
            <a:extLst>
              <a:ext uri="{FF2B5EF4-FFF2-40B4-BE49-F238E27FC236}">
                <a16:creationId xmlns:a16="http://schemas.microsoft.com/office/drawing/2014/main" id="{DF39CB76-688E-4443-957A-842EDEEB907A}"/>
              </a:ext>
            </a:extLst>
          </p:cNvPr>
          <p:cNvSpPr/>
          <p:nvPr/>
        </p:nvSpPr>
        <p:spPr>
          <a:xfrm>
            <a:off x="10202493" y="3390423"/>
            <a:ext cx="217326" cy="6597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BA133EE-EEE4-4781-A805-D6BDD4334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6ADD5-4067-4F24-90A2-BAEE5C8034A0}" type="datetime1">
              <a:rPr lang="zh-CN" altLang="en-US" smtClean="0"/>
              <a:t>17/10/16</a:t>
            </a:fld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CE4E5E7-D2AB-421C-817E-5FBD52F56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91BD2-D66B-4F61-B7F8-0EB44CF17A8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58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AF6A0CC-C33B-433A-B37F-6E538BE74792}"/>
              </a:ext>
            </a:extLst>
          </p:cNvPr>
          <p:cNvSpPr txBox="1"/>
          <p:nvPr/>
        </p:nvSpPr>
        <p:spPr>
          <a:xfrm>
            <a:off x="669925" y="382369"/>
            <a:ext cx="8606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cs typeface="+mn-ea"/>
                <a:sym typeface="+mn-lt"/>
              </a:rPr>
              <a:t>3.</a:t>
            </a:r>
            <a:r>
              <a:rPr lang="zh-CN" altLang="en-US" sz="3600" dirty="0">
                <a:cs typeface="+mn-ea"/>
                <a:sym typeface="+mn-lt"/>
              </a:rPr>
              <a:t>背景及发展史</a:t>
            </a:r>
            <a:r>
              <a:rPr lang="en-US" altLang="zh-CN" sz="3600" dirty="0">
                <a:cs typeface="+mn-ea"/>
                <a:sym typeface="+mn-lt"/>
              </a:rPr>
              <a:t>(</a:t>
            </a:r>
            <a:r>
              <a:rPr lang="zh-CN" altLang="en-US" sz="3600" dirty="0">
                <a:cs typeface="+mn-ea"/>
                <a:sym typeface="+mn-lt"/>
              </a:rPr>
              <a:t>强大的团队阵容</a:t>
            </a:r>
            <a:r>
              <a:rPr lang="en-US" altLang="zh-CN" sz="3600" dirty="0">
                <a:cs typeface="+mn-ea"/>
                <a:sym typeface="+mn-lt"/>
              </a:rPr>
              <a:t>)</a:t>
            </a:r>
            <a:endParaRPr lang="zh-CN" altLang="en-US" sz="3600" dirty="0">
              <a:cs typeface="+mn-ea"/>
              <a:sym typeface="+mn-lt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9357ABB1-C9D0-4FB4-9E49-CD30F468A6AC}"/>
              </a:ext>
            </a:extLst>
          </p:cNvPr>
          <p:cNvGrpSpPr/>
          <p:nvPr/>
        </p:nvGrpSpPr>
        <p:grpSpPr>
          <a:xfrm>
            <a:off x="4002936" y="1815040"/>
            <a:ext cx="4597975" cy="4322235"/>
            <a:chOff x="4167188" y="1293426"/>
            <a:chExt cx="4597975" cy="4700446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D025726D-BBF7-4F5E-9136-24A07547B0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7188" y="1293426"/>
              <a:ext cx="4597975" cy="4700446"/>
            </a:xfrm>
            <a:prstGeom prst="rect">
              <a:avLst/>
            </a:prstGeom>
          </p:spPr>
        </p:pic>
        <p:pic>
          <p:nvPicPr>
            <p:cNvPr id="42" name="图片 41">
              <a:extLst>
                <a:ext uri="{FF2B5EF4-FFF2-40B4-BE49-F238E27FC236}">
                  <a16:creationId xmlns:a16="http://schemas.microsoft.com/office/drawing/2014/main" id="{8D082C14-4CD6-45D3-9F17-FD51C6B251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25048" y="1807974"/>
              <a:ext cx="814030" cy="840289"/>
            </a:xfrm>
            <a:prstGeom prst="rect">
              <a:avLst/>
            </a:prstGeom>
          </p:spPr>
        </p:pic>
        <p:pic>
          <p:nvPicPr>
            <p:cNvPr id="45" name="图片 44">
              <a:extLst>
                <a:ext uri="{FF2B5EF4-FFF2-40B4-BE49-F238E27FC236}">
                  <a16:creationId xmlns:a16="http://schemas.microsoft.com/office/drawing/2014/main" id="{96F756CA-8A49-4079-A369-6CF91E6AFA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8654" y="1851881"/>
              <a:ext cx="761524" cy="762000"/>
            </a:xfrm>
            <a:prstGeom prst="rect">
              <a:avLst/>
            </a:prstGeom>
          </p:spPr>
        </p:pic>
        <p:pic>
          <p:nvPicPr>
            <p:cNvPr id="46" name="图片 45">
              <a:extLst>
                <a:ext uri="{FF2B5EF4-FFF2-40B4-BE49-F238E27FC236}">
                  <a16:creationId xmlns:a16="http://schemas.microsoft.com/office/drawing/2014/main" id="{BE0B4AB4-CBAC-4844-B958-52F1A0ACA2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8654" y="3382346"/>
              <a:ext cx="814030" cy="840289"/>
            </a:xfrm>
            <a:prstGeom prst="rect">
              <a:avLst/>
            </a:prstGeom>
          </p:spPr>
        </p:pic>
        <p:pic>
          <p:nvPicPr>
            <p:cNvPr id="47" name="图片 46">
              <a:extLst>
                <a:ext uri="{FF2B5EF4-FFF2-40B4-BE49-F238E27FC236}">
                  <a16:creationId xmlns:a16="http://schemas.microsoft.com/office/drawing/2014/main" id="{443642E5-BB20-4F60-9C27-4769C296B7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8324" y="3377584"/>
              <a:ext cx="847477" cy="847477"/>
            </a:xfrm>
            <a:prstGeom prst="rect">
              <a:avLst/>
            </a:prstGeom>
          </p:spPr>
        </p:pic>
        <p:pic>
          <p:nvPicPr>
            <p:cNvPr id="48" name="图片 47">
              <a:extLst>
                <a:ext uri="{FF2B5EF4-FFF2-40B4-BE49-F238E27FC236}">
                  <a16:creationId xmlns:a16="http://schemas.microsoft.com/office/drawing/2014/main" id="{AA95E916-2AA3-4E72-A5E2-9E1E392911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14907" y="4999214"/>
              <a:ext cx="761524" cy="762000"/>
            </a:xfrm>
            <a:prstGeom prst="rect">
              <a:avLst/>
            </a:prstGeom>
          </p:spPr>
        </p:pic>
        <p:pic>
          <p:nvPicPr>
            <p:cNvPr id="49" name="图片 48">
              <a:extLst>
                <a:ext uri="{FF2B5EF4-FFF2-40B4-BE49-F238E27FC236}">
                  <a16:creationId xmlns:a16="http://schemas.microsoft.com/office/drawing/2014/main" id="{4D89F9FA-7643-4282-A7AF-09242CEC6E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91601" y="4960749"/>
              <a:ext cx="814030" cy="840289"/>
            </a:xfrm>
            <a:prstGeom prst="rect">
              <a:avLst/>
            </a:prstGeom>
          </p:spPr>
        </p:pic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AA48577C-38A1-4D84-B51F-D6B1C9042FF6}"/>
              </a:ext>
            </a:extLst>
          </p:cNvPr>
          <p:cNvSpPr txBox="1"/>
          <p:nvPr/>
        </p:nvSpPr>
        <p:spPr>
          <a:xfrm>
            <a:off x="1190801" y="1815041"/>
            <a:ext cx="2686050" cy="93871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nn-NO" altLang="zh-CN" b="1" dirty="0"/>
              <a:t>JF Bastien: </a:t>
            </a:r>
          </a:p>
          <a:p>
            <a:r>
              <a:rPr lang="nn-NO" altLang="zh-CN" sz="1400" dirty="0"/>
              <a:t>WebAssembly</a:t>
            </a:r>
            <a:r>
              <a:rPr lang="zh-CN" altLang="nn-NO" sz="1400" dirty="0"/>
              <a:t>核心码农及官网</a:t>
            </a:r>
            <a:r>
              <a:rPr lang="nn-NO" altLang="zh-CN" sz="1400" dirty="0"/>
              <a:t>(http://webassembly.org)</a:t>
            </a:r>
            <a:r>
              <a:rPr lang="zh-CN" altLang="nn-NO" sz="1400" dirty="0"/>
              <a:t>作者</a:t>
            </a:r>
            <a:endParaRPr lang="zh-CN" altLang="en-US" sz="1400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BD3B6E0F-4A63-4222-94DA-255ABF1F1056}"/>
              </a:ext>
            </a:extLst>
          </p:cNvPr>
          <p:cNvSpPr txBox="1"/>
          <p:nvPr/>
        </p:nvSpPr>
        <p:spPr>
          <a:xfrm>
            <a:off x="1207524" y="5187280"/>
            <a:ext cx="2686050" cy="93871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nn-NO" altLang="zh-CN" b="1" dirty="0"/>
              <a:t>JF Bastien: </a:t>
            </a:r>
          </a:p>
          <a:p>
            <a:r>
              <a:rPr lang="nn-NO" altLang="zh-CN" sz="1400" dirty="0"/>
              <a:t>WebAssembly</a:t>
            </a:r>
            <a:r>
              <a:rPr lang="zh-CN" altLang="nn-NO" sz="1400" dirty="0"/>
              <a:t>核心码农及官网</a:t>
            </a:r>
            <a:r>
              <a:rPr lang="nn-NO" altLang="zh-CN" sz="1400" dirty="0"/>
              <a:t>(http://webassembly.org)</a:t>
            </a:r>
            <a:r>
              <a:rPr lang="zh-CN" altLang="nn-NO" sz="1400" dirty="0"/>
              <a:t>作者</a:t>
            </a:r>
            <a:endParaRPr lang="zh-CN" altLang="en-US" sz="1400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9CE0B55D-B82E-4BB7-9620-49126BB92709}"/>
              </a:ext>
            </a:extLst>
          </p:cNvPr>
          <p:cNvSpPr txBox="1"/>
          <p:nvPr/>
        </p:nvSpPr>
        <p:spPr>
          <a:xfrm>
            <a:off x="8723965" y="1815040"/>
            <a:ext cx="2686050" cy="72327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nn-NO" altLang="zh-CN" b="1" dirty="0"/>
              <a:t>Dan Gohman: </a:t>
            </a:r>
          </a:p>
          <a:p>
            <a:r>
              <a:rPr lang="nn-NO" altLang="zh-CN" sz="1400" dirty="0"/>
              <a:t>Mozilla</a:t>
            </a:r>
            <a:r>
              <a:rPr lang="zh-CN" altLang="en-US" sz="1400" dirty="0"/>
              <a:t>骨干程序猿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5656FC7E-CF06-40EC-A9F3-399DAD351190}"/>
              </a:ext>
            </a:extLst>
          </p:cNvPr>
          <p:cNvSpPr txBox="1"/>
          <p:nvPr/>
        </p:nvSpPr>
        <p:spPr>
          <a:xfrm>
            <a:off x="1190801" y="3393439"/>
            <a:ext cx="2686050" cy="115416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nn-NO" altLang="zh-CN" b="1" dirty="0"/>
              <a:t>Luke Wagner: </a:t>
            </a:r>
          </a:p>
          <a:p>
            <a:r>
              <a:rPr lang="nn-NO" altLang="zh-CN" sz="1400" dirty="0"/>
              <a:t>WebAssembly W3C Community Group</a:t>
            </a:r>
            <a:r>
              <a:rPr lang="zh-CN" altLang="en-US" sz="1400" dirty="0"/>
              <a:t>的首席及</a:t>
            </a:r>
            <a:r>
              <a:rPr lang="nn-NO" altLang="zh-CN" sz="1400" dirty="0"/>
              <a:t>asm.js</a:t>
            </a:r>
            <a:r>
              <a:rPr lang="zh-CN" altLang="en-US" sz="1400" dirty="0"/>
              <a:t>的研发骨干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12C5BA1F-18D2-41F6-B5A2-93E62790F218}"/>
              </a:ext>
            </a:extLst>
          </p:cNvPr>
          <p:cNvSpPr txBox="1"/>
          <p:nvPr/>
        </p:nvSpPr>
        <p:spPr>
          <a:xfrm>
            <a:off x="8723965" y="5187279"/>
            <a:ext cx="2686050" cy="93871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nn-NO" altLang="zh-CN" b="1" dirty="0"/>
              <a:t>Alon Zakai: </a:t>
            </a:r>
          </a:p>
          <a:p>
            <a:r>
              <a:rPr lang="nn-NO" altLang="zh-CN" sz="1400" dirty="0"/>
              <a:t> Asm </a:t>
            </a:r>
            <a:r>
              <a:rPr lang="zh-CN" altLang="en-US" sz="1400" dirty="0"/>
              <a:t>和 </a:t>
            </a:r>
            <a:r>
              <a:rPr lang="nn-NO" altLang="zh-CN" sz="1400" dirty="0"/>
              <a:t>Emscripten </a:t>
            </a:r>
            <a:r>
              <a:rPr lang="zh-CN" altLang="en-US" sz="1400" dirty="0"/>
              <a:t>的主要开发人员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5C5E4545-A90D-4E45-A6C5-0CA92F2960E0}"/>
              </a:ext>
            </a:extLst>
          </p:cNvPr>
          <p:cNvSpPr txBox="1"/>
          <p:nvPr/>
        </p:nvSpPr>
        <p:spPr>
          <a:xfrm>
            <a:off x="8723965" y="3614519"/>
            <a:ext cx="2686050" cy="72327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nn-NO" altLang="zh-CN" b="1" dirty="0"/>
              <a:t>Mike Holman: </a:t>
            </a:r>
          </a:p>
          <a:p>
            <a:r>
              <a:rPr lang="zh-CN" altLang="en-US" sz="1400" dirty="0"/>
              <a:t>微软的牛人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D444A82-6930-4A17-937F-DEDE25C06665}"/>
              </a:ext>
            </a:extLst>
          </p:cNvPr>
          <p:cNvSpPr txBox="1"/>
          <p:nvPr/>
        </p:nvSpPr>
        <p:spPr>
          <a:xfrm>
            <a:off x="1190801" y="1257300"/>
            <a:ext cx="7157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u="sng" dirty="0">
                <a:hlinkClick r:id="rId6"/>
              </a:rPr>
              <a:t>举例</a:t>
            </a:r>
            <a:r>
              <a:rPr lang="en-US" altLang="zh-CN" u="sng" dirty="0">
                <a:hlinkClick r:id="rId6"/>
              </a:rPr>
              <a:t>: </a:t>
            </a:r>
            <a:r>
              <a:rPr lang="en-US" altLang="zh-CN" u="sng" dirty="0" err="1">
                <a:hlinkClick r:id="rId6"/>
              </a:rPr>
              <a:t>Github</a:t>
            </a:r>
            <a:r>
              <a:rPr lang="zh-CN" altLang="en-US" u="sng" dirty="0">
                <a:hlinkClick r:id="rId6"/>
              </a:rPr>
              <a:t>项目</a:t>
            </a:r>
            <a:r>
              <a:rPr lang="en-US" altLang="zh-CN" u="sng" dirty="0" err="1">
                <a:hlinkClick r:id="rId6"/>
              </a:rPr>
              <a:t>WebAssembly</a:t>
            </a:r>
            <a:r>
              <a:rPr lang="en-US" altLang="zh-CN" dirty="0"/>
              <a:t>/</a:t>
            </a:r>
            <a:r>
              <a:rPr lang="en-US" altLang="zh-CN" b="1" dirty="0">
                <a:hlinkClick r:id="rId7"/>
              </a:rPr>
              <a:t>design</a:t>
            </a:r>
            <a:r>
              <a:rPr lang="en-US" altLang="zh-CN" b="1" dirty="0"/>
              <a:t> </a:t>
            </a:r>
            <a:r>
              <a:rPr lang="zh-CN" altLang="en-US" dirty="0"/>
              <a:t>的贡献列表</a:t>
            </a:r>
            <a:endParaRPr lang="en-US" altLang="zh-CN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4BCB899-56B9-497F-A59D-FA03E2D63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FB616-DF89-4BC3-89FB-D94D3312950E}" type="datetime1">
              <a:rPr lang="zh-CN" altLang="en-US" smtClean="0"/>
              <a:t>17/10/16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21F0369-F078-4E30-89C9-C22BD8EBA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91BD2-D66B-4F61-B7F8-0EB44CF17A8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724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AF6A0CC-C33B-433A-B37F-6E538BE74792}"/>
              </a:ext>
            </a:extLst>
          </p:cNvPr>
          <p:cNvSpPr txBox="1"/>
          <p:nvPr/>
        </p:nvSpPr>
        <p:spPr>
          <a:xfrm>
            <a:off x="669925" y="382369"/>
            <a:ext cx="6327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cs typeface="+mn-ea"/>
                <a:sym typeface="+mn-lt"/>
              </a:rPr>
              <a:t>4.</a:t>
            </a:r>
            <a:r>
              <a:rPr lang="zh-CN" altLang="en-US" sz="3600" dirty="0">
                <a:cs typeface="+mn-ea"/>
                <a:sym typeface="+mn-lt"/>
              </a:rPr>
              <a:t>特点剖析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47B0408-085B-49E0-AFCE-0A60F1161968}"/>
              </a:ext>
            </a:extLst>
          </p:cNvPr>
          <p:cNvSpPr txBox="1"/>
          <p:nvPr/>
        </p:nvSpPr>
        <p:spPr>
          <a:xfrm>
            <a:off x="1055687" y="1130300"/>
            <a:ext cx="937642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64800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zh-CN" altLang="en-US" sz="2400" dirty="0">
                <a:cs typeface="+mn-ea"/>
                <a:sym typeface="+mn-lt"/>
              </a:rPr>
              <a:t>高效快速</a:t>
            </a:r>
            <a:r>
              <a:rPr lang="en-US" altLang="zh-CN" sz="2400" dirty="0">
                <a:cs typeface="+mn-ea"/>
                <a:sym typeface="+mn-lt"/>
              </a:rPr>
              <a:t>:</a:t>
            </a:r>
          </a:p>
          <a:p>
            <a:pPr lvl="1" defTabSz="648000">
              <a:lnSpc>
                <a:spcPct val="150000"/>
              </a:lnSpc>
              <a:tabLst>
                <a:tab pos="0" algn="l"/>
              </a:tabLst>
            </a:pPr>
            <a:r>
              <a:rPr lang="zh-CN" altLang="en-US" dirty="0">
                <a:cs typeface="+mn-ea"/>
                <a:sym typeface="+mn-lt"/>
              </a:rPr>
              <a:t>字节码</a:t>
            </a:r>
            <a:r>
              <a:rPr lang="en-US" altLang="zh-CN" dirty="0">
                <a:cs typeface="+mn-ea"/>
                <a:sym typeface="+mn-lt"/>
              </a:rPr>
              <a:t>(*.</a:t>
            </a:r>
            <a:r>
              <a:rPr lang="en-US" altLang="zh-CN" dirty="0" err="1">
                <a:cs typeface="+mn-ea"/>
                <a:sym typeface="+mn-lt"/>
              </a:rPr>
              <a:t>wasm</a:t>
            </a:r>
            <a:r>
              <a:rPr lang="en-US" altLang="zh-CN" dirty="0">
                <a:cs typeface="+mn-ea"/>
                <a:sym typeface="+mn-lt"/>
              </a:rPr>
              <a:t>)</a:t>
            </a:r>
          </a:p>
          <a:p>
            <a:pPr marL="342900" indent="-342900" defTabSz="64800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zh-CN" altLang="en-US" sz="2400" dirty="0">
                <a:cs typeface="+mn-ea"/>
                <a:sym typeface="+mn-lt"/>
              </a:rPr>
              <a:t>可移植</a:t>
            </a:r>
            <a:r>
              <a:rPr lang="en-US" altLang="zh-CN" sz="2400" dirty="0">
                <a:cs typeface="+mn-ea"/>
                <a:sym typeface="+mn-lt"/>
              </a:rPr>
              <a:t>:</a:t>
            </a:r>
            <a:r>
              <a:rPr lang="zh-CN" altLang="en-US" sz="2400" dirty="0">
                <a:cs typeface="+mn-ea"/>
                <a:sym typeface="+mn-lt"/>
              </a:rPr>
              <a:t>可移植</a:t>
            </a:r>
            <a:r>
              <a:rPr lang="en-US" altLang="zh-CN" sz="2400" dirty="0">
                <a:cs typeface="+mn-ea"/>
                <a:sym typeface="+mn-lt"/>
              </a:rPr>
              <a:t>——</a:t>
            </a:r>
          </a:p>
          <a:p>
            <a:pPr lvl="1" defTabSz="648000">
              <a:lnSpc>
                <a:spcPct val="150000"/>
              </a:lnSpc>
              <a:tabLst>
                <a:tab pos="0" algn="l"/>
              </a:tabLst>
            </a:pPr>
            <a:r>
              <a:rPr lang="en-US" altLang="zh-CN" dirty="0" err="1">
                <a:cs typeface="+mn-ea"/>
                <a:sym typeface="+mn-lt"/>
              </a:rPr>
              <a:t>WebAssembly</a:t>
            </a:r>
            <a:r>
              <a:rPr lang="zh-CN" altLang="en-US" dirty="0">
                <a:cs typeface="+mn-ea"/>
                <a:sym typeface="+mn-lt"/>
              </a:rPr>
              <a:t>代码在不同平台上能够以接近本地速度运行。</a:t>
            </a:r>
          </a:p>
          <a:p>
            <a:pPr marL="342900" indent="-342900" defTabSz="64800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zh-CN" altLang="en-US" sz="2400" dirty="0">
                <a:cs typeface="+mn-ea"/>
                <a:sym typeface="+mn-lt"/>
              </a:rPr>
              <a:t>可读、可调试</a:t>
            </a:r>
            <a:endParaRPr lang="en-US" altLang="zh-CN" sz="2400" dirty="0">
              <a:cs typeface="+mn-ea"/>
              <a:sym typeface="+mn-lt"/>
            </a:endParaRPr>
          </a:p>
          <a:p>
            <a:pPr lvl="1" defTabSz="648000">
              <a:lnSpc>
                <a:spcPct val="150000"/>
              </a:lnSpc>
              <a:tabLst>
                <a:tab pos="0" algn="l"/>
              </a:tabLst>
            </a:pPr>
            <a:r>
              <a:rPr lang="en-US" altLang="zh-CN" dirty="0" err="1">
                <a:cs typeface="+mn-ea"/>
                <a:sym typeface="+mn-lt"/>
              </a:rPr>
              <a:t>WebAssembly</a:t>
            </a:r>
            <a:r>
              <a:rPr lang="zh-CN" altLang="en-US" dirty="0">
                <a:cs typeface="+mn-ea"/>
                <a:sym typeface="+mn-lt"/>
              </a:rPr>
              <a:t>是一门低阶语言，但是它有确实有一种人类可读的文本格式中间形式</a:t>
            </a:r>
            <a:r>
              <a:rPr lang="en-US" altLang="zh-CN" dirty="0">
                <a:cs typeface="+mn-ea"/>
                <a:sym typeface="+mn-lt"/>
              </a:rPr>
              <a:t>(*.</a:t>
            </a:r>
            <a:r>
              <a:rPr lang="en-US" altLang="zh-CN" dirty="0" err="1">
                <a:cs typeface="+mn-ea"/>
                <a:sym typeface="+mn-lt"/>
              </a:rPr>
              <a:t>wast</a:t>
            </a:r>
            <a:r>
              <a:rPr lang="en-US" altLang="zh-CN" dirty="0">
                <a:cs typeface="+mn-ea"/>
                <a:sym typeface="+mn-lt"/>
              </a:rPr>
              <a:t>) </a:t>
            </a:r>
            <a:r>
              <a:rPr lang="zh-CN" altLang="en-US" dirty="0">
                <a:cs typeface="+mn-ea"/>
                <a:sym typeface="+mn-lt"/>
              </a:rPr>
              <a:t>抽象语法树（</a:t>
            </a:r>
            <a:r>
              <a:rPr lang="en-US" altLang="zh-CN" dirty="0">
                <a:cs typeface="+mn-ea"/>
                <a:sym typeface="+mn-lt"/>
              </a:rPr>
              <a:t>abstract syntax tree</a:t>
            </a:r>
            <a:r>
              <a:rPr lang="zh-CN" altLang="en-US" dirty="0">
                <a:cs typeface="+mn-ea"/>
                <a:sym typeface="+mn-lt"/>
              </a:rPr>
              <a:t>，简称</a:t>
            </a:r>
            <a:r>
              <a:rPr lang="en-US" altLang="zh-CN" dirty="0">
                <a:cs typeface="+mn-ea"/>
                <a:sym typeface="+mn-lt"/>
              </a:rPr>
              <a:t>AST</a:t>
            </a:r>
            <a:r>
              <a:rPr lang="zh-CN" altLang="en-US" dirty="0">
                <a:cs typeface="+mn-ea"/>
                <a:sym typeface="+mn-lt"/>
              </a:rPr>
              <a:t>）</a:t>
            </a:r>
          </a:p>
          <a:p>
            <a:pPr marL="342900" indent="-342900" defTabSz="64800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zh-CN" altLang="en-US" sz="2400" dirty="0">
                <a:cs typeface="+mn-ea"/>
                <a:sym typeface="+mn-lt"/>
              </a:rPr>
              <a:t>保持安全</a:t>
            </a:r>
            <a:endParaRPr lang="en-US" altLang="zh-CN" sz="2400" dirty="0">
              <a:cs typeface="+mn-ea"/>
              <a:sym typeface="+mn-lt"/>
            </a:endParaRPr>
          </a:p>
          <a:p>
            <a:pPr lvl="1" defTabSz="648000">
              <a:lnSpc>
                <a:spcPct val="150000"/>
              </a:lnSpc>
              <a:tabLst>
                <a:tab pos="0" algn="l"/>
              </a:tabLst>
            </a:pPr>
            <a:r>
              <a:rPr lang="en-US" altLang="zh-CN" dirty="0" err="1">
                <a:cs typeface="+mn-ea"/>
                <a:sym typeface="+mn-lt"/>
              </a:rPr>
              <a:t>WebAssembly</a:t>
            </a:r>
            <a:r>
              <a:rPr lang="zh-CN" altLang="en-US" dirty="0">
                <a:cs typeface="+mn-ea"/>
                <a:sym typeface="+mn-lt"/>
              </a:rPr>
              <a:t>被限制运行在一个安全的沙箱执行环境中。像其他网络代码一样，它遵循浏览器的同源策略和授权策略。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B15D85-3E60-4BB3-B8A1-92355A561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99E4F-2EBB-45C5-9CAB-D15E21D72A39}" type="datetime1">
              <a:rPr lang="zh-CN" altLang="en-US" smtClean="0"/>
              <a:t>17/10/16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E11441A-0E21-40E1-A2F1-4FF768B39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91BD2-D66B-4F61-B7F8-0EB44CF17A8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221367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ddcyyj00">
      <a:majorFont>
        <a:latin typeface="Arial" panose="020F0302020204030204"/>
        <a:ea typeface="微软雅黑"/>
        <a:cs typeface=""/>
      </a:majorFont>
      <a:minorFont>
        <a:latin typeface="Arial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中文汇报2</Template>
  <TotalTime>2028</TotalTime>
  <Words>817</Words>
  <Application>Microsoft Office PowerPoint</Application>
  <PresentationFormat>宽屏</PresentationFormat>
  <Paragraphs>186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宋体</vt:lpstr>
      <vt:lpstr>微软雅黑</vt:lpstr>
      <vt:lpstr>Arial</vt:lpstr>
      <vt:lpstr>Calibri</vt:lpstr>
      <vt:lpstr>Wingdings</vt:lpstr>
      <vt:lpstr>Office 主题​​</vt:lpstr>
      <vt:lpstr>WebAssembly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Base>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LEE SIMON</dc:creator>
  <cp:lastModifiedBy>lilong wang</cp:lastModifiedBy>
  <cp:revision>266</cp:revision>
  <dcterms:created xsi:type="dcterms:W3CDTF">2014-05-17T06:30:58Z</dcterms:created>
  <dcterms:modified xsi:type="dcterms:W3CDTF">2017-10-16T02:43:58Z</dcterms:modified>
</cp:coreProperties>
</file>