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5143500" type="screen16x9"/>
  <p:notesSz cx="6858000" cy="9144000"/>
  <p:embeddedFontLst>
    <p:embeddedFont>
      <p:font typeface="Bagel Fat One" panose="020B0600000101010101" charset="-127"/>
      <p:regular r:id="rId32"/>
    </p:embeddedFont>
    <p:embeddedFont>
      <p:font typeface="Do Hyeon" panose="020B0600000101010101" charset="-127"/>
      <p:regular r:id="rId33"/>
    </p:embeddedFont>
    <p:embeddedFont>
      <p:font typeface="Jua" panose="020B0600000101010101" charset="-127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BF3CCC-36F6-4361-8DB1-45A1BBB2E453}">
  <a:tblStyle styleId="{50BF3CCC-36F6-4361-8DB1-45A1BBB2E4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9ef6cd7b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9ef6cd7b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9ef6cd7b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9ef6cd7b9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e37a41bb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e37a41bb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a105b188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ca105b188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d96eb2d3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6d96eb2d3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a105b188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ca105b188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d96eb2d31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6d96eb2d31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9ef6cd7b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9ef6cd7b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e37a41bb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6e37a41bb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d96eb2d3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6d96eb2d3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6d96eb2d31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6d96eb2d31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9ef6cd7b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9ef6cd7b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6d96eb2d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6d96eb2d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c9ef6cd7b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c9ef6cd7b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c9ef6cd7b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c9ef6cd7b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6d96eb2d31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6d96eb2d31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6e37a41bb0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6e37a41bb0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6e37a41bb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6e37a41bb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6e37a41bb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6e37a41bb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6e37a41bb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6e37a41bb0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c9ef6cd7b9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c9ef6cd7b9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ca105b18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ca105b18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9ef6cd7b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9ef6cd7b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9ef6cd7b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9ef6cd7b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a105b188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a105b188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9ef6cd7b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9ef6cd7b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e37a41bb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e37a41bb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a105b188c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a105b188c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9ef6cd7b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9ef6cd7b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fs.ac.k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ufs.ac.k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04455">
            <a:off x="277123" y="1167951"/>
            <a:ext cx="3626224" cy="369662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 idx="4294967295"/>
          </p:nvPr>
        </p:nvSpPr>
        <p:spPr>
          <a:xfrm>
            <a:off x="2863200" y="646350"/>
            <a:ext cx="6280800" cy="16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5002">
                <a:latin typeface="Jua"/>
                <a:ea typeface="Jua"/>
                <a:cs typeface="Jua"/>
                <a:sym typeface="Jua"/>
              </a:rPr>
              <a:t>HOOK: 마법처럼 간편한</a:t>
            </a:r>
            <a:endParaRPr sz="5002">
              <a:latin typeface="Jua"/>
              <a:ea typeface="Jua"/>
              <a:cs typeface="Jua"/>
              <a:sym typeface="Ju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ko" sz="5002">
                <a:latin typeface="Jua"/>
                <a:ea typeface="Jua"/>
                <a:cs typeface="Jua"/>
                <a:sym typeface="Jua"/>
              </a:rPr>
              <a:t>링크 관리 서비스</a:t>
            </a:r>
            <a:endParaRPr sz="5002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294967295"/>
          </p:nvPr>
        </p:nvSpPr>
        <p:spPr>
          <a:xfrm>
            <a:off x="4371300" y="2829450"/>
            <a:ext cx="4772700" cy="16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2024 종합설계 프로젝트 설계서</a:t>
            </a:r>
            <a:endParaRPr sz="21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2024. 4. 11</a:t>
            </a:r>
            <a:endParaRPr sz="21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ko" sz="21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A2 게이트웨이 팀</a:t>
            </a:r>
            <a:endParaRPr sz="21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r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고유진, 김민아, 이동원, 이예진, 이채영, 조영우</a:t>
            </a:r>
            <a:endParaRPr sz="17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결과물명세 : 시스템구성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22"/>
          <p:cNvGrpSpPr/>
          <p:nvPr/>
        </p:nvGrpSpPr>
        <p:grpSpPr>
          <a:xfrm>
            <a:off x="457628" y="1297706"/>
            <a:ext cx="892236" cy="1884220"/>
            <a:chOff x="857219" y="2313928"/>
            <a:chExt cx="999032" cy="2542122"/>
          </a:xfrm>
        </p:grpSpPr>
        <p:grpSp>
          <p:nvGrpSpPr>
            <p:cNvPr id="205" name="Google Shape;205;p22"/>
            <p:cNvGrpSpPr/>
            <p:nvPr/>
          </p:nvGrpSpPr>
          <p:grpSpPr>
            <a:xfrm>
              <a:off x="857219" y="2313928"/>
              <a:ext cx="999032" cy="2129329"/>
              <a:chOff x="837925" y="2326823"/>
              <a:chExt cx="1153750" cy="2316250"/>
            </a:xfrm>
          </p:grpSpPr>
          <p:pic>
            <p:nvPicPr>
              <p:cNvPr id="206" name="Google Shape;206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837925" y="2326823"/>
                <a:ext cx="1153750" cy="231625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pic>
            <p:nvPicPr>
              <p:cNvPr id="207" name="Google Shape;207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81470" y="3252191"/>
                <a:ext cx="1066669" cy="4655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8" name="Google Shape;208;p22"/>
            <p:cNvSpPr txBox="1"/>
            <p:nvPr/>
          </p:nvSpPr>
          <p:spPr>
            <a:xfrm>
              <a:off x="857225" y="4443250"/>
              <a:ext cx="999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  <a:latin typeface="Jua"/>
                  <a:ea typeface="Jua"/>
                  <a:cs typeface="Jua"/>
                  <a:sym typeface="Jua"/>
                </a:rPr>
                <a:t>클라이언트</a:t>
              </a:r>
              <a:endParaRPr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</p:grpSp>
      <p:grpSp>
        <p:nvGrpSpPr>
          <p:cNvPr id="209" name="Google Shape;209;p22"/>
          <p:cNvGrpSpPr/>
          <p:nvPr/>
        </p:nvGrpSpPr>
        <p:grpSpPr>
          <a:xfrm>
            <a:off x="4685548" y="1348089"/>
            <a:ext cx="1063615" cy="1277495"/>
            <a:chOff x="3449525" y="1798275"/>
            <a:chExt cx="1190925" cy="1723550"/>
          </a:xfrm>
        </p:grpSpPr>
        <p:pic>
          <p:nvPicPr>
            <p:cNvPr id="210" name="Google Shape;210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49525" y="1798275"/>
              <a:ext cx="1190925" cy="1190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22"/>
            <p:cNvSpPr txBox="1"/>
            <p:nvPr/>
          </p:nvSpPr>
          <p:spPr>
            <a:xfrm>
              <a:off x="3545488" y="3109025"/>
              <a:ext cx="999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dk1"/>
                  </a:solidFill>
                  <a:latin typeface="Jua"/>
                  <a:ea typeface="Jua"/>
                  <a:cs typeface="Jua"/>
                  <a:sym typeface="Jua"/>
                </a:rPr>
                <a:t>서버</a:t>
              </a:r>
              <a:endParaRPr sz="1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</p:grpSp>
      <p:grpSp>
        <p:nvGrpSpPr>
          <p:cNvPr id="212" name="Google Shape;212;p22"/>
          <p:cNvGrpSpPr/>
          <p:nvPr/>
        </p:nvGrpSpPr>
        <p:grpSpPr>
          <a:xfrm>
            <a:off x="4480733" y="3316895"/>
            <a:ext cx="1473258" cy="1391344"/>
            <a:chOff x="5536650" y="2491075"/>
            <a:chExt cx="1649600" cy="1877150"/>
          </a:xfrm>
        </p:grpSpPr>
        <p:pic>
          <p:nvPicPr>
            <p:cNvPr id="213" name="Google Shape;213;p2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36650" y="2491075"/>
              <a:ext cx="1649600" cy="164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22"/>
            <p:cNvSpPr txBox="1"/>
            <p:nvPr/>
          </p:nvSpPr>
          <p:spPr>
            <a:xfrm>
              <a:off x="5861938" y="3955425"/>
              <a:ext cx="999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dk1"/>
                  </a:solidFill>
                  <a:latin typeface="Jua"/>
                  <a:ea typeface="Jua"/>
                  <a:cs typeface="Jua"/>
                  <a:sym typeface="Jua"/>
                </a:rPr>
                <a:t>DB</a:t>
              </a:r>
              <a:endParaRPr sz="1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endParaRPr>
            </a:p>
          </p:txBody>
        </p:sp>
      </p:grpSp>
      <p:sp>
        <p:nvSpPr>
          <p:cNvPr id="215" name="Google Shape;215;p22"/>
          <p:cNvSpPr/>
          <p:nvPr/>
        </p:nvSpPr>
        <p:spPr>
          <a:xfrm>
            <a:off x="5832450" y="1471138"/>
            <a:ext cx="3105300" cy="28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클라이언트 앱과 통신하여 링크 정보 저장 및 관리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5832450" y="3626975"/>
            <a:ext cx="3105300" cy="28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링크 및 페이지 정보 저장</a:t>
            </a:r>
            <a:endParaRPr sz="11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311700" y="3345875"/>
            <a:ext cx="3105300" cy="28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스마트폰에 설치하여 링크 저장, 관리기능 제공</a:t>
            </a:r>
            <a:endParaRPr sz="8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1856275" y="1803875"/>
            <a:ext cx="2301000" cy="225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1856275" y="2127025"/>
            <a:ext cx="2301000" cy="22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4966450" y="2773175"/>
            <a:ext cx="193500" cy="572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2"/>
          <p:cNvSpPr/>
          <p:nvPr/>
        </p:nvSpPr>
        <p:spPr>
          <a:xfrm rot="10800000">
            <a:off x="5240175" y="2773175"/>
            <a:ext cx="193500" cy="572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결과물명세 : 주요기능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311700" y="1927200"/>
            <a:ext cx="881700" cy="128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훅 저장</a:t>
            </a:r>
            <a:endParaRPr sz="15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311700" y="3414350"/>
            <a:ext cx="881700" cy="128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훅 탐색</a:t>
            </a:r>
            <a:endParaRPr sz="15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1422400" y="2625012"/>
            <a:ext cx="1038600" cy="5889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 분류 자동화</a:t>
            </a:r>
            <a:endParaRPr sz="1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1430584" y="3414367"/>
            <a:ext cx="1038600" cy="5889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체계적인 링크 관리</a:t>
            </a:r>
            <a:endParaRPr sz="13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430584" y="4112185"/>
            <a:ext cx="1038600" cy="5889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링크 저장 맥락 관리</a:t>
            </a:r>
            <a:endParaRPr sz="13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1422400" y="1927200"/>
            <a:ext cx="1038600" cy="5889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원터치 링크 저장</a:t>
            </a:r>
            <a:endParaRPr sz="1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2666375" y="2625009"/>
            <a:ext cx="5809500" cy="58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링크를 저장시 해당 페이지와</a:t>
            </a:r>
            <a:r>
              <a:rPr lang="ko" sz="130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 관련된 주제를 태그로 자동 삽입</a:t>
            </a:r>
            <a:endParaRPr sz="1300">
              <a:solidFill>
                <a:srgbClr val="FF484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2712149" y="3414359"/>
            <a:ext cx="5809500" cy="58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저장한 페이지를 </a:t>
            </a:r>
            <a:r>
              <a:rPr lang="ko" sz="130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주제별로 정리</a:t>
            </a: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해서 관리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2712149" y="4112175"/>
            <a:ext cx="5809500" cy="58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페이지 별로 </a:t>
            </a:r>
            <a:r>
              <a:rPr lang="ko" sz="130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주석기능</a:t>
            </a: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을 제공하여 추후 저장 맥락 확인가능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2666375" y="1927200"/>
            <a:ext cx="5809500" cy="58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브라우저에서 이탈해 앱을 여는 과정 없이</a:t>
            </a:r>
            <a:endParaRPr sz="13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인브라우저 페이지 저장</a:t>
            </a: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 기능 지원</a:t>
            </a:r>
            <a:endParaRPr sz="13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311700" y="1181825"/>
            <a:ext cx="85206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링크의 저장과 탐색에 있어 다음 기능을 제공한다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사용사례 : 훅 저장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311700" y="1181825"/>
            <a:ext cx="85206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1. 페이지 공유 시 훅 저장 모달을 표출하여 브라우저 이탈 없이 훅 저장 지원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46" name="Google Shape;2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817227"/>
            <a:ext cx="1544695" cy="32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152" y="1817225"/>
            <a:ext cx="1544700" cy="3224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9874" y="1817226"/>
            <a:ext cx="1544700" cy="3198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07657" y="910078"/>
            <a:ext cx="1248698" cy="2588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7597" y="1817227"/>
            <a:ext cx="1544695" cy="32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4"/>
          <p:cNvSpPr/>
          <p:nvPr/>
        </p:nvSpPr>
        <p:spPr>
          <a:xfrm>
            <a:off x="1691100" y="1983725"/>
            <a:ext cx="165300" cy="196800"/>
          </a:xfrm>
          <a:prstGeom prst="rect">
            <a:avLst/>
          </a:prstGeom>
          <a:noFill/>
          <a:ln w="28575" cap="flat" cmpd="sng">
            <a:solidFill>
              <a:srgbClr val="EC4D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3598925" y="3238200"/>
            <a:ext cx="814800" cy="196800"/>
          </a:xfrm>
          <a:prstGeom prst="rect">
            <a:avLst/>
          </a:prstGeom>
          <a:noFill/>
          <a:ln w="28575" cap="flat" cmpd="sng">
            <a:solidFill>
              <a:srgbClr val="EC4D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6234750" y="3774225"/>
            <a:ext cx="187200" cy="196800"/>
          </a:xfrm>
          <a:prstGeom prst="rect">
            <a:avLst/>
          </a:prstGeom>
          <a:noFill/>
          <a:ln w="28575" cap="flat" cmpd="sng">
            <a:solidFill>
              <a:srgbClr val="EC4D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4" name="Google Shape;254;p24"/>
          <p:cNvCxnSpPr>
            <a:stCxn id="251" idx="3"/>
            <a:endCxn id="247" idx="1"/>
          </p:cNvCxnSpPr>
          <p:nvPr/>
        </p:nvCxnSpPr>
        <p:spPr>
          <a:xfrm>
            <a:off x="1856400" y="2082125"/>
            <a:ext cx="1012800" cy="13473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rgbClr val="FF484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24"/>
          <p:cNvCxnSpPr>
            <a:stCxn id="252" idx="3"/>
            <a:endCxn id="248" idx="1"/>
          </p:cNvCxnSpPr>
          <p:nvPr/>
        </p:nvCxnSpPr>
        <p:spPr>
          <a:xfrm>
            <a:off x="4413725" y="3336600"/>
            <a:ext cx="706200" cy="79800"/>
          </a:xfrm>
          <a:prstGeom prst="curvedConnector3">
            <a:avLst>
              <a:gd name="adj1" fmla="val 49996"/>
            </a:avLst>
          </a:prstGeom>
          <a:noFill/>
          <a:ln w="28575" cap="flat" cmpd="sng">
            <a:solidFill>
              <a:srgbClr val="FF484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24"/>
          <p:cNvCxnSpPr>
            <a:stCxn id="253" idx="3"/>
            <a:endCxn id="250" idx="1"/>
          </p:cNvCxnSpPr>
          <p:nvPr/>
        </p:nvCxnSpPr>
        <p:spPr>
          <a:xfrm rot="10800000" flipH="1">
            <a:off x="6421950" y="3421125"/>
            <a:ext cx="865500" cy="451500"/>
          </a:xfrm>
          <a:prstGeom prst="curvedConnector3">
            <a:avLst>
              <a:gd name="adj1" fmla="val 50008"/>
            </a:avLst>
          </a:prstGeom>
          <a:noFill/>
          <a:ln w="28575" cap="flat" cmpd="sng">
            <a:solidFill>
              <a:srgbClr val="FF484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5212" y="1653125"/>
            <a:ext cx="1894700" cy="33379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2" name="Google Shape;262;p25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사용사례 : 훅 저장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311700" y="1181825"/>
            <a:ext cx="85206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2. url을 공유받은 경우 앱에서 직접 등록 가능하며, 태그를 부착할 수 있다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65" name="Google Shape;2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3" y="1653125"/>
            <a:ext cx="1894697" cy="33379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6" name="Google Shape;266;p25"/>
          <p:cNvSpPr/>
          <p:nvPr/>
        </p:nvSpPr>
        <p:spPr>
          <a:xfrm>
            <a:off x="1915475" y="2844200"/>
            <a:ext cx="270300" cy="212100"/>
          </a:xfrm>
          <a:prstGeom prst="rect">
            <a:avLst/>
          </a:prstGeom>
          <a:noFill/>
          <a:ln w="28575" cap="flat" cmpd="sng">
            <a:solidFill>
              <a:srgbClr val="FF4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25"/>
          <p:cNvCxnSpPr>
            <a:stCxn id="266" idx="3"/>
            <a:endCxn id="261" idx="1"/>
          </p:cNvCxnSpPr>
          <p:nvPr/>
        </p:nvCxnSpPr>
        <p:spPr>
          <a:xfrm>
            <a:off x="2185775" y="2950250"/>
            <a:ext cx="1059300" cy="372000"/>
          </a:xfrm>
          <a:prstGeom prst="curvedConnector3">
            <a:avLst>
              <a:gd name="adj1" fmla="val 50006"/>
            </a:avLst>
          </a:prstGeom>
          <a:noFill/>
          <a:ln w="28575" cap="flat" cmpd="sng">
            <a:solidFill>
              <a:srgbClr val="FF484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25"/>
          <p:cNvCxnSpPr>
            <a:stCxn id="261" idx="3"/>
            <a:endCxn id="269" idx="1"/>
          </p:cNvCxnSpPr>
          <p:nvPr/>
        </p:nvCxnSpPr>
        <p:spPr>
          <a:xfrm>
            <a:off x="5139912" y="3322113"/>
            <a:ext cx="1587300" cy="32100"/>
          </a:xfrm>
          <a:prstGeom prst="curvedConnector3">
            <a:avLst>
              <a:gd name="adj1" fmla="val 50001"/>
            </a:avLst>
          </a:prstGeom>
          <a:noFill/>
          <a:ln w="28575" cap="flat" cmpd="sng">
            <a:solidFill>
              <a:srgbClr val="FF4848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9" name="Google Shape;2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7250" y="1685350"/>
            <a:ext cx="1894700" cy="33379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204" y="1656125"/>
            <a:ext cx="1628845" cy="34557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5" name="Google Shape;2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5767" y="1656125"/>
            <a:ext cx="1628845" cy="34557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6" name="Google Shape;276;p26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사용사례 : 훅 탐색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311700" y="1181825"/>
            <a:ext cx="85206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1. 추가된 태그를 기준으로 훅을 조회하고, 훅에 붙은 태그를 통해 페이지 내용을 유추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79" name="Google Shape;2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675" y="1653125"/>
            <a:ext cx="1580236" cy="34557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0" name="Google Shape;280;p26"/>
          <p:cNvSpPr/>
          <p:nvPr/>
        </p:nvSpPr>
        <p:spPr>
          <a:xfrm>
            <a:off x="3635047" y="2382750"/>
            <a:ext cx="1425000" cy="189000"/>
          </a:xfrm>
          <a:prstGeom prst="rect">
            <a:avLst/>
          </a:prstGeom>
          <a:noFill/>
          <a:ln w="28575" cap="flat" cmpd="sng">
            <a:solidFill>
              <a:srgbClr val="FF4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838592" y="2164775"/>
            <a:ext cx="515400" cy="315000"/>
          </a:xfrm>
          <a:prstGeom prst="rect">
            <a:avLst/>
          </a:prstGeom>
          <a:noFill/>
          <a:ln w="28575" cap="flat" cmpd="sng">
            <a:solidFill>
              <a:srgbClr val="FF4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2" name="Google Shape;28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7475" y="2874300"/>
            <a:ext cx="1464300" cy="84428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3" name="Google Shape;283;p26"/>
          <p:cNvSpPr/>
          <p:nvPr/>
        </p:nvSpPr>
        <p:spPr>
          <a:xfrm>
            <a:off x="3619300" y="3817875"/>
            <a:ext cx="1363800" cy="283500"/>
          </a:xfrm>
          <a:prstGeom prst="rect">
            <a:avLst/>
          </a:prstGeom>
          <a:solidFill>
            <a:srgbClr val="EC0000">
              <a:alpha val="4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" name="Google Shape;284;p26"/>
          <p:cNvCxnSpPr>
            <a:stCxn id="281" idx="3"/>
            <a:endCxn id="275" idx="1"/>
          </p:cNvCxnSpPr>
          <p:nvPr/>
        </p:nvCxnSpPr>
        <p:spPr>
          <a:xfrm>
            <a:off x="1353992" y="2322275"/>
            <a:ext cx="2161800" cy="10617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rgbClr val="FF484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26"/>
          <p:cNvCxnSpPr>
            <a:stCxn id="280" idx="3"/>
            <a:endCxn id="282" idx="1"/>
          </p:cNvCxnSpPr>
          <p:nvPr/>
        </p:nvCxnSpPr>
        <p:spPr>
          <a:xfrm>
            <a:off x="5060047" y="2477250"/>
            <a:ext cx="1297500" cy="819300"/>
          </a:xfrm>
          <a:prstGeom prst="curvedConnector3">
            <a:avLst>
              <a:gd name="adj1" fmla="val 49997"/>
            </a:avLst>
          </a:prstGeom>
          <a:noFill/>
          <a:ln w="28575" cap="flat" cmpd="sng">
            <a:solidFill>
              <a:srgbClr val="FF484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사용사례 : 훅 탐색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311700" y="1181825"/>
            <a:ext cx="85206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2. 링크 별로 설명을 작성하여 링크의 저장 맥락을 관리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293" name="Google Shape;293;p27"/>
          <p:cNvPicPr preferRelativeResize="0"/>
          <p:nvPr/>
        </p:nvPicPr>
        <p:blipFill rotWithShape="1">
          <a:blip r:embed="rId3">
            <a:alphaModFix/>
          </a:blip>
          <a:srcRect t="61747" b="19974"/>
          <a:stretch/>
        </p:blipFill>
        <p:spPr>
          <a:xfrm>
            <a:off x="4070100" y="2410650"/>
            <a:ext cx="3174625" cy="1231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4" name="Google Shape;2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417" y="1653125"/>
            <a:ext cx="1628845" cy="34557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5" name="Google Shape;295;p27"/>
          <p:cNvSpPr/>
          <p:nvPr/>
        </p:nvSpPr>
        <p:spPr>
          <a:xfrm>
            <a:off x="4244500" y="3044400"/>
            <a:ext cx="1363800" cy="283500"/>
          </a:xfrm>
          <a:prstGeom prst="rect">
            <a:avLst/>
          </a:prstGeom>
          <a:solidFill>
            <a:srgbClr val="EC0000">
              <a:alpha val="4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1546238" y="3781850"/>
            <a:ext cx="1507200" cy="6021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7" name="Google Shape;297;p27"/>
          <p:cNvCxnSpPr>
            <a:stCxn id="296" idx="3"/>
            <a:endCxn id="293" idx="1"/>
          </p:cNvCxnSpPr>
          <p:nvPr/>
        </p:nvCxnSpPr>
        <p:spPr>
          <a:xfrm rot="10800000" flipH="1">
            <a:off x="3053438" y="3026300"/>
            <a:ext cx="1016700" cy="1056600"/>
          </a:xfrm>
          <a:prstGeom prst="curvedConnector3">
            <a:avLst>
              <a:gd name="adj1" fmla="val 49998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상세설계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8"/>
          <p:cNvSpPr txBox="1"/>
          <p:nvPr/>
        </p:nvSpPr>
        <p:spPr>
          <a:xfrm>
            <a:off x="311700" y="1181825"/>
            <a:ext cx="85206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1. 인브라우저 링크저장은 Web share API활용하여 구현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306" name="Google Shape;3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5525"/>
            <a:ext cx="5692065" cy="28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8"/>
          <p:cNvSpPr txBox="1"/>
          <p:nvPr/>
        </p:nvSpPr>
        <p:spPr>
          <a:xfrm>
            <a:off x="5807400" y="2365500"/>
            <a:ext cx="3203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 외부 브라우저 공유 대상 리스트에 Hook을 등록</a:t>
            </a:r>
            <a:endParaRPr sz="11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/>
          <p:nvPr/>
        </p:nvSpPr>
        <p:spPr>
          <a:xfrm>
            <a:off x="5923400" y="3787650"/>
            <a:ext cx="515700" cy="36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9"/>
          <p:cNvSpPr/>
          <p:nvPr/>
        </p:nvSpPr>
        <p:spPr>
          <a:xfrm>
            <a:off x="5923400" y="2591075"/>
            <a:ext cx="515700" cy="36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9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상세설계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316" name="Google Shape;316;p29"/>
          <p:cNvSpPr txBox="1"/>
          <p:nvPr/>
        </p:nvSpPr>
        <p:spPr>
          <a:xfrm>
            <a:off x="311700" y="1181825"/>
            <a:ext cx="85206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2. 라이브러리 활용하여 페이지의 연관태그 생성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317" name="Google Shape;317;p29"/>
          <p:cNvCxnSpPr/>
          <p:nvPr/>
        </p:nvCxnSpPr>
        <p:spPr>
          <a:xfrm>
            <a:off x="2486550" y="2346150"/>
            <a:ext cx="0" cy="229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29"/>
          <p:cNvCxnSpPr/>
          <p:nvPr/>
        </p:nvCxnSpPr>
        <p:spPr>
          <a:xfrm>
            <a:off x="718200" y="2346150"/>
            <a:ext cx="0" cy="229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29"/>
          <p:cNvCxnSpPr/>
          <p:nvPr/>
        </p:nvCxnSpPr>
        <p:spPr>
          <a:xfrm>
            <a:off x="4254900" y="2346150"/>
            <a:ext cx="0" cy="229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0" name="Google Shape;320;p29"/>
          <p:cNvSpPr/>
          <p:nvPr/>
        </p:nvSpPr>
        <p:spPr>
          <a:xfrm>
            <a:off x="311700" y="1940100"/>
            <a:ext cx="813000" cy="406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클라이언트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2080050" y="1940100"/>
            <a:ext cx="813000" cy="406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서버</a:t>
            </a:r>
            <a:endParaRPr sz="13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2" name="Google Shape;322;p29"/>
          <p:cNvSpPr/>
          <p:nvPr/>
        </p:nvSpPr>
        <p:spPr>
          <a:xfrm>
            <a:off x="3848400" y="1940100"/>
            <a:ext cx="813000" cy="406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DB</a:t>
            </a:r>
            <a:endParaRPr sz="13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323" name="Google Shape;323;p29"/>
          <p:cNvCxnSpPr/>
          <p:nvPr/>
        </p:nvCxnSpPr>
        <p:spPr>
          <a:xfrm>
            <a:off x="737525" y="2778025"/>
            <a:ext cx="1749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4" name="Google Shape;324;p29"/>
          <p:cNvSpPr/>
          <p:nvPr/>
        </p:nvSpPr>
        <p:spPr>
          <a:xfrm>
            <a:off x="1112475" y="2455000"/>
            <a:ext cx="9798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AFAF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title</a:t>
            </a:r>
            <a:endParaRPr sz="115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description</a:t>
            </a:r>
            <a:endParaRPr sz="115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url</a:t>
            </a:r>
            <a:endParaRPr sz="115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325" name="Google Shape;325;p29"/>
          <p:cNvCxnSpPr/>
          <p:nvPr/>
        </p:nvCxnSpPr>
        <p:spPr>
          <a:xfrm>
            <a:off x="2494400" y="4242700"/>
            <a:ext cx="1766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6" name="Google Shape;326;p29"/>
          <p:cNvSpPr/>
          <p:nvPr/>
        </p:nvSpPr>
        <p:spPr>
          <a:xfrm>
            <a:off x="2893050" y="3926925"/>
            <a:ext cx="1045200" cy="520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AFAF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hook객체저장</a:t>
            </a:r>
            <a:endParaRPr sz="115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tag 연결</a:t>
            </a:r>
            <a:endParaRPr sz="115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2080050" y="3093813"/>
            <a:ext cx="813000" cy="833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latin typeface="Jua"/>
                <a:ea typeface="Jua"/>
                <a:cs typeface="Jua"/>
                <a:sym typeface="Jua"/>
              </a:rPr>
              <a:t>html페이지를 파싱하여 키워드 태그 생성</a:t>
            </a:r>
            <a:endParaRPr sz="95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8" name="Google Shape;328;p29"/>
          <p:cNvSpPr txBox="1"/>
          <p:nvPr/>
        </p:nvSpPr>
        <p:spPr>
          <a:xfrm>
            <a:off x="5807400" y="2365500"/>
            <a:ext cx="32031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Cheerio</a:t>
            </a:r>
            <a:endParaRPr sz="12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 html 페이지를 파싱하여 meta 태그값(페이지 주제, 제목, 요약문, 키워드, 제작사 등) 을 추출하고 출현횟수를 비교해 키워드 선정</a:t>
            </a:r>
            <a:endParaRPr sz="11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29" name="Google Shape;329;p29"/>
          <p:cNvSpPr txBox="1"/>
          <p:nvPr/>
        </p:nvSpPr>
        <p:spPr>
          <a:xfrm>
            <a:off x="5807400" y="3564300"/>
            <a:ext cx="32031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Gensim</a:t>
            </a:r>
            <a:endParaRPr sz="1200" b="1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- 토픽 모델링을 통해 html 문서의 텍스트 데이터를 분석하여 키워드 생성</a:t>
            </a:r>
            <a:endParaRPr sz="11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/>
          <p:nvPr/>
        </p:nvSpPr>
        <p:spPr>
          <a:xfrm>
            <a:off x="6700800" y="2771100"/>
            <a:ext cx="2131500" cy="160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0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상세설계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337" name="Google Shape;337;p30"/>
          <p:cNvSpPr/>
          <p:nvPr/>
        </p:nvSpPr>
        <p:spPr>
          <a:xfrm>
            <a:off x="6700675" y="2953800"/>
            <a:ext cx="1305600" cy="142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created_at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update_at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deleted_at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nickname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email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kakao_full_name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kakao_id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kakao_refesh_token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id</a:t>
            </a:r>
            <a:endParaRPr sz="1000"/>
          </a:p>
        </p:txBody>
      </p:sp>
      <p:sp>
        <p:nvSpPr>
          <p:cNvPr id="338" name="Google Shape;338;p30"/>
          <p:cNvSpPr/>
          <p:nvPr/>
        </p:nvSpPr>
        <p:spPr>
          <a:xfrm>
            <a:off x="6700800" y="2771100"/>
            <a:ext cx="2131500" cy="180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app_user</a:t>
            </a:r>
            <a:endParaRPr sz="1200"/>
          </a:p>
        </p:txBody>
      </p:sp>
      <p:sp>
        <p:nvSpPr>
          <p:cNvPr id="339" name="Google Shape;339;p30"/>
          <p:cNvSpPr/>
          <p:nvPr/>
        </p:nvSpPr>
        <p:spPr>
          <a:xfrm>
            <a:off x="8006275" y="2953800"/>
            <a:ext cx="825900" cy="142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varchar(255)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varchar(255)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varchar(255)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varchar(191)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varchar(191)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666666"/>
                </a:solidFill>
              </a:rPr>
              <a:t>bigint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340" name="Google Shape;340;p30"/>
          <p:cNvCxnSpPr/>
          <p:nvPr/>
        </p:nvCxnSpPr>
        <p:spPr>
          <a:xfrm>
            <a:off x="6708900" y="4219975"/>
            <a:ext cx="212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30"/>
          <p:cNvCxnSpPr/>
          <p:nvPr/>
        </p:nvCxnSpPr>
        <p:spPr>
          <a:xfrm>
            <a:off x="6708900" y="2952450"/>
            <a:ext cx="212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Google Shape;342;p30"/>
          <p:cNvSpPr/>
          <p:nvPr/>
        </p:nvSpPr>
        <p:spPr>
          <a:xfrm>
            <a:off x="3750863" y="3724950"/>
            <a:ext cx="2131500" cy="112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0"/>
          <p:cNvSpPr/>
          <p:nvPr/>
        </p:nvSpPr>
        <p:spPr>
          <a:xfrm>
            <a:off x="3750738" y="3907650"/>
            <a:ext cx="1305600" cy="9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created_at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update_at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deleted_at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user_id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display_name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id</a:t>
            </a:r>
            <a:endParaRPr sz="1000"/>
          </a:p>
        </p:txBody>
      </p:sp>
      <p:sp>
        <p:nvSpPr>
          <p:cNvPr id="344" name="Google Shape;344;p30"/>
          <p:cNvSpPr/>
          <p:nvPr/>
        </p:nvSpPr>
        <p:spPr>
          <a:xfrm>
            <a:off x="3750863" y="3724950"/>
            <a:ext cx="2131500" cy="180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tag</a:t>
            </a:r>
            <a:endParaRPr sz="1200"/>
          </a:p>
        </p:txBody>
      </p:sp>
      <p:sp>
        <p:nvSpPr>
          <p:cNvPr id="345" name="Google Shape;345;p30"/>
          <p:cNvSpPr/>
          <p:nvPr/>
        </p:nvSpPr>
        <p:spPr>
          <a:xfrm>
            <a:off x="5056338" y="3907650"/>
            <a:ext cx="825900" cy="9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bigint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varchar(100)</a:t>
            </a:r>
            <a:endParaRPr sz="95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bigint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346" name="Google Shape;346;p30"/>
          <p:cNvCxnSpPr/>
          <p:nvPr/>
        </p:nvCxnSpPr>
        <p:spPr>
          <a:xfrm>
            <a:off x="3755888" y="4700875"/>
            <a:ext cx="21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30"/>
          <p:cNvCxnSpPr/>
          <p:nvPr/>
        </p:nvCxnSpPr>
        <p:spPr>
          <a:xfrm>
            <a:off x="3750288" y="3906300"/>
            <a:ext cx="213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8" name="Google Shape;348;p30"/>
          <p:cNvSpPr/>
          <p:nvPr/>
        </p:nvSpPr>
        <p:spPr>
          <a:xfrm>
            <a:off x="3749413" y="2102537"/>
            <a:ext cx="2131500" cy="142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0"/>
          <p:cNvSpPr/>
          <p:nvPr/>
        </p:nvSpPr>
        <p:spPr>
          <a:xfrm>
            <a:off x="3749288" y="2291613"/>
            <a:ext cx="1305600" cy="12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created_at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update_at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deleted_at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user_id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title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description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url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id</a:t>
            </a:r>
            <a:endParaRPr sz="1000"/>
          </a:p>
        </p:txBody>
      </p:sp>
      <p:sp>
        <p:nvSpPr>
          <p:cNvPr id="350" name="Google Shape;350;p30"/>
          <p:cNvSpPr/>
          <p:nvPr/>
        </p:nvSpPr>
        <p:spPr>
          <a:xfrm>
            <a:off x="3749413" y="2102525"/>
            <a:ext cx="2131500" cy="180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hook</a:t>
            </a:r>
            <a:endParaRPr sz="1200"/>
          </a:p>
        </p:txBody>
      </p:sp>
      <p:sp>
        <p:nvSpPr>
          <p:cNvPr id="351" name="Google Shape;351;p30"/>
          <p:cNvSpPr/>
          <p:nvPr/>
        </p:nvSpPr>
        <p:spPr>
          <a:xfrm>
            <a:off x="5054888" y="2291613"/>
            <a:ext cx="825900" cy="123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bigint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varchar(512)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rgbClr val="666666"/>
                </a:solidFill>
              </a:rPr>
              <a:t>varchar(1024)</a:t>
            </a:r>
            <a:endParaRPr sz="95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50">
                <a:solidFill>
                  <a:srgbClr val="666666"/>
                </a:solidFill>
              </a:rPr>
              <a:t>varchar(1024)</a:t>
            </a:r>
            <a:endParaRPr sz="95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bigint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352" name="Google Shape;352;p30"/>
          <p:cNvCxnSpPr/>
          <p:nvPr/>
        </p:nvCxnSpPr>
        <p:spPr>
          <a:xfrm>
            <a:off x="3751638" y="3367013"/>
            <a:ext cx="212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353;p30"/>
          <p:cNvCxnSpPr/>
          <p:nvPr/>
        </p:nvCxnSpPr>
        <p:spPr>
          <a:xfrm>
            <a:off x="3751638" y="2290263"/>
            <a:ext cx="212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4" name="Google Shape;354;p30"/>
          <p:cNvSpPr/>
          <p:nvPr/>
        </p:nvSpPr>
        <p:spPr>
          <a:xfrm>
            <a:off x="316675" y="3185400"/>
            <a:ext cx="2131500" cy="112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0"/>
          <p:cNvSpPr/>
          <p:nvPr/>
        </p:nvSpPr>
        <p:spPr>
          <a:xfrm>
            <a:off x="316550" y="3366775"/>
            <a:ext cx="1305600" cy="9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created_at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update_at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deleted_at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hook_id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tag_id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id</a:t>
            </a:r>
            <a:endParaRPr sz="1000"/>
          </a:p>
        </p:txBody>
      </p:sp>
      <p:sp>
        <p:nvSpPr>
          <p:cNvPr id="356" name="Google Shape;356;p30"/>
          <p:cNvSpPr/>
          <p:nvPr/>
        </p:nvSpPr>
        <p:spPr>
          <a:xfrm>
            <a:off x="316675" y="3186763"/>
            <a:ext cx="2131500" cy="180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hook_tag</a:t>
            </a:r>
            <a:endParaRPr sz="1200"/>
          </a:p>
        </p:txBody>
      </p:sp>
      <p:sp>
        <p:nvSpPr>
          <p:cNvPr id="357" name="Google Shape;357;p30"/>
          <p:cNvSpPr/>
          <p:nvPr/>
        </p:nvSpPr>
        <p:spPr>
          <a:xfrm>
            <a:off x="1622150" y="3366775"/>
            <a:ext cx="825900" cy="94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datetime(3)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666666"/>
                </a:solidFill>
              </a:rPr>
              <a:t>bigint</a:t>
            </a:r>
            <a:endParaRPr sz="1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bigint</a:t>
            </a:r>
            <a:endParaRPr sz="95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666666"/>
                </a:solidFill>
              </a:rPr>
              <a:t>bigint</a:t>
            </a:r>
            <a:endParaRPr sz="1000">
              <a:solidFill>
                <a:srgbClr val="666666"/>
              </a:solidFill>
            </a:endParaRPr>
          </a:p>
        </p:txBody>
      </p:sp>
      <p:cxnSp>
        <p:nvCxnSpPr>
          <p:cNvPr id="358" name="Google Shape;358;p30"/>
          <p:cNvCxnSpPr/>
          <p:nvPr/>
        </p:nvCxnSpPr>
        <p:spPr>
          <a:xfrm>
            <a:off x="311700" y="4156075"/>
            <a:ext cx="213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30"/>
          <p:cNvCxnSpPr/>
          <p:nvPr/>
        </p:nvCxnSpPr>
        <p:spPr>
          <a:xfrm>
            <a:off x="313575" y="3366775"/>
            <a:ext cx="213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30"/>
          <p:cNvCxnSpPr>
            <a:stCxn id="357" idx="3"/>
            <a:endCxn id="343" idx="1"/>
          </p:cNvCxnSpPr>
          <p:nvPr/>
        </p:nvCxnSpPr>
        <p:spPr>
          <a:xfrm>
            <a:off x="2448050" y="3840625"/>
            <a:ext cx="1302600" cy="5409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" name="Google Shape;361;p30"/>
          <p:cNvCxnSpPr>
            <a:stCxn id="357" idx="3"/>
            <a:endCxn id="349" idx="1"/>
          </p:cNvCxnSpPr>
          <p:nvPr/>
        </p:nvCxnSpPr>
        <p:spPr>
          <a:xfrm rot="10800000" flipH="1">
            <a:off x="2448050" y="2910025"/>
            <a:ext cx="1301100" cy="9306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Google Shape;362;p30"/>
          <p:cNvCxnSpPr>
            <a:stCxn id="351" idx="3"/>
            <a:endCxn id="337" idx="1"/>
          </p:cNvCxnSpPr>
          <p:nvPr/>
        </p:nvCxnSpPr>
        <p:spPr>
          <a:xfrm>
            <a:off x="5880788" y="2909913"/>
            <a:ext cx="819900" cy="7566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" name="Google Shape;363;p30"/>
          <p:cNvSpPr txBox="1"/>
          <p:nvPr/>
        </p:nvSpPr>
        <p:spPr>
          <a:xfrm>
            <a:off x="2731675" y="4199400"/>
            <a:ext cx="4839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tag_id:id</a:t>
            </a:r>
            <a:endParaRPr sz="11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6005886" y="2771088"/>
            <a:ext cx="569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user_id:id</a:t>
            </a:r>
            <a:endParaRPr sz="11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2607550" y="3125425"/>
            <a:ext cx="5697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Do Hyeon"/>
                <a:ea typeface="Do Hyeon"/>
                <a:cs typeface="Do Hyeon"/>
                <a:sym typeface="Do Hyeon"/>
              </a:rPr>
              <a:t>hook_id:id</a:t>
            </a:r>
            <a:endParaRPr sz="1100">
              <a:solidFill>
                <a:schemeClr val="dk2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66" name="Google Shape;366;p30"/>
          <p:cNvSpPr txBox="1"/>
          <p:nvPr/>
        </p:nvSpPr>
        <p:spPr>
          <a:xfrm>
            <a:off x="311700" y="1181825"/>
            <a:ext cx="85206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3. 4개의 테이블로 데이터를 관리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  - 유저정보, 훅정보, 태그정보, 훅-태그관계</a:t>
            </a:r>
            <a:endParaRPr sz="15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적용기법 및 기술 : Front End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373" name="Google Shape;373;p31"/>
          <p:cNvSpPr txBox="1"/>
          <p:nvPr/>
        </p:nvSpPr>
        <p:spPr>
          <a:xfrm>
            <a:off x="2948225" y="40677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API 통신</a:t>
            </a:r>
            <a:endParaRPr sz="10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724225" y="1240925"/>
            <a:ext cx="965400" cy="782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프로젝트 관리 형상 기억 툴</a:t>
            </a:r>
            <a:endParaRPr sz="13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5075475" y="1175552"/>
            <a:ext cx="965400" cy="782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언어</a:t>
            </a:r>
            <a:endParaRPr sz="13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76" name="Google Shape;376;p31"/>
          <p:cNvSpPr/>
          <p:nvPr/>
        </p:nvSpPr>
        <p:spPr>
          <a:xfrm>
            <a:off x="724225" y="2411183"/>
            <a:ext cx="965400" cy="782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IDE</a:t>
            </a:r>
            <a:endParaRPr sz="13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77" name="Google Shape;377;p31"/>
          <p:cNvSpPr/>
          <p:nvPr/>
        </p:nvSpPr>
        <p:spPr>
          <a:xfrm>
            <a:off x="5075475" y="2370013"/>
            <a:ext cx="965400" cy="782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SDK</a:t>
            </a:r>
            <a:endParaRPr sz="13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724225" y="3581436"/>
            <a:ext cx="965400" cy="782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라이브러리</a:t>
            </a:r>
            <a:endParaRPr sz="13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379" name="Google Shape;379;p31"/>
          <p:cNvSpPr/>
          <p:nvPr/>
        </p:nvSpPr>
        <p:spPr>
          <a:xfrm>
            <a:off x="1872675" y="1240925"/>
            <a:ext cx="892500" cy="38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Git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0" name="Google Shape;380;p31"/>
          <p:cNvSpPr/>
          <p:nvPr/>
        </p:nvSpPr>
        <p:spPr>
          <a:xfrm>
            <a:off x="6223925" y="1175550"/>
            <a:ext cx="892500" cy="38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Kotlin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1" name="Google Shape;381;p31"/>
          <p:cNvSpPr/>
          <p:nvPr/>
        </p:nvSpPr>
        <p:spPr>
          <a:xfrm>
            <a:off x="1872675" y="2411175"/>
            <a:ext cx="892500" cy="38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Android Studio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6223925" y="2370013"/>
            <a:ext cx="892500" cy="38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Android SDK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3" name="Google Shape;383;p31"/>
          <p:cNvSpPr/>
          <p:nvPr/>
        </p:nvSpPr>
        <p:spPr>
          <a:xfrm>
            <a:off x="1872675" y="3581425"/>
            <a:ext cx="892500" cy="38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Android Jetpack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4" name="Google Shape;384;p31"/>
          <p:cNvSpPr/>
          <p:nvPr/>
        </p:nvSpPr>
        <p:spPr>
          <a:xfrm>
            <a:off x="6223925" y="1639625"/>
            <a:ext cx="892500" cy="38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XML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6223925" y="2851025"/>
            <a:ext cx="892500" cy="38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Kakao SDK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6" name="Google Shape;386;p31"/>
          <p:cNvSpPr/>
          <p:nvPr/>
        </p:nvSpPr>
        <p:spPr>
          <a:xfrm>
            <a:off x="1872675" y="4045400"/>
            <a:ext cx="892500" cy="383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Retrofit</a:t>
            </a:r>
            <a:endParaRPr sz="125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7" name="Google Shape;387;p31"/>
          <p:cNvSpPr txBox="1"/>
          <p:nvPr/>
        </p:nvSpPr>
        <p:spPr>
          <a:xfrm>
            <a:off x="2948225" y="36261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Do Hyeon"/>
                <a:ea typeface="Do Hyeon"/>
                <a:cs typeface="Do Hyeon"/>
                <a:sym typeface="Do Hyeon"/>
              </a:rPr>
              <a:t>Data Binding, Navigation, Lifecycles, ViewModel ...</a:t>
            </a:r>
            <a:endParaRPr sz="10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4711475" y="1258650"/>
            <a:ext cx="858900" cy="3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latin typeface="Bagel Fat One"/>
                <a:ea typeface="Bagel Fat One"/>
                <a:cs typeface="Bagel Fat One"/>
                <a:sym typeface="Bagel Fat One"/>
              </a:rPr>
              <a:t>목차</a:t>
            </a:r>
            <a:endParaRPr sz="3020"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645200" y="1170800"/>
            <a:ext cx="42522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▶결론</a:t>
            </a:r>
            <a:endParaRPr sz="22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</a:t>
            </a:r>
            <a:r>
              <a:rPr lang="ko" sz="1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1. 달성목표</a:t>
            </a:r>
            <a:endParaRPr sz="1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2. 테스트 시나리오</a:t>
            </a:r>
            <a:endParaRPr sz="1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3. 프로젝트 의의</a:t>
            </a:r>
            <a:endParaRPr sz="1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75575" y="1258650"/>
            <a:ext cx="858900" cy="3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75575" y="2568000"/>
            <a:ext cx="858900" cy="35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93000" y="1170800"/>
            <a:ext cx="42522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▶서론</a:t>
            </a:r>
            <a:endParaRPr sz="22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</a:t>
            </a:r>
            <a:r>
              <a:rPr lang="ko" sz="1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1. 제안배경</a:t>
            </a:r>
            <a:endParaRPr sz="1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2. 과제개요</a:t>
            </a:r>
            <a:endParaRPr sz="1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▶본론</a:t>
            </a:r>
            <a:endParaRPr sz="22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</a:t>
            </a:r>
            <a:r>
              <a:rPr lang="ko" sz="1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1. 결과물명세</a:t>
            </a:r>
            <a:endParaRPr sz="1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2. 사용사례</a:t>
            </a:r>
            <a:endParaRPr sz="1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3. 상세설계</a:t>
            </a:r>
            <a:endParaRPr sz="1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4. 사용기법 및 기술</a:t>
            </a:r>
            <a:endParaRPr sz="1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  5. 업무분담 및 일정계획</a:t>
            </a:r>
            <a:endParaRPr sz="1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적용기법 및 기술 : Back End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pic>
        <p:nvPicPr>
          <p:cNvPr id="394" name="Google Shape;394;p32"/>
          <p:cNvPicPr preferRelativeResize="0"/>
          <p:nvPr/>
        </p:nvPicPr>
        <p:blipFill rotWithShape="1">
          <a:blip r:embed="rId3">
            <a:alphaModFix/>
          </a:blip>
          <a:srcRect l="2085" t="15428" r="3982" b="11171"/>
          <a:stretch/>
        </p:blipFill>
        <p:spPr>
          <a:xfrm>
            <a:off x="0" y="1017725"/>
            <a:ext cx="8608886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일정계획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419" name="Google Shape;419;p34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20" name="Google Shape;420;p34"/>
          <p:cNvGraphicFramePr/>
          <p:nvPr/>
        </p:nvGraphicFramePr>
        <p:xfrm>
          <a:off x="410475" y="1605600"/>
          <a:ext cx="8253200" cy="2377260"/>
        </p:xfrm>
        <a:graphic>
          <a:graphicData uri="http://schemas.openxmlformats.org/drawingml/2006/table">
            <a:tbl>
              <a:tblPr>
                <a:noFill/>
                <a:tableStyleId>{50BF3CCC-36F6-4361-8DB1-45A1BBB2E453}</a:tableStyleId>
              </a:tblPr>
              <a:tblGrid>
                <a:gridCol w="75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7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7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7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3월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4월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5월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6월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기획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5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개발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테스트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/>
                        <a:t>릴리즈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1" name="Google Shape;421;p34"/>
          <p:cNvSpPr/>
          <p:nvPr/>
        </p:nvSpPr>
        <p:spPr>
          <a:xfrm>
            <a:off x="2616650" y="2405250"/>
            <a:ext cx="937800" cy="387300"/>
          </a:xfrm>
          <a:prstGeom prst="homePlate">
            <a:avLst>
              <a:gd name="adj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(FE) home뷰 개발</a:t>
            </a:r>
            <a:endParaRPr sz="900" b="1"/>
          </a:p>
        </p:txBody>
      </p:sp>
      <p:sp>
        <p:nvSpPr>
          <p:cNvPr id="422" name="Google Shape;422;p34"/>
          <p:cNvSpPr/>
          <p:nvPr/>
        </p:nvSpPr>
        <p:spPr>
          <a:xfrm>
            <a:off x="3554450" y="2405250"/>
            <a:ext cx="889500" cy="387300"/>
          </a:xfrm>
          <a:prstGeom prst="homePlate">
            <a:avLst>
              <a:gd name="adj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태그, 로그인 뷰 개발</a:t>
            </a:r>
            <a:endParaRPr sz="900" b="1"/>
          </a:p>
        </p:txBody>
      </p:sp>
      <p:sp>
        <p:nvSpPr>
          <p:cNvPr id="423" name="Google Shape;423;p34"/>
          <p:cNvSpPr/>
          <p:nvPr/>
        </p:nvSpPr>
        <p:spPr>
          <a:xfrm>
            <a:off x="2616650" y="2801655"/>
            <a:ext cx="712800" cy="387300"/>
          </a:xfrm>
          <a:prstGeom prst="homePlate">
            <a:avLst>
              <a:gd name="adj" fmla="val 50000"/>
            </a:avLst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(BE) DB 스키마 설계</a:t>
            </a:r>
            <a:endParaRPr sz="900" b="1"/>
          </a:p>
        </p:txBody>
      </p:sp>
      <p:sp>
        <p:nvSpPr>
          <p:cNvPr id="424" name="Google Shape;424;p34"/>
          <p:cNvSpPr/>
          <p:nvPr/>
        </p:nvSpPr>
        <p:spPr>
          <a:xfrm>
            <a:off x="3329450" y="2799849"/>
            <a:ext cx="840000" cy="387300"/>
          </a:xfrm>
          <a:prstGeom prst="homePlate">
            <a:avLst>
              <a:gd name="adj" fmla="val 50000"/>
            </a:avLst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home, 로그인 api  개발</a:t>
            </a:r>
            <a:endParaRPr sz="900" b="1"/>
          </a:p>
        </p:txBody>
      </p:sp>
      <p:sp>
        <p:nvSpPr>
          <p:cNvPr id="425" name="Google Shape;425;p34"/>
          <p:cNvSpPr/>
          <p:nvPr/>
        </p:nvSpPr>
        <p:spPr>
          <a:xfrm>
            <a:off x="4169450" y="2799849"/>
            <a:ext cx="937800" cy="387300"/>
          </a:xfrm>
          <a:prstGeom prst="homePlate">
            <a:avLst>
              <a:gd name="adj" fmla="val 50000"/>
            </a:avLst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태그  api 개발</a:t>
            </a:r>
            <a:endParaRPr sz="900" b="1"/>
          </a:p>
        </p:txBody>
      </p:sp>
      <p:sp>
        <p:nvSpPr>
          <p:cNvPr id="426" name="Google Shape;426;p34"/>
          <p:cNvSpPr/>
          <p:nvPr/>
        </p:nvSpPr>
        <p:spPr>
          <a:xfrm>
            <a:off x="4444075" y="2405250"/>
            <a:ext cx="1374000" cy="387300"/>
          </a:xfrm>
          <a:prstGeom prst="homePlate">
            <a:avLst>
              <a:gd name="adj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서버 연동</a:t>
            </a:r>
            <a:endParaRPr sz="900" b="1"/>
          </a:p>
        </p:txBody>
      </p:sp>
      <p:sp>
        <p:nvSpPr>
          <p:cNvPr id="427" name="Google Shape;427;p34"/>
          <p:cNvSpPr/>
          <p:nvPr/>
        </p:nvSpPr>
        <p:spPr>
          <a:xfrm>
            <a:off x="5850200" y="2405250"/>
            <a:ext cx="937800" cy="412500"/>
          </a:xfrm>
          <a:prstGeom prst="homePlate">
            <a:avLst>
              <a:gd name="adj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리팩토링, 기능 보완</a:t>
            </a:r>
            <a:endParaRPr sz="900" b="1"/>
          </a:p>
        </p:txBody>
      </p:sp>
      <p:sp>
        <p:nvSpPr>
          <p:cNvPr id="428" name="Google Shape;428;p34"/>
          <p:cNvSpPr/>
          <p:nvPr/>
        </p:nvSpPr>
        <p:spPr>
          <a:xfrm>
            <a:off x="5850200" y="2801726"/>
            <a:ext cx="937800" cy="387300"/>
          </a:xfrm>
          <a:prstGeom prst="homePlate">
            <a:avLst>
              <a:gd name="adj" fmla="val 50000"/>
            </a:avLst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리팩토링, 기능 보완</a:t>
            </a:r>
            <a:endParaRPr sz="900" b="1"/>
          </a:p>
        </p:txBody>
      </p:sp>
      <p:sp>
        <p:nvSpPr>
          <p:cNvPr id="429" name="Google Shape;429;p34"/>
          <p:cNvSpPr/>
          <p:nvPr/>
        </p:nvSpPr>
        <p:spPr>
          <a:xfrm>
            <a:off x="5122400" y="3174100"/>
            <a:ext cx="712800" cy="412500"/>
          </a:xfrm>
          <a:prstGeom prst="homePlate">
            <a:avLst>
              <a:gd name="adj" fmla="val 50000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1차 테스트</a:t>
            </a:r>
            <a:endParaRPr sz="900" b="1"/>
          </a:p>
        </p:txBody>
      </p:sp>
      <p:sp>
        <p:nvSpPr>
          <p:cNvPr id="430" name="Google Shape;430;p34"/>
          <p:cNvSpPr/>
          <p:nvPr/>
        </p:nvSpPr>
        <p:spPr>
          <a:xfrm>
            <a:off x="5572775" y="2012750"/>
            <a:ext cx="937800" cy="389100"/>
          </a:xfrm>
          <a:prstGeom prst="homePlate">
            <a:avLst>
              <a:gd name="adj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중간 발표 후 피드백 반영, 후반부 기획</a:t>
            </a:r>
            <a:endParaRPr sz="900" b="1"/>
          </a:p>
        </p:txBody>
      </p:sp>
      <p:sp>
        <p:nvSpPr>
          <p:cNvPr id="431" name="Google Shape;431;p34"/>
          <p:cNvSpPr/>
          <p:nvPr/>
        </p:nvSpPr>
        <p:spPr>
          <a:xfrm>
            <a:off x="6788150" y="3176100"/>
            <a:ext cx="937800" cy="412500"/>
          </a:xfrm>
          <a:prstGeom prst="homePlate">
            <a:avLst>
              <a:gd name="adj" fmla="val 50000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2차 테스트</a:t>
            </a:r>
            <a:endParaRPr sz="900" b="1"/>
          </a:p>
        </p:txBody>
      </p:sp>
      <p:sp>
        <p:nvSpPr>
          <p:cNvPr id="432" name="Google Shape;432;p34"/>
          <p:cNvSpPr/>
          <p:nvPr/>
        </p:nvSpPr>
        <p:spPr>
          <a:xfrm>
            <a:off x="5107250" y="2801796"/>
            <a:ext cx="743100" cy="387300"/>
          </a:xfrm>
          <a:prstGeom prst="homePlate">
            <a:avLst>
              <a:gd name="adj" fmla="val 50000"/>
            </a:avLst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버그 수정</a:t>
            </a:r>
            <a:endParaRPr sz="900" b="1"/>
          </a:p>
        </p:txBody>
      </p:sp>
      <p:sp>
        <p:nvSpPr>
          <p:cNvPr id="433" name="Google Shape;433;p34"/>
          <p:cNvSpPr/>
          <p:nvPr/>
        </p:nvSpPr>
        <p:spPr>
          <a:xfrm>
            <a:off x="1316475" y="2003750"/>
            <a:ext cx="782400" cy="389100"/>
          </a:xfrm>
          <a:prstGeom prst="homePlate">
            <a:avLst>
              <a:gd name="adj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서비스 주제 확정</a:t>
            </a:r>
            <a:endParaRPr sz="900" b="1"/>
          </a:p>
        </p:txBody>
      </p:sp>
      <p:sp>
        <p:nvSpPr>
          <p:cNvPr id="434" name="Google Shape;434;p34"/>
          <p:cNvSpPr/>
          <p:nvPr/>
        </p:nvSpPr>
        <p:spPr>
          <a:xfrm>
            <a:off x="2098900" y="2010825"/>
            <a:ext cx="937800" cy="389100"/>
          </a:xfrm>
          <a:prstGeom prst="homePlate">
            <a:avLst>
              <a:gd name="adj" fmla="val 50000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결과물명세 설계</a:t>
            </a:r>
            <a:endParaRPr sz="900" b="1"/>
          </a:p>
        </p:txBody>
      </p:sp>
      <p:sp>
        <p:nvSpPr>
          <p:cNvPr id="435" name="Google Shape;435;p34"/>
          <p:cNvSpPr/>
          <p:nvPr/>
        </p:nvSpPr>
        <p:spPr>
          <a:xfrm>
            <a:off x="5627825" y="3583975"/>
            <a:ext cx="600600" cy="389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1차</a:t>
            </a: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완성</a:t>
            </a:r>
            <a:endParaRPr sz="900" b="1"/>
          </a:p>
        </p:txBody>
      </p:sp>
      <p:sp>
        <p:nvSpPr>
          <p:cNvPr id="436" name="Google Shape;436;p34"/>
          <p:cNvSpPr/>
          <p:nvPr/>
        </p:nvSpPr>
        <p:spPr>
          <a:xfrm>
            <a:off x="7725950" y="3583975"/>
            <a:ext cx="600600" cy="389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2차 완성</a:t>
            </a:r>
            <a:endParaRPr sz="9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"/>
          <p:cNvSpPr/>
          <p:nvPr/>
        </p:nvSpPr>
        <p:spPr>
          <a:xfrm>
            <a:off x="0" y="0"/>
            <a:ext cx="2143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결론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pic>
        <p:nvPicPr>
          <p:cNvPr id="443" name="Google Shape;4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37196">
            <a:off x="13333" y="2366139"/>
            <a:ext cx="2634325" cy="26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5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5"/>
          <p:cNvSpPr txBox="1"/>
          <p:nvPr/>
        </p:nvSpPr>
        <p:spPr>
          <a:xfrm>
            <a:off x="2840575" y="1017725"/>
            <a:ext cx="44988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1. 달성목표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46" name="Google Shape;446;p35"/>
          <p:cNvSpPr txBox="1"/>
          <p:nvPr/>
        </p:nvSpPr>
        <p:spPr>
          <a:xfrm>
            <a:off x="2840575" y="1796575"/>
            <a:ext cx="44988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2. 테스트 시나리오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47" name="Google Shape;447;p35"/>
          <p:cNvSpPr txBox="1"/>
          <p:nvPr/>
        </p:nvSpPr>
        <p:spPr>
          <a:xfrm>
            <a:off x="2840575" y="2575425"/>
            <a:ext cx="44988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3. 프로젝트 의의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달성목표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454" name="Google Shape;454;p36"/>
          <p:cNvSpPr/>
          <p:nvPr/>
        </p:nvSpPr>
        <p:spPr>
          <a:xfrm>
            <a:off x="1745815" y="1256050"/>
            <a:ext cx="3341400" cy="418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기능 목표</a:t>
            </a:r>
            <a:endParaRPr sz="15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55" name="Google Shape;455;p36"/>
          <p:cNvSpPr/>
          <p:nvPr/>
        </p:nvSpPr>
        <p:spPr>
          <a:xfrm>
            <a:off x="5269289" y="1256050"/>
            <a:ext cx="3286500" cy="418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성능 목표</a:t>
            </a:r>
            <a:endParaRPr sz="15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56" name="Google Shape;456;p36"/>
          <p:cNvSpPr/>
          <p:nvPr/>
        </p:nvSpPr>
        <p:spPr>
          <a:xfrm>
            <a:off x="588225" y="1858400"/>
            <a:ext cx="881700" cy="1286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훅 저장</a:t>
            </a:r>
            <a:endParaRPr sz="15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457" name="Google Shape;457;p36"/>
          <p:cNvSpPr/>
          <p:nvPr/>
        </p:nvSpPr>
        <p:spPr>
          <a:xfrm>
            <a:off x="588213" y="3431212"/>
            <a:ext cx="881700" cy="429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훅 탐색</a:t>
            </a:r>
            <a:endParaRPr sz="15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458" name="Google Shape;458;p36"/>
          <p:cNvSpPr/>
          <p:nvPr/>
        </p:nvSpPr>
        <p:spPr>
          <a:xfrm>
            <a:off x="588213" y="4147235"/>
            <a:ext cx="881700" cy="429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훅 정리</a:t>
            </a:r>
            <a:endParaRPr sz="15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459" name="Google Shape;459;p36"/>
          <p:cNvSpPr/>
          <p:nvPr/>
        </p:nvSpPr>
        <p:spPr>
          <a:xfrm>
            <a:off x="1698925" y="2304893"/>
            <a:ext cx="3341400" cy="8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페이지에 대한 태그가 자동으로 선정</a:t>
            </a:r>
            <a:endParaRPr sz="1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60" name="Google Shape;460;p36"/>
          <p:cNvSpPr/>
          <p:nvPr/>
        </p:nvSpPr>
        <p:spPr>
          <a:xfrm>
            <a:off x="7091625" y="1858275"/>
            <a:ext cx="1491600" cy="2698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Jua"/>
                <a:ea typeface="Jua"/>
                <a:cs typeface="Jua"/>
                <a:sym typeface="Jua"/>
              </a:rPr>
              <a:t>클라이언트 요청에 대한 서버의 평균응답시간</a:t>
            </a:r>
            <a:endParaRPr sz="13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61" name="Google Shape;461;p36"/>
          <p:cNvSpPr/>
          <p:nvPr/>
        </p:nvSpPr>
        <p:spPr>
          <a:xfrm>
            <a:off x="1725250" y="3451456"/>
            <a:ext cx="3341400" cy="38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훅을 태그별 선별하여 조회하는 기능 </a:t>
            </a:r>
            <a:endParaRPr sz="13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62" name="Google Shape;462;p36"/>
          <p:cNvSpPr/>
          <p:nvPr/>
        </p:nvSpPr>
        <p:spPr>
          <a:xfrm>
            <a:off x="1725250" y="4167482"/>
            <a:ext cx="3341400" cy="38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훅 속성에 대한 편집/삭제 기능</a:t>
            </a:r>
            <a:endParaRPr sz="13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63" name="Google Shape;463;p36"/>
          <p:cNvSpPr/>
          <p:nvPr/>
        </p:nvSpPr>
        <p:spPr>
          <a:xfrm>
            <a:off x="1698925" y="1858400"/>
            <a:ext cx="3341400" cy="38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인앱브라우저 훅 저장</a:t>
            </a:r>
            <a:endParaRPr sz="1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64" name="Google Shape;464;p36"/>
          <p:cNvSpPr/>
          <p:nvPr/>
        </p:nvSpPr>
        <p:spPr>
          <a:xfrm>
            <a:off x="5269325" y="2304900"/>
            <a:ext cx="1593300" cy="8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페이지의 주제를 설명하는 적절한 태그가 생성된다</a:t>
            </a:r>
            <a:endParaRPr sz="1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테스트 시나리오 :</a:t>
            </a:r>
            <a:r>
              <a:rPr lang="ko" sz="14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 (1) 인브라우저 훅 저장 기능 확인 </a:t>
            </a:r>
            <a:endParaRPr sz="29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471" name="Google Shape;471;p37"/>
          <p:cNvSpPr/>
          <p:nvPr/>
        </p:nvSpPr>
        <p:spPr>
          <a:xfrm>
            <a:off x="134425" y="1079475"/>
            <a:ext cx="768000" cy="753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대상 상세</a:t>
            </a:r>
            <a:endParaRPr sz="11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72" name="Google Shape;472;p37"/>
          <p:cNvSpPr/>
          <p:nvPr/>
        </p:nvSpPr>
        <p:spPr>
          <a:xfrm>
            <a:off x="1215225" y="1105894"/>
            <a:ext cx="7281900" cy="70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인브라우저 훅 저장 시 다음 2가지 항목에 대해 테스트 수행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브라우저에서 앱을 열지 않고 훅을 저장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페이지에 맞는 태그가 자동으로 추출되어 훅에 지정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73" name="Google Shape;473;p37"/>
          <p:cNvSpPr/>
          <p:nvPr/>
        </p:nvSpPr>
        <p:spPr>
          <a:xfrm>
            <a:off x="134425" y="1888724"/>
            <a:ext cx="768000" cy="419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가정 및 필요사항</a:t>
            </a:r>
            <a:endParaRPr sz="11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74" name="Google Shape;474;p37"/>
          <p:cNvSpPr/>
          <p:nvPr/>
        </p:nvSpPr>
        <p:spPr>
          <a:xfrm>
            <a:off x="1215225" y="1903437"/>
            <a:ext cx="7281900" cy="38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테스트유저가 카카오로그인으로 등록을 하였음 (2) 크롬브라우저 사용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(3) 동일한 훅이 중복으로 생성 가능 (4) 태그를 추출하지 못한 경우 태그를 지정하지 않음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75" name="Google Shape;475;p37"/>
          <p:cNvSpPr/>
          <p:nvPr/>
        </p:nvSpPr>
        <p:spPr>
          <a:xfrm>
            <a:off x="134425" y="2364675"/>
            <a:ext cx="2078400" cy="207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항목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76" name="Google Shape;476;p37"/>
          <p:cNvSpPr/>
          <p:nvPr/>
        </p:nvSpPr>
        <p:spPr>
          <a:xfrm>
            <a:off x="2325931" y="2364675"/>
            <a:ext cx="2044200" cy="207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기대 결과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77" name="Google Shape;477;p37"/>
          <p:cNvSpPr/>
          <p:nvPr/>
        </p:nvSpPr>
        <p:spPr>
          <a:xfrm>
            <a:off x="4571996" y="2364675"/>
            <a:ext cx="2078400" cy="207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항목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78" name="Google Shape;478;p37"/>
          <p:cNvSpPr/>
          <p:nvPr/>
        </p:nvSpPr>
        <p:spPr>
          <a:xfrm>
            <a:off x="6763502" y="2364675"/>
            <a:ext cx="2044200" cy="207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기대 결과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479" name="Google Shape;479;p37"/>
          <p:cNvCxnSpPr/>
          <p:nvPr/>
        </p:nvCxnSpPr>
        <p:spPr>
          <a:xfrm>
            <a:off x="4488800" y="2616875"/>
            <a:ext cx="0" cy="246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0" name="Google Shape;480;p37"/>
          <p:cNvSpPr/>
          <p:nvPr/>
        </p:nvSpPr>
        <p:spPr>
          <a:xfrm>
            <a:off x="2311625" y="2628525"/>
            <a:ext cx="2078400" cy="61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훅 생성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title, url, tag 정보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81" name="Google Shape;481;p37"/>
          <p:cNvSpPr/>
          <p:nvPr/>
        </p:nvSpPr>
        <p:spPr>
          <a:xfrm>
            <a:off x="134450" y="2628525"/>
            <a:ext cx="2078400" cy="61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html이 title을 가지는 임의의 웹브라우저(</a:t>
            </a:r>
            <a:r>
              <a:rPr lang="ko" sz="900" u="sng">
                <a:solidFill>
                  <a:schemeClr val="hlink"/>
                </a:solidFill>
                <a:latin typeface="Jua"/>
                <a:ea typeface="Jua"/>
                <a:cs typeface="Jua"/>
                <a:sym typeface="Jua"/>
                <a:hlinkClick r:id="rId3"/>
              </a:rPr>
              <a:t>https://www.hufs.ac.kr</a:t>
            </a: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)에 대해 description을 작성하지 않고 공유하기 실행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82" name="Google Shape;482;p37"/>
          <p:cNvSpPr/>
          <p:nvPr/>
        </p:nvSpPr>
        <p:spPr>
          <a:xfrm>
            <a:off x="6764750" y="2628525"/>
            <a:ext cx="2078400" cy="51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같은 훅이 두 번 생성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83" name="Google Shape;483;p37"/>
          <p:cNvSpPr/>
          <p:nvPr/>
        </p:nvSpPr>
        <p:spPr>
          <a:xfrm>
            <a:off x="4587575" y="2628525"/>
            <a:ext cx="2078400" cy="516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임의의 웹브라우저(</a:t>
            </a:r>
            <a:r>
              <a:rPr lang="ko" sz="900" u="sng">
                <a:solidFill>
                  <a:schemeClr val="accent5"/>
                </a:solidFill>
                <a:latin typeface="Jua"/>
                <a:ea typeface="Jua"/>
                <a:cs typeface="Jua"/>
                <a:sym typeface="Ju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https://www.hufs.ac.kr</a:t>
            </a: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)에 대해 두 번 훅을 생성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84" name="Google Shape;484;p37"/>
          <p:cNvSpPr/>
          <p:nvPr/>
        </p:nvSpPr>
        <p:spPr>
          <a:xfrm>
            <a:off x="2311625" y="3288854"/>
            <a:ext cx="2078400" cy="61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훅 생성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title, url, description, tag 정보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85" name="Google Shape;485;p37"/>
          <p:cNvSpPr/>
          <p:nvPr/>
        </p:nvSpPr>
        <p:spPr>
          <a:xfrm>
            <a:off x="134450" y="3288854"/>
            <a:ext cx="2078400" cy="61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html이 title을 가지는 임의의 웹브라우저(</a:t>
            </a:r>
            <a:r>
              <a:rPr lang="ko" sz="900" u="sng">
                <a:solidFill>
                  <a:schemeClr val="hlink"/>
                </a:solidFill>
                <a:latin typeface="Jua"/>
                <a:ea typeface="Jua"/>
                <a:cs typeface="Jua"/>
                <a:sym typeface="Jua"/>
                <a:hlinkClick r:id="rId3"/>
              </a:rPr>
              <a:t>https://www.hufs.ac.kr</a:t>
            </a: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)에 대해 description을 작성하고 공유하기 실행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86" name="Google Shape;486;p37"/>
          <p:cNvSpPr/>
          <p:nvPr/>
        </p:nvSpPr>
        <p:spPr>
          <a:xfrm>
            <a:off x="2311625" y="3949175"/>
            <a:ext cx="2078400" cy="38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훅 생성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url 정보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87" name="Google Shape;487;p37"/>
          <p:cNvSpPr/>
          <p:nvPr/>
        </p:nvSpPr>
        <p:spPr>
          <a:xfrm>
            <a:off x="134450" y="3949175"/>
            <a:ext cx="2078400" cy="38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빈 html문서에 대해 description을 작성하지 않고 공유하기 실행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88" name="Google Shape;488;p37"/>
          <p:cNvSpPr/>
          <p:nvPr/>
        </p:nvSpPr>
        <p:spPr>
          <a:xfrm>
            <a:off x="2311625" y="4388400"/>
            <a:ext cx="2078400" cy="61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훅 생성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지정한 title과 함께 url, tag정보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89" name="Google Shape;489;p37"/>
          <p:cNvSpPr/>
          <p:nvPr/>
        </p:nvSpPr>
        <p:spPr>
          <a:xfrm>
            <a:off x="134450" y="4388400"/>
            <a:ext cx="2078400" cy="61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html이 title을 가지는 임의의 웹브라우저(</a:t>
            </a:r>
            <a:r>
              <a:rPr lang="ko" sz="900" u="sng">
                <a:solidFill>
                  <a:schemeClr val="accent5"/>
                </a:solidFill>
                <a:latin typeface="Jua"/>
                <a:ea typeface="Jua"/>
                <a:cs typeface="Jua"/>
                <a:sym typeface="Ju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https://www.hufs.ac.kr</a:t>
            </a: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)에 대해 title을 수정하고 공유하기 실행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8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테스트 시나리오 :</a:t>
            </a:r>
            <a:r>
              <a:rPr lang="ko" sz="14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 (2)  태그별 훅 조회기능</a:t>
            </a:r>
            <a:endParaRPr sz="29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496" name="Google Shape;496;p38"/>
          <p:cNvSpPr/>
          <p:nvPr/>
        </p:nvSpPr>
        <p:spPr>
          <a:xfrm>
            <a:off x="134425" y="1079475"/>
            <a:ext cx="768000" cy="1017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대상 상세</a:t>
            </a:r>
            <a:endParaRPr sz="11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1215225" y="1115177"/>
            <a:ext cx="7281900" cy="946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 별 훅 조회 기능에 대하여 다음 3가지 항목에 대해 테스트 수행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생성된 모든 태그를 목록에 표출한다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지정한 태그를 지닌 모든 훅을 가져온다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(3) 지정한 태그를 가지지 않은 훅은 가져오지 않는다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98" name="Google Shape;498;p38"/>
          <p:cNvSpPr/>
          <p:nvPr/>
        </p:nvSpPr>
        <p:spPr>
          <a:xfrm>
            <a:off x="134425" y="2158825"/>
            <a:ext cx="768000" cy="48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가정 및 필요사항</a:t>
            </a:r>
            <a:endParaRPr sz="11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499" name="Google Shape;499;p38"/>
          <p:cNvSpPr/>
          <p:nvPr/>
        </p:nvSpPr>
        <p:spPr>
          <a:xfrm>
            <a:off x="1215225" y="2176017"/>
            <a:ext cx="7281900" cy="455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1부터 10까지의 태그를 생성한다 (2) 10개의 훅을 생성해 1번 훅은 1~3태그를, 2번 훅은 2~4 태그를 할당한다. (3) 9번훅은 9,10,1을 10번 훅은 10, 1, 2태그를 할당한다. (4) 이외의 훅/태그는 DB에 없다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00" name="Google Shape;500;p38"/>
          <p:cNvSpPr/>
          <p:nvPr/>
        </p:nvSpPr>
        <p:spPr>
          <a:xfrm>
            <a:off x="134425" y="2746075"/>
            <a:ext cx="2078400" cy="207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항목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01" name="Google Shape;501;p38"/>
          <p:cNvSpPr/>
          <p:nvPr/>
        </p:nvSpPr>
        <p:spPr>
          <a:xfrm>
            <a:off x="2325931" y="2746075"/>
            <a:ext cx="2044200" cy="207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기대 결과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4571996" y="2746075"/>
            <a:ext cx="2078400" cy="207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항목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03" name="Google Shape;503;p38"/>
          <p:cNvSpPr/>
          <p:nvPr/>
        </p:nvSpPr>
        <p:spPr>
          <a:xfrm>
            <a:off x="6763502" y="2746075"/>
            <a:ext cx="2044200" cy="207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기대 결과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504" name="Google Shape;504;p38"/>
          <p:cNvCxnSpPr/>
          <p:nvPr/>
        </p:nvCxnSpPr>
        <p:spPr>
          <a:xfrm>
            <a:off x="4488800" y="3003875"/>
            <a:ext cx="0" cy="2049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8"/>
          <p:cNvSpPr/>
          <p:nvPr/>
        </p:nvSpPr>
        <p:spPr>
          <a:xfrm>
            <a:off x="2311625" y="3009925"/>
            <a:ext cx="2078400" cy="2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1부터 10까지의 10개의 태그가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06" name="Google Shape;506;p38"/>
          <p:cNvSpPr/>
          <p:nvPr/>
        </p:nvSpPr>
        <p:spPr>
          <a:xfrm>
            <a:off x="134450" y="3009925"/>
            <a:ext cx="2078400" cy="24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 페이지에 이동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07" name="Google Shape;507;p38"/>
          <p:cNvSpPr/>
          <p:nvPr/>
        </p:nvSpPr>
        <p:spPr>
          <a:xfrm>
            <a:off x="2311625" y="3311875"/>
            <a:ext cx="2078400" cy="48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n-2, n-1, n 훅이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음수일 경우 10부터 시작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08" name="Google Shape;508;p38"/>
          <p:cNvSpPr/>
          <p:nvPr/>
        </p:nvSpPr>
        <p:spPr>
          <a:xfrm>
            <a:off x="134450" y="3311875"/>
            <a:ext cx="2078400" cy="489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n번 태그 터치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테스트 시나리오 :</a:t>
            </a:r>
            <a:r>
              <a:rPr lang="ko" sz="14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 (3) 훅 정보 수정기능 확인</a:t>
            </a:r>
            <a:endParaRPr sz="29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515" name="Google Shape;515;p39"/>
          <p:cNvSpPr/>
          <p:nvPr/>
        </p:nvSpPr>
        <p:spPr>
          <a:xfrm>
            <a:off x="134425" y="1079475"/>
            <a:ext cx="768000" cy="753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대상 상세</a:t>
            </a:r>
            <a:endParaRPr sz="11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16" name="Google Shape;516;p39"/>
          <p:cNvSpPr/>
          <p:nvPr/>
        </p:nvSpPr>
        <p:spPr>
          <a:xfrm>
            <a:off x="1215225" y="1105894"/>
            <a:ext cx="7281900" cy="70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생성된 훅의 정보를 수정하는 것에 대해 다음 테스트 수행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훅에 속성들을 추가할 수 있다.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훅의 속성들을 수정/삭제할 수 있다.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17" name="Google Shape;517;p39"/>
          <p:cNvSpPr/>
          <p:nvPr/>
        </p:nvSpPr>
        <p:spPr>
          <a:xfrm>
            <a:off x="134425" y="1888726"/>
            <a:ext cx="768000" cy="786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가정 및 필요사항</a:t>
            </a:r>
            <a:endParaRPr sz="11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18" name="Google Shape;518;p39"/>
          <p:cNvSpPr/>
          <p:nvPr/>
        </p:nvSpPr>
        <p:spPr>
          <a:xfrm>
            <a:off x="1215225" y="1916325"/>
            <a:ext cx="7281900" cy="73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url 속성만 가진 훅이 생성되어 있음을 가정 {’url’:’</a:t>
            </a:r>
            <a:r>
              <a:rPr lang="ko" sz="1200" u="sng">
                <a:solidFill>
                  <a:schemeClr val="hlink"/>
                </a:solidFill>
                <a:latin typeface="Jua"/>
                <a:ea typeface="Jua"/>
                <a:cs typeface="Jua"/>
                <a:sym typeface="Jua"/>
                <a:hlinkClick r:id="rId3"/>
              </a:rPr>
              <a:t>https://www.hufs.ac.kr</a:t>
            </a: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’}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태그는 ‘1’이 있으나 훅에 할당되어있지 않음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(3) 추가하려는 태그가 없으면 새로 생성한다 (4) url을 속성은 null일 수 없다 (5) url 속성은 편집할 수 없다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19" name="Google Shape;519;p39"/>
          <p:cNvSpPr/>
          <p:nvPr/>
        </p:nvSpPr>
        <p:spPr>
          <a:xfrm>
            <a:off x="134425" y="2757650"/>
            <a:ext cx="2078400" cy="207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항목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20" name="Google Shape;520;p39"/>
          <p:cNvSpPr/>
          <p:nvPr/>
        </p:nvSpPr>
        <p:spPr>
          <a:xfrm>
            <a:off x="2325931" y="2757650"/>
            <a:ext cx="2044200" cy="207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기대 결과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21" name="Google Shape;521;p39"/>
          <p:cNvSpPr/>
          <p:nvPr/>
        </p:nvSpPr>
        <p:spPr>
          <a:xfrm>
            <a:off x="4571996" y="2757650"/>
            <a:ext cx="2078400" cy="207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항목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22" name="Google Shape;522;p39"/>
          <p:cNvSpPr/>
          <p:nvPr/>
        </p:nvSpPr>
        <p:spPr>
          <a:xfrm>
            <a:off x="6763502" y="2757650"/>
            <a:ext cx="2044200" cy="207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기대 결과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523" name="Google Shape;523;p39"/>
          <p:cNvCxnSpPr/>
          <p:nvPr/>
        </p:nvCxnSpPr>
        <p:spPr>
          <a:xfrm>
            <a:off x="4488800" y="3009850"/>
            <a:ext cx="0" cy="2024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4" name="Google Shape;524;p39"/>
          <p:cNvSpPr/>
          <p:nvPr/>
        </p:nvSpPr>
        <p:spPr>
          <a:xfrm>
            <a:off x="2311619" y="3021500"/>
            <a:ext cx="2078400" cy="30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훅 목록에서 지정한 title, url표시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25" name="Google Shape;525;p39"/>
          <p:cNvSpPr/>
          <p:nvPr/>
        </p:nvSpPr>
        <p:spPr>
          <a:xfrm>
            <a:off x="348050" y="3021500"/>
            <a:ext cx="1864800" cy="30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title에 “한국외대 홈페이지’로 추가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26" name="Google Shape;526;p39"/>
          <p:cNvSpPr/>
          <p:nvPr/>
        </p:nvSpPr>
        <p:spPr>
          <a:xfrm>
            <a:off x="6764747" y="3021500"/>
            <a:ext cx="20784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훅 수정란의 태그 목록에 ‘1’,’2’표시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훅 목록에서 url과 태그 ‘2’표시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(3) 태그 목록에 ‘1’, ‘2’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27" name="Google Shape;527;p39"/>
          <p:cNvSpPr/>
          <p:nvPr/>
        </p:nvSpPr>
        <p:spPr>
          <a:xfrm>
            <a:off x="4801025" y="3021500"/>
            <a:ext cx="18648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태그에 ‘2’ 추가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2311625" y="3382850"/>
            <a:ext cx="2078400" cy="375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아무 일도 일어나지 않음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(수정불가)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348050" y="3382850"/>
            <a:ext cx="1864800" cy="375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url속성 터치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2311619" y="3862675"/>
            <a:ext cx="2078400" cy="30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title, url과 함께 태그 ‘1’ 표출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348050" y="3862675"/>
            <a:ext cx="1864800" cy="30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 ‘1’을 추가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118200" y="3047575"/>
            <a:ext cx="193500" cy="1934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9"/>
          <p:cNvSpPr/>
          <p:nvPr/>
        </p:nvSpPr>
        <p:spPr>
          <a:xfrm>
            <a:off x="2311619" y="4217175"/>
            <a:ext cx="2078400" cy="30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훅 목록에서 title, url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348050" y="4217175"/>
            <a:ext cx="1864800" cy="30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 ‘1’을 삭제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2311619" y="3835263"/>
            <a:ext cx="2078400" cy="30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훅 목록에서 title, url과 함께 태그 ‘1’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348050" y="3835263"/>
            <a:ext cx="1864800" cy="30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 ‘1’을 추가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2311619" y="4571675"/>
            <a:ext cx="2078400" cy="30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훅 목록에서 url만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8" name="Google Shape;538;p39"/>
          <p:cNvSpPr/>
          <p:nvPr/>
        </p:nvSpPr>
        <p:spPr>
          <a:xfrm>
            <a:off x="348050" y="4571675"/>
            <a:ext cx="1864800" cy="30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title 삭제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39" name="Google Shape;539;p39"/>
          <p:cNvSpPr/>
          <p:nvPr/>
        </p:nvSpPr>
        <p:spPr>
          <a:xfrm>
            <a:off x="4548175" y="3047575"/>
            <a:ext cx="193500" cy="600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0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테스트 시나리오 :</a:t>
            </a:r>
            <a:r>
              <a:rPr lang="ko" sz="14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 (4) 태그 수정기능 확인</a:t>
            </a:r>
            <a:endParaRPr sz="29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546" name="Google Shape;546;p40"/>
          <p:cNvSpPr/>
          <p:nvPr/>
        </p:nvSpPr>
        <p:spPr>
          <a:xfrm>
            <a:off x="134425" y="1079475"/>
            <a:ext cx="768000" cy="753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대상 상세</a:t>
            </a:r>
            <a:endParaRPr sz="11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47" name="Google Shape;547;p40"/>
          <p:cNvSpPr/>
          <p:nvPr/>
        </p:nvSpPr>
        <p:spPr>
          <a:xfrm>
            <a:off x="1215225" y="1105894"/>
            <a:ext cx="7281900" cy="70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생성된 태그의 정보를 수정하는 것에 대해 다음 테스트 수행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태그의 이름을 수정할 수 있다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48" name="Google Shape;548;p40"/>
          <p:cNvSpPr/>
          <p:nvPr/>
        </p:nvSpPr>
        <p:spPr>
          <a:xfrm>
            <a:off x="134425" y="1888724"/>
            <a:ext cx="768000" cy="419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가정 및 필요사항</a:t>
            </a:r>
            <a:endParaRPr sz="11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49" name="Google Shape;549;p40"/>
          <p:cNvSpPr/>
          <p:nvPr/>
        </p:nvSpPr>
        <p:spPr>
          <a:xfrm>
            <a:off x="1215225" y="1903437"/>
            <a:ext cx="7281900" cy="38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이미 태그가 생성되어 있으며 훅을 지니고 있음을 가정 (2) 태그의 이름은 없을 수 없다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(3) 태그의 이름은 null이거나 공백일 수 없다.</a:t>
            </a:r>
            <a:endParaRPr sz="12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0" name="Google Shape;550;p40"/>
          <p:cNvSpPr/>
          <p:nvPr/>
        </p:nvSpPr>
        <p:spPr>
          <a:xfrm>
            <a:off x="134425" y="2364675"/>
            <a:ext cx="2078400" cy="207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항목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1" name="Google Shape;551;p40"/>
          <p:cNvSpPr/>
          <p:nvPr/>
        </p:nvSpPr>
        <p:spPr>
          <a:xfrm>
            <a:off x="2325931" y="2364675"/>
            <a:ext cx="2044200" cy="207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기대 결과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2" name="Google Shape;552;p40"/>
          <p:cNvSpPr/>
          <p:nvPr/>
        </p:nvSpPr>
        <p:spPr>
          <a:xfrm>
            <a:off x="4571996" y="2364675"/>
            <a:ext cx="2078400" cy="207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테스트 항목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3" name="Google Shape;553;p40"/>
          <p:cNvSpPr/>
          <p:nvPr/>
        </p:nvSpPr>
        <p:spPr>
          <a:xfrm>
            <a:off x="6763502" y="2364675"/>
            <a:ext cx="2044200" cy="207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기대 결과</a:t>
            </a:r>
            <a:endParaRPr sz="1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cxnSp>
        <p:nvCxnSpPr>
          <p:cNvPr id="554" name="Google Shape;554;p40"/>
          <p:cNvCxnSpPr/>
          <p:nvPr/>
        </p:nvCxnSpPr>
        <p:spPr>
          <a:xfrm>
            <a:off x="4488800" y="2616875"/>
            <a:ext cx="0" cy="246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5" name="Google Shape;555;p40"/>
          <p:cNvSpPr/>
          <p:nvPr/>
        </p:nvSpPr>
        <p:spPr>
          <a:xfrm>
            <a:off x="2311625" y="2628525"/>
            <a:ext cx="2078400" cy="310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“태그의 이름은 공백일 수 없습니다”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6" name="Google Shape;556;p40"/>
          <p:cNvSpPr/>
          <p:nvPr/>
        </p:nvSpPr>
        <p:spPr>
          <a:xfrm>
            <a:off x="134450" y="2628525"/>
            <a:ext cx="2078400" cy="310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태그의 이름을 공백으로 변경하고 수정 터치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7" name="Google Shape;557;p40"/>
          <p:cNvSpPr/>
          <p:nvPr/>
        </p:nvSpPr>
        <p:spPr>
          <a:xfrm>
            <a:off x="2311625" y="2995875"/>
            <a:ext cx="2078400" cy="310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“이미 있는 태그입니다”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8" name="Google Shape;558;p40"/>
          <p:cNvSpPr/>
          <p:nvPr/>
        </p:nvSpPr>
        <p:spPr>
          <a:xfrm>
            <a:off x="134450" y="2995875"/>
            <a:ext cx="2078400" cy="310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태그의 이름을 기존의 다른 태그명으로 변경하고 수정 터치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59" name="Google Shape;559;p40"/>
          <p:cNvSpPr/>
          <p:nvPr/>
        </p:nvSpPr>
        <p:spPr>
          <a:xfrm>
            <a:off x="2311625" y="3363225"/>
            <a:ext cx="2078400" cy="310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아무일도 일어나지 않음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60" name="Google Shape;560;p40"/>
          <p:cNvSpPr/>
          <p:nvPr/>
        </p:nvSpPr>
        <p:spPr>
          <a:xfrm>
            <a:off x="134450" y="3363225"/>
            <a:ext cx="2078400" cy="310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태그의 이름을 바꾸지 않고 수정 터치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61" name="Google Shape;561;p40"/>
          <p:cNvSpPr/>
          <p:nvPr/>
        </p:nvSpPr>
        <p:spPr>
          <a:xfrm>
            <a:off x="2311625" y="3730575"/>
            <a:ext cx="2078400" cy="41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‘태그 명이 너무 깁니다’ 표시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62" name="Google Shape;562;p40"/>
          <p:cNvSpPr/>
          <p:nvPr/>
        </p:nvSpPr>
        <p:spPr>
          <a:xfrm>
            <a:off x="134450" y="3730575"/>
            <a:ext cx="2078400" cy="41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태그의 이름을 varchar(100)이상으로 지정하고 수정 터치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63" name="Google Shape;563;p40"/>
          <p:cNvSpPr/>
          <p:nvPr/>
        </p:nvSpPr>
        <p:spPr>
          <a:xfrm>
            <a:off x="2311625" y="4206525"/>
            <a:ext cx="2078400" cy="41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(1) 태그 명이 수정됨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(2) 해당 태그를 소지한 모든 훅에 대해 태그 명이 수정됨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564" name="Google Shape;564;p40"/>
          <p:cNvSpPr/>
          <p:nvPr/>
        </p:nvSpPr>
        <p:spPr>
          <a:xfrm>
            <a:off x="134450" y="4206525"/>
            <a:ext cx="2078400" cy="419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태그의 이름을 varchar(100)이내로 지정하고 수정 터치</a:t>
            </a:r>
            <a:endParaRPr sz="9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1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프로젝트 의의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571" name="Google Shape;571;p41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1667252" y="2301307"/>
            <a:ext cx="6042900" cy="58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정보의 양이 급증</a:t>
            </a: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하여 내게 필요한 정보를 잘 선별하여 저장할 필요가 커짐</a:t>
            </a:r>
            <a:endParaRPr sz="1300">
              <a:solidFill>
                <a:srgbClr val="FF484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73" name="Google Shape;573;p41"/>
          <p:cNvSpPr/>
          <p:nvPr/>
        </p:nvSpPr>
        <p:spPr>
          <a:xfrm>
            <a:off x="1667250" y="3044879"/>
            <a:ext cx="6042900" cy="58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모바일기기 사용자에게도 데스크탑에 준하는 </a:t>
            </a:r>
            <a:r>
              <a:rPr lang="ko" sz="130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체계적인 정보관리 서비스를 제안</a:t>
            </a:r>
            <a:endParaRPr sz="1300">
              <a:solidFill>
                <a:srgbClr val="FF484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74" name="Google Shape;574;p41"/>
          <p:cNvSpPr/>
          <p:nvPr/>
        </p:nvSpPr>
        <p:spPr>
          <a:xfrm>
            <a:off x="1667252" y="1557725"/>
            <a:ext cx="6042900" cy="58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이동성과 접근성을 고려할 때, 앞으로 </a:t>
            </a:r>
            <a:r>
              <a:rPr lang="ko" sz="130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모바일기기를 통한 정보탐색</a:t>
            </a: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의 비중이 더욱 높아질 것</a:t>
            </a:r>
            <a:endParaRPr sz="13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75" name="Google Shape;575;p41"/>
          <p:cNvSpPr/>
          <p:nvPr/>
        </p:nvSpPr>
        <p:spPr>
          <a:xfrm>
            <a:off x="1667250" y="3788452"/>
            <a:ext cx="6042900" cy="58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궁극적으로 사용자가 업무나 사회활동에 있어 </a:t>
            </a:r>
            <a:r>
              <a:rPr lang="ko" sz="130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유용한 결정</a:t>
            </a: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을 내리는 데 보조할 것을 기대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2"/>
          <p:cNvSpPr/>
          <p:nvPr/>
        </p:nvSpPr>
        <p:spPr>
          <a:xfrm>
            <a:off x="0" y="0"/>
            <a:ext cx="9144000" cy="266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2"/>
          <p:cNvSpPr txBox="1">
            <a:spLocks noGrp="1"/>
          </p:cNvSpPr>
          <p:nvPr>
            <p:ph type="title"/>
          </p:nvPr>
        </p:nvSpPr>
        <p:spPr>
          <a:xfrm>
            <a:off x="3214050" y="1802100"/>
            <a:ext cx="2715900" cy="153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100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Q&amp;A</a:t>
            </a:r>
            <a:endParaRPr sz="100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pic>
        <p:nvPicPr>
          <p:cNvPr id="582" name="Google Shape;5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225" y="2666100"/>
            <a:ext cx="2698575" cy="7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0" y="0"/>
            <a:ext cx="2143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서론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37196">
            <a:off x="13333" y="2366139"/>
            <a:ext cx="2634325" cy="26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840575" y="1017725"/>
            <a:ext cx="44988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1. 제안배경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40575" y="1848750"/>
            <a:ext cx="44988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2. 과제개요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제안배경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16"/>
          <p:cNvCxnSpPr/>
          <p:nvPr/>
        </p:nvCxnSpPr>
        <p:spPr>
          <a:xfrm>
            <a:off x="1219800" y="2184675"/>
            <a:ext cx="0" cy="19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6"/>
          <p:cNvSpPr/>
          <p:nvPr/>
        </p:nvSpPr>
        <p:spPr>
          <a:xfrm>
            <a:off x="1219800" y="2955725"/>
            <a:ext cx="1549200" cy="42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219800" y="3525425"/>
            <a:ext cx="115200" cy="42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1219800" y="2312175"/>
            <a:ext cx="3297000" cy="420300"/>
          </a:xfrm>
          <a:prstGeom prst="rect">
            <a:avLst/>
          </a:prstGeom>
          <a:solidFill>
            <a:srgbClr val="EC4D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73325" y="15945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Q. 웹 서핑에 주로 활용하는 기기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3310" y="2337675"/>
            <a:ext cx="118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스마트폰/</a:t>
            </a:r>
            <a:endParaRPr sz="1200"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태블릿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3175" y="2971325"/>
            <a:ext cx="1182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데스크탑/</a:t>
            </a:r>
            <a:endParaRPr sz="1200"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노트북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3310" y="3525450"/>
            <a:ext cx="118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기타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845250" y="2010025"/>
            <a:ext cx="39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90%의 응답자가 웹서핑에 </a:t>
            </a:r>
            <a:r>
              <a:rPr lang="ko">
                <a:solidFill>
                  <a:srgbClr val="FF4848"/>
                </a:solidFill>
                <a:latin typeface="Jua"/>
                <a:ea typeface="Jua"/>
                <a:cs typeface="Jua"/>
                <a:sym typeface="Jua"/>
              </a:rPr>
              <a:t>모바일 기기</a:t>
            </a:r>
            <a:r>
              <a:rPr lang="ko">
                <a:latin typeface="Jua"/>
                <a:ea typeface="Jua"/>
                <a:cs typeface="Jua"/>
                <a:sym typeface="Jua"/>
              </a:rPr>
              <a:t>를 활용하고 있음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95" name="Google Shape;95;p16"/>
          <p:cNvSpPr/>
          <p:nvPr/>
        </p:nvSpPr>
        <p:spPr>
          <a:xfrm rot="-6625010">
            <a:off x="3530273" y="2596849"/>
            <a:ext cx="592523" cy="1741964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4845250" y="2851725"/>
            <a:ext cx="398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70%가 링크 저장을 위해 </a:t>
            </a:r>
            <a:r>
              <a:rPr lang="ko">
                <a:solidFill>
                  <a:srgbClr val="FF4848"/>
                </a:solidFill>
                <a:latin typeface="Jua"/>
                <a:ea typeface="Jua"/>
                <a:cs typeface="Jua"/>
                <a:sym typeface="Jua"/>
              </a:rPr>
              <a:t>카카오톡</a:t>
            </a:r>
            <a:r>
              <a:rPr lang="ko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의 '나에게 보내기' 기능을 활용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4891700" y="4856125"/>
            <a:ext cx="425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3월 첫주 10대~60대</a:t>
            </a:r>
            <a:r>
              <a:rPr lang="ko" sz="1100"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" sz="110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63명 대상으로 설문</a:t>
            </a:r>
            <a:endParaRPr sz="110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제안배경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" name="Google Shape;105;p17"/>
          <p:cNvCxnSpPr/>
          <p:nvPr/>
        </p:nvCxnSpPr>
        <p:spPr>
          <a:xfrm>
            <a:off x="1318875" y="2184675"/>
            <a:ext cx="0" cy="212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7"/>
          <p:cNvSpPr/>
          <p:nvPr/>
        </p:nvSpPr>
        <p:spPr>
          <a:xfrm>
            <a:off x="1318875" y="2804950"/>
            <a:ext cx="617400" cy="42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1318875" y="3297725"/>
            <a:ext cx="2585400" cy="420300"/>
          </a:xfrm>
          <a:prstGeom prst="rect">
            <a:avLst/>
          </a:prstGeom>
          <a:solidFill>
            <a:srgbClr val="EC4D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1318875" y="3790500"/>
            <a:ext cx="1768800" cy="420300"/>
          </a:xfrm>
          <a:prstGeom prst="rect">
            <a:avLst/>
          </a:prstGeom>
          <a:solidFill>
            <a:srgbClr val="EC4D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318875" y="2312175"/>
            <a:ext cx="198900" cy="42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127575" y="16259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Q. 저장한 페이지의 재방문 비율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152385" y="2337675"/>
            <a:ext cx="118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거의 다 본다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52385" y="2836125"/>
            <a:ext cx="118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80% 정도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52250" y="3313325"/>
            <a:ext cx="118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50% 정도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52385" y="3790525"/>
            <a:ext cx="118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거의 보지 않는다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891700" y="4856125"/>
            <a:ext cx="425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3월 첫주 10대~60대</a:t>
            </a:r>
            <a:r>
              <a:rPr lang="ko" sz="1100"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" sz="1100">
                <a:solidFill>
                  <a:srgbClr val="000000"/>
                </a:solidFill>
                <a:latin typeface="Do Hyeon"/>
                <a:ea typeface="Do Hyeon"/>
                <a:cs typeface="Do Hyeon"/>
                <a:sym typeface="Do Hyeon"/>
              </a:rPr>
              <a:t>63명 대상으로 설문</a:t>
            </a:r>
            <a:endParaRPr sz="1100">
              <a:solidFill>
                <a:srgbClr val="0000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891700" y="2041425"/>
            <a:ext cx="3940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85%의 응답자는 저장한 페이지 중 </a:t>
            </a:r>
            <a:r>
              <a:rPr lang="ko">
                <a:solidFill>
                  <a:srgbClr val="FF4848"/>
                </a:solidFill>
                <a:latin typeface="Jua"/>
                <a:ea typeface="Jua"/>
                <a:cs typeface="Jua"/>
                <a:sym typeface="Jua"/>
              </a:rPr>
              <a:t>절반 이상 재방문 하지 않음</a:t>
            </a:r>
            <a:endParaRPr>
              <a:solidFill>
                <a:srgbClr val="FF4848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891700" y="2886725"/>
            <a:ext cx="3940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Jua"/>
                <a:ea typeface="Jua"/>
                <a:cs typeface="Jua"/>
                <a:sym typeface="Jua"/>
              </a:rPr>
              <a:t>(1) 저장한 페이지를 잃어버리거나 (2) 저장한 이유를 잊어버리거나 (3) 링크를 누르기 전에 무슨 페이지인지 알 수 없는 것이 주된 불편함이었음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과제개요 : 기존 링크 관리 여정의 문제점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311700" y="1661950"/>
            <a:ext cx="366300" cy="98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유저동선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906450" y="1161850"/>
            <a:ext cx="2982300" cy="418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링크 저장</a:t>
            </a:r>
            <a:endParaRPr sz="15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906450" y="1661950"/>
            <a:ext cx="888600" cy="98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웹서핑 중 페이지의 링크를 복사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953317" y="1661950"/>
            <a:ext cx="888600" cy="98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복사한 링크를 카카오톡 채팅방으로 공유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5164133" y="1661950"/>
            <a:ext cx="888600" cy="98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스크롤을 올려 링크 탐색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6211000" y="1661950"/>
            <a:ext cx="888600" cy="98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제목과 url주소로 페이지를 추측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257867" y="1661950"/>
            <a:ext cx="888600" cy="98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링크를 터치하여 브라우저로 이동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4117250" y="1161850"/>
            <a:ext cx="4029300" cy="418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링크 탐색</a:t>
            </a:r>
            <a:endParaRPr sz="15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1962925" y="3307575"/>
            <a:ext cx="869400" cy="1377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Jua"/>
                <a:ea typeface="Jua"/>
                <a:cs typeface="Jua"/>
                <a:sym typeface="Jua"/>
              </a:rPr>
              <a:t>브라우저를 이탈해 카톡으로 이동해야해 불편함</a:t>
            </a:r>
            <a:endParaRPr sz="125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5173725" y="3307575"/>
            <a:ext cx="869400" cy="1377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Jua"/>
                <a:ea typeface="Jua"/>
                <a:cs typeface="Jua"/>
                <a:sym typeface="Jua"/>
              </a:rPr>
              <a:t>링크가 저장시간 기준으로 정렬되어 탐색이 불편</a:t>
            </a:r>
            <a:endParaRPr sz="125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6220575" y="3307575"/>
            <a:ext cx="869400" cy="1377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Jua"/>
                <a:ea typeface="Jua"/>
                <a:cs typeface="Jua"/>
                <a:sym typeface="Jua"/>
              </a:rPr>
              <a:t>페이지를 열어보기 전에 무슨 링크인지 추측이 어려움</a:t>
            </a:r>
            <a:endParaRPr sz="125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237700" y="2855375"/>
            <a:ext cx="279668" cy="241875"/>
          </a:xfrm>
          <a:prstGeom prst="flowChartMerg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50"/>
          </a:p>
        </p:txBody>
      </p:sp>
      <p:sp>
        <p:nvSpPr>
          <p:cNvPr id="136" name="Google Shape;136;p18"/>
          <p:cNvSpPr/>
          <p:nvPr/>
        </p:nvSpPr>
        <p:spPr>
          <a:xfrm>
            <a:off x="5468588" y="2855375"/>
            <a:ext cx="279668" cy="241875"/>
          </a:xfrm>
          <a:prstGeom prst="flowChartMerg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50"/>
          </a:p>
        </p:txBody>
      </p:sp>
      <p:sp>
        <p:nvSpPr>
          <p:cNvPr id="137" name="Google Shape;137;p18"/>
          <p:cNvSpPr/>
          <p:nvPr/>
        </p:nvSpPr>
        <p:spPr>
          <a:xfrm>
            <a:off x="6535513" y="2855375"/>
            <a:ext cx="279668" cy="241875"/>
          </a:xfrm>
          <a:prstGeom prst="flowChartMerge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50"/>
          </a:p>
        </p:txBody>
      </p:sp>
      <p:sp>
        <p:nvSpPr>
          <p:cNvPr id="138" name="Google Shape;138;p18"/>
          <p:cNvSpPr/>
          <p:nvPr/>
        </p:nvSpPr>
        <p:spPr>
          <a:xfrm>
            <a:off x="311700" y="3307575"/>
            <a:ext cx="366300" cy="1391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유저불편사항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3006892" y="1661950"/>
            <a:ext cx="888600" cy="98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다시 브라우저로 복귀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4117258" y="1661950"/>
            <a:ext cx="888600" cy="98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카카오톡 나와의 채팅방 접속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과제개요 : 기존 링크 관리 여정의 문제점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7475" y="1661950"/>
            <a:ext cx="703800" cy="98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기존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동선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906450" y="1161850"/>
            <a:ext cx="2982300" cy="418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링크 저장</a:t>
            </a:r>
            <a:endParaRPr sz="15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906450" y="1661950"/>
            <a:ext cx="888600" cy="98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웹서핑 중 페이지의 링크를 복사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1953317" y="1661950"/>
            <a:ext cx="888600" cy="98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복사한 링크를 카카오톡 채팅방으로 공유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5164133" y="1661950"/>
            <a:ext cx="888600" cy="98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스크롤을 올려 링크 탐색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6211000" y="1661950"/>
            <a:ext cx="888600" cy="98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제목과 url주소로 페이지를 추측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7257867" y="1661950"/>
            <a:ext cx="888600" cy="98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링크를 터치하여 브라우저로 이동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4117250" y="1161850"/>
            <a:ext cx="4029300" cy="418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링크 탐색</a:t>
            </a:r>
            <a:endParaRPr sz="15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3006892" y="1661950"/>
            <a:ext cx="888600" cy="98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다시 브라우저로 복귀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4117258" y="1661950"/>
            <a:ext cx="888600" cy="98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카카오톡 나와의 채팅방 접속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57475" y="2826300"/>
            <a:ext cx="306900" cy="2167200"/>
          </a:xfrm>
          <a:prstGeom prst="rect">
            <a:avLst/>
          </a:prstGeom>
          <a:solidFill>
            <a:srgbClr val="FF48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제안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906450" y="2826350"/>
            <a:ext cx="888600" cy="983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브라우저 이탈 없이 </a:t>
            </a: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링크저장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5164133" y="2826300"/>
            <a:ext cx="888600" cy="983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태그 선택</a:t>
            </a:r>
            <a:endParaRPr sz="1250">
              <a:solidFill>
                <a:srgbClr val="FF4848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6211000" y="2826300"/>
            <a:ext cx="888600" cy="983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저장 맥락 파악 위한  </a:t>
            </a:r>
            <a:r>
              <a:rPr lang="ko" sz="1250">
                <a:solidFill>
                  <a:srgbClr val="FF4848"/>
                </a:solidFill>
                <a:latin typeface="Do Hyeon"/>
                <a:ea typeface="Do Hyeon"/>
                <a:cs typeface="Do Hyeon"/>
                <a:sym typeface="Do Hyeon"/>
              </a:rPr>
              <a:t>추가 정보</a:t>
            </a: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 확인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7257867" y="2826300"/>
            <a:ext cx="888600" cy="98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링크를 터치하여 브라우저로 이동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906450" y="4010350"/>
            <a:ext cx="888600" cy="9831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자동으로 주제 추출하여 태그 부착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63" name="Google Shape;163;p19"/>
          <p:cNvCxnSpPr/>
          <p:nvPr/>
        </p:nvCxnSpPr>
        <p:spPr>
          <a:xfrm>
            <a:off x="906450" y="3908775"/>
            <a:ext cx="721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64" name="Google Shape;164;p19"/>
          <p:cNvSpPr/>
          <p:nvPr/>
        </p:nvSpPr>
        <p:spPr>
          <a:xfrm>
            <a:off x="454516" y="2826300"/>
            <a:ext cx="306900" cy="983100"/>
          </a:xfrm>
          <a:prstGeom prst="rect">
            <a:avLst/>
          </a:prstGeom>
          <a:solidFill>
            <a:srgbClr val="FF48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유저동선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454516" y="4010288"/>
            <a:ext cx="306900" cy="983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Hook</a:t>
            </a:r>
            <a:endParaRPr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4117258" y="2826350"/>
            <a:ext cx="888600" cy="983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50">
                <a:latin typeface="Do Hyeon"/>
                <a:ea typeface="Do Hyeon"/>
                <a:cs typeface="Do Hyeon"/>
                <a:sym typeface="Do Hyeon"/>
              </a:rPr>
              <a:t>Hook 접속</a:t>
            </a:r>
            <a:endParaRPr sz="1250"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과제개요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142200" y="1114550"/>
            <a:ext cx="8690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Jua"/>
                <a:ea typeface="Jua"/>
                <a:cs typeface="Jua"/>
                <a:sym typeface="Jua"/>
              </a:rPr>
              <a:t>본 과제는 모바일 사용자가 웹페이지를 저장하고 관리하는 과정에서 겪는 불편함을 해소해 사용자경험을 개선하는 것을 목표로 한다</a:t>
            </a:r>
            <a:endParaRPr sz="15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142200" y="2691113"/>
            <a:ext cx="837900" cy="530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정보의 저장</a:t>
            </a:r>
            <a:endParaRPr sz="17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142200" y="3487450"/>
            <a:ext cx="837900" cy="1179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정보의 탐색</a:t>
            </a:r>
            <a:endParaRPr sz="17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1206828" y="2140225"/>
            <a:ext cx="3701700" cy="393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AS IS</a:t>
            </a:r>
            <a:endParaRPr sz="20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5269338" y="2140225"/>
            <a:ext cx="3701700" cy="393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TO BE</a:t>
            </a:r>
            <a:endParaRPr sz="200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1206800" y="2681935"/>
            <a:ext cx="3701700" cy="53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카카오톡 공유를 위해 </a:t>
            </a:r>
            <a:r>
              <a:rPr lang="ko" sz="1200">
                <a:solidFill>
                  <a:srgbClr val="0000FF"/>
                </a:solidFill>
                <a:latin typeface="Jua"/>
                <a:ea typeface="Jua"/>
                <a:cs typeface="Jua"/>
                <a:sym typeface="Jua"/>
              </a:rPr>
              <a:t>브라우저 이탈</a:t>
            </a: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이 필요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5269341" y="2681935"/>
            <a:ext cx="3701700" cy="530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브라우저 이탈 없이</a:t>
            </a:r>
            <a:r>
              <a:rPr lang="ko" sz="1200">
                <a:latin typeface="Jua"/>
                <a:ea typeface="Jua"/>
                <a:cs typeface="Jua"/>
                <a:sym typeface="Jua"/>
              </a:rPr>
              <a:t> 페이지 저장을 지원하며</a:t>
            </a:r>
            <a:endParaRPr sz="1200"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태그가 자동으로 추출</a:t>
            </a:r>
            <a:r>
              <a:rPr lang="ko" sz="1200">
                <a:latin typeface="Jua"/>
                <a:ea typeface="Jua"/>
                <a:cs typeface="Jua"/>
                <a:sym typeface="Jua"/>
              </a:rPr>
              <a:t>되어 부착됨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1206800" y="3477707"/>
            <a:ext cx="3701700" cy="39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링크 저장 순서대로 거슬러 올라가야해 대부분</a:t>
            </a:r>
            <a:r>
              <a:rPr lang="ko" sz="1200">
                <a:solidFill>
                  <a:srgbClr val="0000FF"/>
                </a:solidFill>
                <a:latin typeface="Jua"/>
                <a:ea typeface="Jua"/>
                <a:cs typeface="Jua"/>
                <a:sym typeface="Jua"/>
              </a:rPr>
              <a:t> 찾을 수 없음</a:t>
            </a:r>
            <a:endParaRPr sz="1200">
              <a:solidFill>
                <a:srgbClr val="0000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5269351" y="3477707"/>
            <a:ext cx="3701700" cy="393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링크를 </a:t>
            </a:r>
            <a:r>
              <a:rPr lang="ko" sz="12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주제별로 분류</a:t>
            </a:r>
            <a:r>
              <a:rPr lang="ko" sz="1200">
                <a:latin typeface="Jua"/>
                <a:ea typeface="Jua"/>
                <a:cs typeface="Jua"/>
                <a:sym typeface="Jua"/>
              </a:rPr>
              <a:t>하여 체계적으로 관리할 수 있음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1206800" y="4136981"/>
            <a:ext cx="3701700" cy="53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링크를 누르기 전에는 </a:t>
            </a:r>
            <a:r>
              <a:rPr lang="ko" sz="1200">
                <a:solidFill>
                  <a:srgbClr val="0000FF"/>
                </a:solidFill>
                <a:latin typeface="Jua"/>
                <a:ea typeface="Jua"/>
                <a:cs typeface="Jua"/>
                <a:sym typeface="Jua"/>
              </a:rPr>
              <a:t>무슨 링크인지 알 수 없고</a:t>
            </a:r>
            <a:endParaRPr sz="1200">
              <a:solidFill>
                <a:srgbClr val="0000FF"/>
              </a:solidFill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링크를 </a:t>
            </a:r>
            <a:r>
              <a:rPr lang="ko" sz="1200">
                <a:solidFill>
                  <a:srgbClr val="0000FF"/>
                </a:solidFill>
                <a:latin typeface="Jua"/>
                <a:ea typeface="Jua"/>
                <a:cs typeface="Jua"/>
                <a:sym typeface="Jua"/>
              </a:rPr>
              <a:t>저장한 이유를 알 수 없음</a:t>
            </a:r>
            <a:endParaRPr sz="1200">
              <a:solidFill>
                <a:srgbClr val="0000FF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5269341" y="4136981"/>
            <a:ext cx="3701700" cy="530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링크 저장과 동시에 태그가 자동 등록되며</a:t>
            </a:r>
            <a:endParaRPr sz="1200">
              <a:latin typeface="Jua"/>
              <a:ea typeface="Jua"/>
              <a:cs typeface="Jua"/>
              <a:sym typeface="Ju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Jua"/>
                <a:ea typeface="Jua"/>
                <a:cs typeface="Jua"/>
                <a:sym typeface="Jua"/>
              </a:rPr>
              <a:t>링크 별로 설명을 작성하여 </a:t>
            </a:r>
            <a:r>
              <a:rPr lang="ko" sz="1200">
                <a:solidFill>
                  <a:srgbClr val="FF0000"/>
                </a:solidFill>
                <a:latin typeface="Jua"/>
                <a:ea typeface="Jua"/>
                <a:cs typeface="Jua"/>
                <a:sym typeface="Jua"/>
              </a:rPr>
              <a:t>저장맥락을 확인</a:t>
            </a:r>
            <a:r>
              <a:rPr lang="ko" sz="1200">
                <a:latin typeface="Jua"/>
                <a:ea typeface="Jua"/>
                <a:cs typeface="Jua"/>
                <a:sym typeface="Jua"/>
              </a:rPr>
              <a:t>할 수 있음</a:t>
            </a:r>
            <a:endParaRPr sz="1200"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>
            <a:off x="0" y="0"/>
            <a:ext cx="2143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020">
                <a:solidFill>
                  <a:schemeClr val="lt1"/>
                </a:solidFill>
                <a:latin typeface="Bagel Fat One"/>
                <a:ea typeface="Bagel Fat One"/>
                <a:cs typeface="Bagel Fat One"/>
                <a:sym typeface="Bagel Fat One"/>
              </a:rPr>
              <a:t>본론</a:t>
            </a:r>
            <a:endParaRPr sz="3020">
              <a:solidFill>
                <a:schemeClr val="lt1"/>
              </a:solidFill>
              <a:latin typeface="Bagel Fat One"/>
              <a:ea typeface="Bagel Fat One"/>
              <a:cs typeface="Bagel Fat One"/>
              <a:sym typeface="Bagel Fat One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37196">
            <a:off x="13333" y="2366139"/>
            <a:ext cx="2634325" cy="26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/>
          <p:nvPr/>
        </p:nvSpPr>
        <p:spPr>
          <a:xfrm>
            <a:off x="4891802" y="4856125"/>
            <a:ext cx="4252200" cy="4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2840575" y="1017725"/>
            <a:ext cx="44988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1. 결과물명세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2840575" y="1740725"/>
            <a:ext cx="44988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2. 사용사례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2840575" y="2463725"/>
            <a:ext cx="44988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3. 상세설계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2840575" y="3186725"/>
            <a:ext cx="44988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4. 적용기법 및 기술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2840575" y="3909725"/>
            <a:ext cx="4498800" cy="7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5. 업무분담 및 일정계획</a:t>
            </a:r>
            <a:endParaRPr sz="20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1905</Words>
  <Application>Microsoft Office PowerPoint</Application>
  <PresentationFormat>화면 슬라이드 쇼(16:9)</PresentationFormat>
  <Paragraphs>386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Jua</vt:lpstr>
      <vt:lpstr>Arial</vt:lpstr>
      <vt:lpstr>Bagel Fat One</vt:lpstr>
      <vt:lpstr>Do Hyeon</vt:lpstr>
      <vt:lpstr>Simple Light</vt:lpstr>
      <vt:lpstr>HOOK: 마법처럼 간편한 링크 관리 서비스</vt:lpstr>
      <vt:lpstr>목차</vt:lpstr>
      <vt:lpstr>서론</vt:lpstr>
      <vt:lpstr>제안배경</vt:lpstr>
      <vt:lpstr>제안배경</vt:lpstr>
      <vt:lpstr>과제개요 : 기존 링크 관리 여정의 문제점</vt:lpstr>
      <vt:lpstr>과제개요 : 기존 링크 관리 여정의 문제점</vt:lpstr>
      <vt:lpstr>과제개요</vt:lpstr>
      <vt:lpstr>본론</vt:lpstr>
      <vt:lpstr>결과물명세 : 시스템구성</vt:lpstr>
      <vt:lpstr>결과물명세 : 주요기능</vt:lpstr>
      <vt:lpstr>사용사례 : 훅 저장</vt:lpstr>
      <vt:lpstr>사용사례 : 훅 저장</vt:lpstr>
      <vt:lpstr>사용사례 : 훅 탐색</vt:lpstr>
      <vt:lpstr>사용사례 : 훅 탐색</vt:lpstr>
      <vt:lpstr>상세설계</vt:lpstr>
      <vt:lpstr>상세설계</vt:lpstr>
      <vt:lpstr>상세설계</vt:lpstr>
      <vt:lpstr>적용기법 및 기술 : Front End</vt:lpstr>
      <vt:lpstr>적용기법 및 기술 : Back End</vt:lpstr>
      <vt:lpstr>일정계획</vt:lpstr>
      <vt:lpstr>결론</vt:lpstr>
      <vt:lpstr>달성목표</vt:lpstr>
      <vt:lpstr>테스트 시나리오 : (1) 인브라우저 훅 저장 기능 확인 </vt:lpstr>
      <vt:lpstr>테스트 시나리오 : (2)  태그별 훅 조회기능 </vt:lpstr>
      <vt:lpstr>테스트 시나리오 : (3) 훅 정보 수정기능 확인  </vt:lpstr>
      <vt:lpstr>테스트 시나리오 : (4) 태그 수정기능 확인  </vt:lpstr>
      <vt:lpstr>프로젝트 의의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김민아</cp:lastModifiedBy>
  <cp:revision>1</cp:revision>
  <dcterms:modified xsi:type="dcterms:W3CDTF">2024-06-08T05:43:11Z</dcterms:modified>
</cp:coreProperties>
</file>