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69" r:id="rId7"/>
    <p:sldId id="277" r:id="rId8"/>
    <p:sldId id="280" r:id="rId9"/>
    <p:sldId id="278" r:id="rId10"/>
    <p:sldId id="279" r:id="rId11"/>
    <p:sldId id="282" r:id="rId12"/>
    <p:sldId id="283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949" autoAdjust="0"/>
  </p:normalViewPr>
  <p:slideViewPr>
    <p:cSldViewPr snapToGrid="0" showGuides="1">
      <p:cViewPr varScale="1">
        <p:scale>
          <a:sx n="64" d="100"/>
          <a:sy n="64" d="100"/>
        </p:scale>
        <p:origin x="978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8/5/2021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8/5/2021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Intro: So</a:t>
            </a:r>
            <a:r>
              <a:rPr lang="en-US" baseline="0" dirty="0" smtClean="0"/>
              <a:t> I wanted to look in parking and camera violation in NYC to find out if the rumor of city requiring a violation quota is true. However, it was instantly disapproved as violation was spread out across over all the months. With this dataset, I included 2020 violations, with all vehicles types, and has a “Guilty” or “Not Guilty” determination.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903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Census population</a:t>
            </a:r>
            <a:r>
              <a:rPr lang="en-US" baseline="0" dirty="0" smtClean="0"/>
              <a:t> and household percentage owning vehicle. My data comes from opendata.com and  has over 1.05 million rows and 11 columns. </a:t>
            </a:r>
          </a:p>
          <a:p>
            <a:r>
              <a:rPr lang="en-US" baseline="0" dirty="0" smtClean="0"/>
              <a:t>I used </a:t>
            </a:r>
            <a:r>
              <a:rPr lang="en-US" baseline="0" dirty="0" err="1" smtClean="0"/>
              <a:t>nunique</a:t>
            </a:r>
            <a:r>
              <a:rPr lang="en-US" baseline="0" dirty="0" smtClean="0"/>
              <a:t> function to calculate how many unique license plate there are. Then used </a:t>
            </a:r>
            <a:r>
              <a:rPr lang="en-US" baseline="0" dirty="0" err="1" smtClean="0"/>
              <a:t>value_count</a:t>
            </a:r>
            <a:r>
              <a:rPr lang="en-US" baseline="0" dirty="0" smtClean="0"/>
              <a:t> to calculate  range of amount of tickets within 2020 and did an average to see what are the average violation each car would get per year.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1) https://www.census.gov/data/developers/data-sets/acs-5year.2018.html</a:t>
            </a:r>
          </a:p>
          <a:p>
            <a:r>
              <a:rPr lang="en-US" dirty="0"/>
              <a:t>(2) https://edc.nyc/article/new-yorkers-and-their-cars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were a lot more vehicle types, so I had to sort it by</a:t>
            </a:r>
            <a:r>
              <a:rPr lang="en-US" baseline="0" dirty="0" smtClean="0"/>
              <a:t> descending order of vehicle type to get the top 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4886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Had issue with</a:t>
            </a:r>
            <a:r>
              <a:rPr lang="en-US" baseline="0" dirty="0" smtClean="0"/>
              <a:t> this because I had to convert the month of issue to a </a:t>
            </a:r>
            <a:r>
              <a:rPr lang="en-US" baseline="0" dirty="0" err="1" smtClean="0"/>
              <a:t>datetime</a:t>
            </a:r>
            <a:r>
              <a:rPr lang="en-US" baseline="0" dirty="0" smtClean="0"/>
              <a:t> variable and then calculate the months. However, I had data that was not in the Jan-Dec month range, so I had to drop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882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pandas to 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235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variable needed data cleaning, it was</a:t>
            </a:r>
            <a:r>
              <a:rPr lang="en-US" baseline="0" dirty="0" smtClean="0"/>
              <a:t> formatting as HH:MM, with AM/PM at the end, so I converted to </a:t>
            </a:r>
            <a:r>
              <a:rPr lang="en-US" baseline="0" dirty="0" err="1" smtClean="0"/>
              <a:t>datetime</a:t>
            </a:r>
            <a:r>
              <a:rPr lang="en-US" baseline="0" dirty="0" smtClean="0"/>
              <a:t> variable. However, data has issue as time was outside of range of 0-24.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2153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Try to see if I</a:t>
            </a:r>
            <a:r>
              <a:rPr lang="en-US" baseline="0" dirty="0" smtClean="0"/>
              <a:t> did get a violation, could I fight it?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kind of violation should I avoid?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909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main thing I search for was way to import large data,</a:t>
            </a:r>
            <a:r>
              <a:rPr lang="en-US" baseline="0" dirty="0" smtClean="0"/>
              <a:t> with as few compromise as possible. I wanted a larger data set because it would be a more </a:t>
            </a:r>
            <a:r>
              <a:rPr lang="en-US" baseline="0" smtClean="0"/>
              <a:t>accurate picture.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3788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8/5/2021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306478"/>
            <a:ext cx="5143500" cy="503167"/>
          </a:xfrm>
        </p:spPr>
        <p:txBody>
          <a:bodyPr/>
          <a:lstStyle/>
          <a:p>
            <a:r>
              <a:rPr lang="en-US" dirty="0"/>
              <a:t>By: Jeffrey Cheng</a:t>
            </a:r>
          </a:p>
        </p:txBody>
      </p:sp>
      <p:pic>
        <p:nvPicPr>
          <p:cNvPr id="10" name="Picture Placeholder 9" descr="cityscape&#10;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01F4F2-31EF-4588-9CFA-B554775CE01D}"/>
              </a:ext>
            </a:extLst>
          </p:cNvPr>
          <p:cNvSpPr/>
          <p:nvPr/>
        </p:nvSpPr>
        <p:spPr>
          <a:xfrm>
            <a:off x="6096000" y="1046922"/>
            <a:ext cx="2319130" cy="9674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1226722"/>
            <a:ext cx="5143500" cy="3048069"/>
          </a:xfrm>
        </p:spPr>
        <p:txBody>
          <a:bodyPr/>
          <a:lstStyle/>
          <a:p>
            <a:r>
              <a:rPr lang="en-US" dirty="0"/>
              <a:t>Parking and Camera Violation in </a:t>
            </a:r>
            <a:r>
              <a:rPr lang="en-US" dirty="0" smtClean="0"/>
              <a:t>NYC in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 descr="cityscape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" b="39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7" y="3158641"/>
            <a:ext cx="5722223" cy="92180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6357-BCF8-4176-8652-DF4E47D40297}"/>
              </a:ext>
            </a:extLst>
          </p:cNvPr>
          <p:cNvSpPr/>
          <p:nvPr/>
        </p:nvSpPr>
        <p:spPr>
          <a:xfrm>
            <a:off x="9658350" y="209550"/>
            <a:ext cx="2133600" cy="1257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A0681A-1359-46BD-8127-320A6F9C5BCB}"/>
              </a:ext>
            </a:extLst>
          </p:cNvPr>
          <p:cNvSpPr/>
          <p:nvPr/>
        </p:nvSpPr>
        <p:spPr>
          <a:xfrm>
            <a:off x="6286500" y="4352925"/>
            <a:ext cx="1400175" cy="120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5529" y="1391409"/>
            <a:ext cx="5143500" cy="2968555"/>
          </a:xfrm>
        </p:spPr>
        <p:txBody>
          <a:bodyPr/>
          <a:lstStyle/>
          <a:p>
            <a:r>
              <a:rPr lang="en-US" dirty="0"/>
              <a:t>Goal: How Can I avoid Violations in NYC?</a:t>
            </a:r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D91321-6B4D-495A-AE30-BBEBAF6F1F79}"/>
              </a:ext>
            </a:extLst>
          </p:cNvPr>
          <p:cNvSpPr/>
          <p:nvPr/>
        </p:nvSpPr>
        <p:spPr>
          <a:xfrm>
            <a:off x="9594574" y="0"/>
            <a:ext cx="2504661" cy="1192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3991476" cy="4351338"/>
          </a:xfrm>
        </p:spPr>
        <p:txBody>
          <a:bodyPr/>
          <a:lstStyle/>
          <a:p>
            <a:r>
              <a:rPr lang="en-US" sz="1800" dirty="0" smtClean="0"/>
              <a:t>NY </a:t>
            </a:r>
            <a:r>
              <a:rPr lang="en-US" sz="1800" dirty="0"/>
              <a:t>Population in 2018= ~8.4 million</a:t>
            </a:r>
            <a:r>
              <a:rPr lang="en-US" sz="1800" baseline="-25000" dirty="0"/>
              <a:t>(1)</a:t>
            </a:r>
            <a:endParaRPr lang="en-US" sz="1800" dirty="0"/>
          </a:p>
          <a:p>
            <a:pPr lvl="1"/>
            <a:r>
              <a:rPr lang="en-US" sz="1400" dirty="0"/>
              <a:t>~3.1 million household</a:t>
            </a:r>
            <a:r>
              <a:rPr lang="en-US" sz="1400" baseline="-25000" dirty="0"/>
              <a:t>(2)</a:t>
            </a:r>
            <a:endParaRPr lang="en-US" sz="1400" dirty="0"/>
          </a:p>
          <a:p>
            <a:pPr lvl="1"/>
            <a:r>
              <a:rPr lang="en-US" sz="1400" dirty="0"/>
              <a:t>~1.4 million household own a car (45%)</a:t>
            </a:r>
          </a:p>
          <a:p>
            <a:pPr lvl="1"/>
            <a:r>
              <a:rPr lang="en-US" sz="1400" dirty="0"/>
              <a:t>3 % </a:t>
            </a:r>
            <a:r>
              <a:rPr lang="en-US" sz="1400" dirty="0" smtClean="0"/>
              <a:t>owns </a:t>
            </a:r>
            <a:r>
              <a:rPr lang="en-US" sz="1400" dirty="0"/>
              <a:t>3 or more cars</a:t>
            </a:r>
          </a:p>
          <a:p>
            <a:pPr lvl="1"/>
            <a:endParaRPr lang="en-US" sz="1400" dirty="0"/>
          </a:p>
          <a:p>
            <a:r>
              <a:rPr lang="en-US" sz="1800" dirty="0"/>
              <a:t># of Violation in 2020 =1,054,998</a:t>
            </a:r>
          </a:p>
          <a:p>
            <a:endParaRPr lang="en-US" sz="1800" dirty="0"/>
          </a:p>
          <a:p>
            <a:r>
              <a:rPr lang="en-US" sz="1800" dirty="0"/>
              <a:t># of vehicle with violation = 436,718</a:t>
            </a:r>
          </a:p>
          <a:p>
            <a:pPr lvl="1"/>
            <a:r>
              <a:rPr lang="en-US" sz="1400" dirty="0"/>
              <a:t>Max = 826</a:t>
            </a:r>
          </a:p>
          <a:p>
            <a:pPr lvl="1"/>
            <a:r>
              <a:rPr lang="en-US" sz="1400" dirty="0"/>
              <a:t>Min = 1</a:t>
            </a:r>
          </a:p>
          <a:p>
            <a:pPr lvl="1"/>
            <a:r>
              <a:rPr lang="en-US" sz="1400" dirty="0"/>
              <a:t>Avg = 2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7" name="Picture Placeholder 6" descr="skycrapers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49F2D4-DBD5-48F8-BE62-4BF216AFFF2A}"/>
              </a:ext>
            </a:extLst>
          </p:cNvPr>
          <p:cNvSpPr/>
          <p:nvPr/>
        </p:nvSpPr>
        <p:spPr>
          <a:xfrm>
            <a:off x="0" y="5890592"/>
            <a:ext cx="2319130" cy="9674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E32626-9785-432D-B76B-9CC609322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Passenger = 683,031</a:t>
            </a:r>
          </a:p>
          <a:p>
            <a:pPr lvl="1"/>
            <a:r>
              <a:rPr lang="en-US" dirty="0"/>
              <a:t>64.74%</a:t>
            </a:r>
          </a:p>
          <a:p>
            <a:r>
              <a:rPr lang="en-US" dirty="0"/>
              <a:t>Commercial = 240,661</a:t>
            </a:r>
          </a:p>
          <a:p>
            <a:pPr lvl="1"/>
            <a:r>
              <a:rPr lang="en-US" dirty="0"/>
              <a:t>22.81%</a:t>
            </a:r>
          </a:p>
          <a:p>
            <a:r>
              <a:rPr lang="en-US" dirty="0"/>
              <a:t>Taxi/Limousines = 54,378</a:t>
            </a:r>
          </a:p>
          <a:p>
            <a:pPr lvl="1"/>
            <a:r>
              <a:rPr lang="en-US" dirty="0"/>
              <a:t>5.15%</a:t>
            </a:r>
          </a:p>
          <a:p>
            <a:r>
              <a:rPr lang="en-US" dirty="0"/>
              <a:t>Motorcycle = 14,792</a:t>
            </a:r>
          </a:p>
          <a:p>
            <a:pPr lvl="1"/>
            <a:r>
              <a:rPr lang="en-US" dirty="0"/>
              <a:t>1.4%</a:t>
            </a:r>
          </a:p>
          <a:p>
            <a:r>
              <a:rPr lang="en-US" sz="2000" dirty="0"/>
              <a:t>City Official/Healthcare Professional/Military/Custom plates =14,240</a:t>
            </a:r>
          </a:p>
          <a:p>
            <a:pPr lvl="1"/>
            <a:r>
              <a:rPr lang="en-US" dirty="0"/>
              <a:t>1.35%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48385E-03D3-475A-96A9-A5441CAA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E8FC33-9C3A-479B-A1DF-C34B4620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vehicle types to get a violation</a:t>
            </a:r>
          </a:p>
        </p:txBody>
      </p:sp>
      <p:pic>
        <p:nvPicPr>
          <p:cNvPr id="1026" name="Picture 2" descr="7 Fastest Cars in the World: Supercars Top Speed (2021 Updated)">
            <a:extLst>
              <a:ext uri="{FF2B5EF4-FFF2-40B4-BE49-F238E27FC236}">
                <a16:creationId xmlns:a16="http://schemas.microsoft.com/office/drawing/2014/main" id="{A39D47CE-AB7E-4C16-B2BB-6D459C39C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499594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olvo Trucks Introduces the Volvo VNR Electric Model in the U.S., Canada |  Volvo Trucks USA">
            <a:extLst>
              <a:ext uri="{FF2B5EF4-FFF2-40B4-BE49-F238E27FC236}">
                <a16:creationId xmlns:a16="http://schemas.microsoft.com/office/drawing/2014/main" id="{F548ACDC-A818-480D-97AA-7CE3E61C1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746" y="1452562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axi riders coming back, even as e-hail prices soar">
            <a:extLst>
              <a:ext uri="{FF2B5EF4-FFF2-40B4-BE49-F238E27FC236}">
                <a16:creationId xmlns:a16="http://schemas.microsoft.com/office/drawing/2014/main" id="{F293251F-85D3-4B1D-95CC-B7E4454AC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46" y="3124200"/>
            <a:ext cx="2356558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Yamaha Motorcycles">
            <a:extLst>
              <a:ext uri="{FF2B5EF4-FFF2-40B4-BE49-F238E27FC236}">
                <a16:creationId xmlns:a16="http://schemas.microsoft.com/office/drawing/2014/main" id="{0A1B3371-3E5A-44A6-A26B-CEBDBB1B5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746" y="3786982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YPD Increasing Security for Station Houses and Vehicles">
            <a:extLst>
              <a:ext uri="{FF2B5EF4-FFF2-40B4-BE49-F238E27FC236}">
                <a16:creationId xmlns:a16="http://schemas.microsoft.com/office/drawing/2014/main" id="{844CB539-0F4F-4EEC-BC15-D870B1B67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52578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49F2D4-DBD5-48F8-BE62-4BF216AFFF2A}"/>
              </a:ext>
            </a:extLst>
          </p:cNvPr>
          <p:cNvSpPr/>
          <p:nvPr/>
        </p:nvSpPr>
        <p:spPr>
          <a:xfrm>
            <a:off x="0" y="5890592"/>
            <a:ext cx="2319130" cy="9674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0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C95501C-59F1-4E06-BD82-9324D97EA8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750" y="989013"/>
          <a:ext cx="4913313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771">
                  <a:extLst>
                    <a:ext uri="{9D8B030D-6E8A-4147-A177-3AD203B41FA5}">
                      <a16:colId xmlns:a16="http://schemas.microsoft.com/office/drawing/2014/main" val="1552937990"/>
                    </a:ext>
                  </a:extLst>
                </a:gridCol>
                <a:gridCol w="1637771">
                  <a:extLst>
                    <a:ext uri="{9D8B030D-6E8A-4147-A177-3AD203B41FA5}">
                      <a16:colId xmlns:a16="http://schemas.microsoft.com/office/drawing/2014/main" val="2561153637"/>
                    </a:ext>
                  </a:extLst>
                </a:gridCol>
                <a:gridCol w="1637771">
                  <a:extLst>
                    <a:ext uri="{9D8B030D-6E8A-4147-A177-3AD203B41FA5}">
                      <a16:colId xmlns:a16="http://schemas.microsoft.com/office/drawing/2014/main" val="115381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Violation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of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290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January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130,734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6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February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119,920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08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98,963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16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April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25,055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0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25,207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58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34,364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5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July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65,077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75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102,327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1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117,758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74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119,188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6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107,291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6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108,108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5389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0D6DA-CAE0-4EE7-B443-18305376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1A9030-DDD7-4AA1-BE17-22D3E6904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753" y="1683385"/>
            <a:ext cx="5869972" cy="33718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2D554E-DF02-4B04-A80A-3CD448B80B04}"/>
              </a:ext>
            </a:extLst>
          </p:cNvPr>
          <p:cNvSpPr/>
          <p:nvPr/>
        </p:nvSpPr>
        <p:spPr>
          <a:xfrm>
            <a:off x="8210550" y="1781175"/>
            <a:ext cx="1247775" cy="476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A383C8-1CB9-4A0A-AC86-19B821EC982E}"/>
              </a:ext>
            </a:extLst>
          </p:cNvPr>
          <p:cNvSpPr/>
          <p:nvPr/>
        </p:nvSpPr>
        <p:spPr>
          <a:xfrm>
            <a:off x="0" y="5890592"/>
            <a:ext cx="2319130" cy="9674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DAE415-03CD-4ADF-910A-B5FB510D133E}"/>
              </a:ext>
            </a:extLst>
          </p:cNvPr>
          <p:cNvSpPr/>
          <p:nvPr/>
        </p:nvSpPr>
        <p:spPr>
          <a:xfrm>
            <a:off x="466724" y="195567"/>
            <a:ext cx="7077076" cy="712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df2_allmonth =df2.reset_index().</a:t>
            </a:r>
            <a:r>
              <a:rPr lang="en-US" sz="1200" dirty="0" err="1"/>
              <a:t>groupby</a:t>
            </a:r>
            <a:r>
              <a:rPr lang="en-US" sz="1200" dirty="0"/>
              <a:t>(['Violation Month']).size().</a:t>
            </a:r>
            <a:r>
              <a:rPr lang="en-US" sz="1200" dirty="0" err="1"/>
              <a:t>to_frame</a:t>
            </a:r>
            <a:r>
              <a:rPr lang="en-US" sz="1200" dirty="0"/>
              <a:t>('count')</a:t>
            </a:r>
          </a:p>
          <a:p>
            <a:r>
              <a:rPr lang="en-US" sz="1200" dirty="0"/>
              <a:t>df2_allmonth['percentage'] = round(df2_allmonth['count'].div(1054998).</a:t>
            </a:r>
            <a:r>
              <a:rPr lang="en-US" sz="1200" dirty="0" err="1"/>
              <a:t>mul</a:t>
            </a:r>
            <a:r>
              <a:rPr lang="en-US" sz="1200" dirty="0"/>
              <a:t>(100),2)</a:t>
            </a:r>
          </a:p>
          <a:p>
            <a:r>
              <a:rPr lang="en-US" sz="1200" dirty="0"/>
              <a:t>print (df2_allmonth)</a:t>
            </a:r>
          </a:p>
          <a:p>
            <a:r>
              <a:rPr lang="en-US" sz="1200" dirty="0"/>
              <a:t>df2_allmonth.plot.bar()</a:t>
            </a:r>
          </a:p>
        </p:txBody>
      </p:sp>
    </p:spTree>
    <p:extLst>
      <p:ext uri="{BB962C8B-B14F-4D97-AF65-F5344CB8AC3E}">
        <p14:creationId xmlns:p14="http://schemas.microsoft.com/office/powerpoint/2010/main" val="403487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0D6DA-CAE0-4EE7-B443-18305376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A383C8-1CB9-4A0A-AC86-19B821EC982E}"/>
              </a:ext>
            </a:extLst>
          </p:cNvPr>
          <p:cNvSpPr/>
          <p:nvPr/>
        </p:nvSpPr>
        <p:spPr>
          <a:xfrm>
            <a:off x="0" y="5890592"/>
            <a:ext cx="2319130" cy="9674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14AC5DE-E2D8-4612-9288-C47DC67811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209483"/>
              </p:ext>
            </p:extLst>
          </p:nvPr>
        </p:nvGraphicFramePr>
        <p:xfrm>
          <a:off x="539750" y="1825625"/>
          <a:ext cx="4913313" cy="31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771">
                  <a:extLst>
                    <a:ext uri="{9D8B030D-6E8A-4147-A177-3AD203B41FA5}">
                      <a16:colId xmlns:a16="http://schemas.microsoft.com/office/drawing/2014/main" val="873242418"/>
                    </a:ext>
                  </a:extLst>
                </a:gridCol>
                <a:gridCol w="1637771">
                  <a:extLst>
                    <a:ext uri="{9D8B030D-6E8A-4147-A177-3AD203B41FA5}">
                      <a16:colId xmlns:a16="http://schemas.microsoft.com/office/drawing/2014/main" val="2422152733"/>
                    </a:ext>
                  </a:extLst>
                </a:gridCol>
                <a:gridCol w="1637771">
                  <a:extLst>
                    <a:ext uri="{9D8B030D-6E8A-4147-A177-3AD203B41FA5}">
                      <a16:colId xmlns:a16="http://schemas.microsoft.com/office/drawing/2014/main" val="2788059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Borough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Violation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of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0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Bronx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                125,453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12%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33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Brooklyn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                254,887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24%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512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Manhattan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                388,735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37%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692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Queens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                261,919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25%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03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Staten Island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                   21,221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407415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3F3E94D7-893E-4A28-9111-FBBD12640CA8}"/>
              </a:ext>
            </a:extLst>
          </p:cNvPr>
          <p:cNvSpPr/>
          <p:nvPr/>
        </p:nvSpPr>
        <p:spPr>
          <a:xfrm>
            <a:off x="457199" y="276226"/>
            <a:ext cx="6772275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df2_allborough =df2.reset_index().</a:t>
            </a:r>
            <a:r>
              <a:rPr lang="en-US" sz="1200" dirty="0" err="1"/>
              <a:t>groupby</a:t>
            </a:r>
            <a:r>
              <a:rPr lang="en-US" sz="1200" dirty="0"/>
              <a:t>(['County']).size().</a:t>
            </a:r>
            <a:r>
              <a:rPr lang="en-US" sz="1200" dirty="0" err="1"/>
              <a:t>to_frame</a:t>
            </a:r>
            <a:r>
              <a:rPr lang="en-US" sz="1200" dirty="0"/>
              <a:t>('count')</a:t>
            </a:r>
          </a:p>
          <a:p>
            <a:r>
              <a:rPr lang="en-US" sz="1200" dirty="0"/>
              <a:t>df2_allborough['percentage'] = round(df2_allborough['count'].div(1054998).</a:t>
            </a:r>
            <a:r>
              <a:rPr lang="en-US" sz="1200" dirty="0" err="1"/>
              <a:t>mul</a:t>
            </a:r>
            <a:r>
              <a:rPr lang="en-US" sz="1200" dirty="0"/>
              <a:t>(100),2)</a:t>
            </a:r>
          </a:p>
          <a:p>
            <a:r>
              <a:rPr lang="en-US" sz="1200" dirty="0"/>
              <a:t>print (df2_allborough)</a:t>
            </a:r>
          </a:p>
          <a:p>
            <a:r>
              <a:rPr lang="en-US" sz="1200" dirty="0"/>
              <a:t>df2_allborough['percentage'].</a:t>
            </a:r>
            <a:r>
              <a:rPr lang="en-US" sz="1200" dirty="0" err="1"/>
              <a:t>plot.pie</a:t>
            </a:r>
            <a:r>
              <a:rPr lang="en-US" sz="1200" dirty="0"/>
              <a:t>(</a:t>
            </a:r>
            <a:r>
              <a:rPr lang="en-US" sz="1200" dirty="0" err="1"/>
              <a:t>autopct</a:t>
            </a:r>
            <a:r>
              <a:rPr lang="en-US" sz="1200" dirty="0"/>
              <a:t>="%.1f%%")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E8FD6A-865E-4783-9CE4-0E1AD8AB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486" y="1521309"/>
            <a:ext cx="5990575" cy="36507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2D554E-DF02-4B04-A80A-3CD448B80B04}"/>
              </a:ext>
            </a:extLst>
          </p:cNvPr>
          <p:cNvSpPr/>
          <p:nvPr/>
        </p:nvSpPr>
        <p:spPr>
          <a:xfrm>
            <a:off x="5905501" y="2676526"/>
            <a:ext cx="1028700" cy="1114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0D6DA-CAE0-4EE7-B443-18305376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323BAF5-87B3-460F-9E47-20A259B4A1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096209"/>
              </p:ext>
            </p:extLst>
          </p:nvPr>
        </p:nvGraphicFramePr>
        <p:xfrm>
          <a:off x="257175" y="495300"/>
          <a:ext cx="5191122" cy="565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374">
                  <a:extLst>
                    <a:ext uri="{9D8B030D-6E8A-4147-A177-3AD203B41FA5}">
                      <a16:colId xmlns:a16="http://schemas.microsoft.com/office/drawing/2014/main" val="4235230809"/>
                    </a:ext>
                  </a:extLst>
                </a:gridCol>
                <a:gridCol w="1730374">
                  <a:extLst>
                    <a:ext uri="{9D8B030D-6E8A-4147-A177-3AD203B41FA5}">
                      <a16:colId xmlns:a16="http://schemas.microsoft.com/office/drawing/2014/main" val="3673879422"/>
                    </a:ext>
                  </a:extLst>
                </a:gridCol>
                <a:gridCol w="1730374">
                  <a:extLst>
                    <a:ext uri="{9D8B030D-6E8A-4147-A177-3AD203B41FA5}">
                      <a16:colId xmlns:a16="http://schemas.microsoft.com/office/drawing/2014/main" val="3166652360"/>
                    </a:ext>
                  </a:extLst>
                </a:gridCol>
              </a:tblGrid>
              <a:tr h="226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Hours of the 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 of Violation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of Total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1562673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4,964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5335287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5,223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7642817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4,253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7211180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2,651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9932539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1,702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4713244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7,139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6744184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27,822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172969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62,926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8651507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102,249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9966083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104,350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6508601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94,239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5518405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100,207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0761242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99,788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2268755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121,604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0686168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98,649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209659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66,102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1949534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51,397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907069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37,172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9519674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18,497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7040324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9,266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5986439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12,771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3135034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12,523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5532768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5,675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898734"/>
                  </a:ext>
                </a:extLst>
              </a:tr>
              <a:tr h="226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3,825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383983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DE0832E-CB98-4AE4-8D11-CAB7A0EE0A30}"/>
              </a:ext>
            </a:extLst>
          </p:cNvPr>
          <p:cNvSpPr/>
          <p:nvPr/>
        </p:nvSpPr>
        <p:spPr>
          <a:xfrm>
            <a:off x="0" y="6248400"/>
            <a:ext cx="231913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28C326-D2B6-49F4-9B86-63972A436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024" y="1528762"/>
            <a:ext cx="5905571" cy="38004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2D554E-DF02-4B04-A80A-3CD448B80B04}"/>
              </a:ext>
            </a:extLst>
          </p:cNvPr>
          <p:cNvSpPr/>
          <p:nvPr/>
        </p:nvSpPr>
        <p:spPr>
          <a:xfrm>
            <a:off x="9953625" y="1666874"/>
            <a:ext cx="1410071" cy="542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2A94BF40-9A63-4002-B6CA-45F03E1B7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826159"/>
              </p:ext>
            </p:extLst>
          </p:nvPr>
        </p:nvGraphicFramePr>
        <p:xfrm>
          <a:off x="219075" y="3206750"/>
          <a:ext cx="344487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292">
                  <a:extLst>
                    <a:ext uri="{9D8B030D-6E8A-4147-A177-3AD203B41FA5}">
                      <a16:colId xmlns:a16="http://schemas.microsoft.com/office/drawing/2014/main" val="2644737497"/>
                    </a:ext>
                  </a:extLst>
                </a:gridCol>
                <a:gridCol w="1148292">
                  <a:extLst>
                    <a:ext uri="{9D8B030D-6E8A-4147-A177-3AD203B41FA5}">
                      <a16:colId xmlns:a16="http://schemas.microsoft.com/office/drawing/2014/main" val="4131589508"/>
                    </a:ext>
                  </a:extLst>
                </a:gridCol>
                <a:gridCol w="1148292">
                  <a:extLst>
                    <a:ext uri="{9D8B030D-6E8A-4147-A177-3AD203B41FA5}">
                      <a16:colId xmlns:a16="http://schemas.microsoft.com/office/drawing/2014/main" val="4189079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Determination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Violation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71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Guilty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651,030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61.71%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91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Not-Guilt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403,964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50444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2DF4D-2DC8-44AC-9061-3AD28B1D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127037-3B55-4939-BF7B-C3745474DEA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Fail to Display Mini Meter = 169,662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16.08%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 Parking –Street Cleaning = 98,193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9.31%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 Standing Zone = 86,695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8.22%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School Speed Zone =83,345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7.90%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 Parking –Day/Time Limits = 69,585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6.60%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5C3DB7-5D43-4742-BF44-9CBA69D3D24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074" y="2711361"/>
            <a:ext cx="3445566" cy="495389"/>
          </a:xfrm>
        </p:spPr>
        <p:txBody>
          <a:bodyPr/>
          <a:lstStyle/>
          <a:p>
            <a:r>
              <a:rPr lang="en-US" dirty="0"/>
              <a:t>Violation Determination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85CF60-9233-4F30-8D94-59D6A6B1A41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360" y="2587304"/>
            <a:ext cx="3445566" cy="495389"/>
          </a:xfrm>
        </p:spPr>
        <p:txBody>
          <a:bodyPr/>
          <a:lstStyle/>
          <a:p>
            <a:r>
              <a:rPr lang="en-US" dirty="0"/>
              <a:t>Top 5 Violations</a:t>
            </a:r>
          </a:p>
        </p:txBody>
      </p:sp>
      <p:pic>
        <p:nvPicPr>
          <p:cNvPr id="11" name="Picture Placeholder 21" descr="downtown area at dusk">
            <a:extLst>
              <a:ext uri="{FF2B5EF4-FFF2-40B4-BE49-F238E27FC236}">
                <a16:creationId xmlns:a16="http://schemas.microsoft.com/office/drawing/2014/main" id="{7BCE50F6-EBD7-4D3A-80D6-CE57D6ECEB0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" b="39"/>
          <a:stretch>
            <a:fillRect/>
          </a:stretch>
        </p:blipFill>
        <p:spPr>
          <a:xfrm>
            <a:off x="3884613" y="1630363"/>
            <a:ext cx="4422775" cy="4373562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AB90C23-9782-4BC5-A531-5AE1376F4BBF}"/>
              </a:ext>
            </a:extLst>
          </p:cNvPr>
          <p:cNvSpPr/>
          <p:nvPr/>
        </p:nvSpPr>
        <p:spPr>
          <a:xfrm>
            <a:off x="0" y="6248400"/>
            <a:ext cx="231913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7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2DF4D-2DC8-44AC-9061-3AD28B1D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5C3DB7-5D43-4742-BF44-9CBA69D3D24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808030" y="358686"/>
            <a:ext cx="9194749" cy="1271676"/>
          </a:xfrm>
        </p:spPr>
        <p:txBody>
          <a:bodyPr/>
          <a:lstStyle/>
          <a:p>
            <a:r>
              <a:rPr lang="en-US" dirty="0"/>
              <a:t>2 ways to import data</a:t>
            </a:r>
          </a:p>
        </p:txBody>
      </p:sp>
      <p:pic>
        <p:nvPicPr>
          <p:cNvPr id="11" name="Picture Placeholder 21" descr="downtown area at dusk">
            <a:extLst>
              <a:ext uri="{FF2B5EF4-FFF2-40B4-BE49-F238E27FC236}">
                <a16:creationId xmlns:a16="http://schemas.microsoft.com/office/drawing/2014/main" id="{7BCE50F6-EBD7-4D3A-80D6-CE57D6ECEB0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" b="39"/>
          <a:stretch>
            <a:fillRect/>
          </a:stretch>
        </p:blipFill>
        <p:spPr>
          <a:xfrm>
            <a:off x="3884613" y="1630363"/>
            <a:ext cx="4422775" cy="4373562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AB90C23-9782-4BC5-A531-5AE1376F4BBF}"/>
              </a:ext>
            </a:extLst>
          </p:cNvPr>
          <p:cNvSpPr/>
          <p:nvPr/>
        </p:nvSpPr>
        <p:spPr>
          <a:xfrm>
            <a:off x="0" y="6248400"/>
            <a:ext cx="231913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A8E52-068A-4054-AF3B-F973A7557D09}"/>
              </a:ext>
            </a:extLst>
          </p:cNvPr>
          <p:cNvSpPr/>
          <p:nvPr/>
        </p:nvSpPr>
        <p:spPr>
          <a:xfrm>
            <a:off x="104932" y="3429000"/>
            <a:ext cx="3612630" cy="2147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from google.colab import drive</a:t>
            </a:r>
          </a:p>
          <a:p>
            <a:r>
              <a:rPr lang="en-US"/>
              <a:t>drive.mount("/content/gdrive")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5CB7C0-29EB-4530-92CD-E758BE6B0C77}"/>
              </a:ext>
            </a:extLst>
          </p:cNvPr>
          <p:cNvSpPr/>
          <p:nvPr/>
        </p:nvSpPr>
        <p:spPr>
          <a:xfrm>
            <a:off x="8485238" y="3429000"/>
            <a:ext cx="3612630" cy="2147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from </a:t>
            </a:r>
            <a:r>
              <a:rPr lang="en-US" sz="1200" dirty="0" err="1"/>
              <a:t>google.colab</a:t>
            </a:r>
            <a:r>
              <a:rPr lang="en-US" sz="1200" dirty="0"/>
              <a:t> import files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uploaded = </a:t>
            </a:r>
            <a:r>
              <a:rPr lang="en-US" sz="1200" dirty="0" err="1"/>
              <a:t>files.upload</a:t>
            </a:r>
            <a:r>
              <a:rPr lang="en-US" sz="1200" dirty="0"/>
              <a:t>()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for </a:t>
            </a:r>
            <a:r>
              <a:rPr lang="en-US" sz="1200" dirty="0" err="1"/>
              <a:t>fn</a:t>
            </a:r>
            <a:r>
              <a:rPr lang="en-US" sz="1200" dirty="0"/>
              <a:t> in </a:t>
            </a:r>
            <a:r>
              <a:rPr lang="en-US" sz="1200" dirty="0" err="1"/>
              <a:t>uploaded.keys</a:t>
            </a:r>
            <a:r>
              <a:rPr lang="en-US" sz="1200" dirty="0"/>
              <a:t>():</a:t>
            </a:r>
          </a:p>
          <a:p>
            <a:r>
              <a:rPr lang="en-US" sz="1200" dirty="0"/>
              <a:t>  print('User uploaded file "{name}" with length {length} </a:t>
            </a:r>
            <a:r>
              <a:rPr lang="en-US" sz="1200" dirty="0" err="1"/>
              <a:t>bytes'.format</a:t>
            </a:r>
            <a:r>
              <a:rPr lang="en-US" dirty="0"/>
              <a:t>(</a:t>
            </a:r>
            <a:endParaRPr lang="en-US" sz="1200" dirty="0"/>
          </a:p>
          <a:p>
            <a:r>
              <a:rPr lang="en-US" sz="1200" dirty="0"/>
              <a:t>      name=</a:t>
            </a:r>
            <a:r>
              <a:rPr lang="en-US" sz="1200" dirty="0" err="1"/>
              <a:t>fn</a:t>
            </a:r>
            <a:r>
              <a:rPr lang="en-US" sz="1200" dirty="0"/>
              <a:t>, length=</a:t>
            </a:r>
            <a:r>
              <a:rPr lang="en-US" sz="1200" dirty="0" err="1"/>
              <a:t>len</a:t>
            </a:r>
            <a:r>
              <a:rPr lang="en-US" sz="1200" dirty="0"/>
              <a:t>(uploaded[</a:t>
            </a:r>
            <a:r>
              <a:rPr lang="en-US" sz="1200" dirty="0" err="1"/>
              <a:t>fn</a:t>
            </a:r>
            <a:r>
              <a:rPr lang="en-US" sz="1200" dirty="0"/>
              <a:t>])))</a:t>
            </a:r>
          </a:p>
        </p:txBody>
      </p:sp>
    </p:spTree>
    <p:extLst>
      <p:ext uri="{BB962C8B-B14F-4D97-AF65-F5344CB8AC3E}">
        <p14:creationId xmlns:p14="http://schemas.microsoft.com/office/powerpoint/2010/main" val="39189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897</Words>
  <Application>Microsoft Office PowerPoint</Application>
  <PresentationFormat>Widescreen</PresentationFormat>
  <Paragraphs>226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(Body)</vt:lpstr>
      <vt:lpstr>Corbel</vt:lpstr>
      <vt:lpstr>Office Theme</vt:lpstr>
      <vt:lpstr>Parking and Camera Violation in NYC in 2020</vt:lpstr>
      <vt:lpstr>Goal: How Can I avoid Violations in NYC?</vt:lpstr>
      <vt:lpstr>Demographics</vt:lpstr>
      <vt:lpstr>Top 5 vehicle types to get a violation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2021-08-05T20:44:05Z</dcterms:created>
  <dcterms:modified xsi:type="dcterms:W3CDTF">2021-08-05T23:02:52Z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