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7" r:id="rId8"/>
    <p:sldId id="261" r:id="rId9"/>
    <p:sldId id="262" r:id="rId10"/>
    <p:sldId id="268" r:id="rId11"/>
    <p:sldId id="263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8626" y="3643786"/>
            <a:ext cx="7766936" cy="1646302"/>
          </a:xfrm>
        </p:spPr>
        <p:txBody>
          <a:bodyPr/>
          <a:lstStyle/>
          <a:p>
            <a:r>
              <a:rPr lang="uk-UA" sz="3600" dirty="0"/>
              <a:t>Програма аналізу статистичних даних з процесу навчання для підтримки прийняття рішень про організацію навчальних </a:t>
            </a:r>
            <a:r>
              <a:rPr lang="uk-UA" sz="3600" dirty="0" smtClean="0"/>
              <a:t>курсів</a:t>
            </a:r>
            <a:br>
              <a:rPr lang="uk-UA" sz="3600" dirty="0" smtClean="0"/>
            </a:br>
            <a:r>
              <a:rPr lang="uk-UA" sz="3600" dirty="0"/>
              <a:t/>
            </a:r>
            <a:br>
              <a:rPr lang="uk-UA" sz="3600" dirty="0"/>
            </a:b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1800" dirty="0" smtClean="0"/>
              <a:t>Виконав: Карлов О. С.</a:t>
            </a:r>
            <a:br>
              <a:rPr lang="uk-UA" sz="1800" dirty="0" smtClean="0"/>
            </a:br>
            <a:r>
              <a:rPr lang="uk-UA" sz="1800" dirty="0" smtClean="0"/>
              <a:t>Керівник </a:t>
            </a:r>
            <a:r>
              <a:rPr lang="uk-UA" sz="1800" dirty="0" err="1" smtClean="0"/>
              <a:t>Зіноватна</a:t>
            </a:r>
            <a:r>
              <a:rPr lang="uk-UA" sz="1800" dirty="0" smtClean="0"/>
              <a:t> С. Л.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99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5978" y="609600"/>
            <a:ext cx="7758023" cy="1320800"/>
          </a:xfrm>
        </p:spPr>
        <p:txBody>
          <a:bodyPr/>
          <a:lstStyle/>
          <a:p>
            <a:r>
              <a:rPr lang="uk-UA" dirty="0" smtClean="0"/>
              <a:t>Зведена таблиця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78" y="2863516"/>
            <a:ext cx="8596312" cy="1774674"/>
          </a:xfrm>
        </p:spPr>
      </p:pic>
    </p:spTree>
    <p:extLst>
      <p:ext uri="{BB962C8B-B14F-4D97-AF65-F5344CB8AC3E}">
        <p14:creationId xmlns:p14="http://schemas.microsoft.com/office/powerpoint/2010/main" val="271518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294" y="609600"/>
            <a:ext cx="7637707" cy="1320800"/>
          </a:xfrm>
        </p:spPr>
        <p:txBody>
          <a:bodyPr/>
          <a:lstStyle/>
          <a:p>
            <a:r>
              <a:rPr lang="uk-UA" dirty="0" smtClean="0"/>
              <a:t>Експеримент використання програми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9726" y="2172621"/>
            <a:ext cx="7854276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/>
              <a:t>Після впровадження</a:t>
            </a:r>
            <a:r>
              <a:rPr lang="en-US" dirty="0"/>
              <a:t> </a:t>
            </a:r>
            <a:r>
              <a:rPr lang="en-US" dirty="0" err="1"/>
              <a:t>системи</a:t>
            </a:r>
            <a:r>
              <a:rPr lang="en-US" dirty="0"/>
              <a:t> у </a:t>
            </a:r>
            <a:r>
              <a:rPr lang="en-US" dirty="0" err="1"/>
              <a:t>використання</a:t>
            </a:r>
            <a:r>
              <a:rPr lang="en-US" dirty="0"/>
              <a:t> </a:t>
            </a:r>
            <a:r>
              <a:rPr lang="en-US" dirty="0" err="1"/>
              <a:t>було</a:t>
            </a:r>
            <a:r>
              <a:rPr lang="en-US" dirty="0"/>
              <a:t> </a:t>
            </a:r>
            <a:r>
              <a:rPr lang="en-US" dirty="0" err="1"/>
              <a:t>проведено</a:t>
            </a:r>
            <a:r>
              <a:rPr lang="en-US" dirty="0"/>
              <a:t> </a:t>
            </a:r>
            <a:r>
              <a:rPr lang="en-US" dirty="0" err="1"/>
              <a:t>експеремент</a:t>
            </a:r>
            <a:r>
              <a:rPr lang="en-US" dirty="0"/>
              <a:t>. </a:t>
            </a:r>
            <a:r>
              <a:rPr lang="en-US" dirty="0" err="1"/>
              <a:t>Протягом</a:t>
            </a:r>
            <a:r>
              <a:rPr lang="en-US" dirty="0"/>
              <a:t> </a:t>
            </a:r>
            <a:r>
              <a:rPr lang="en-US" dirty="0" err="1"/>
              <a:t>кількох</a:t>
            </a:r>
            <a:r>
              <a:rPr lang="en-US" dirty="0"/>
              <a:t> </a:t>
            </a:r>
            <a:r>
              <a:rPr lang="en-US" dirty="0" err="1"/>
              <a:t>місяців</a:t>
            </a:r>
            <a:r>
              <a:rPr lang="en-US" dirty="0"/>
              <a:t> </a:t>
            </a:r>
            <a:r>
              <a:rPr lang="en-US" dirty="0" err="1"/>
              <a:t>сбір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формування</a:t>
            </a:r>
            <a:r>
              <a:rPr lang="en-US" dirty="0"/>
              <a:t> </a:t>
            </a:r>
            <a:r>
              <a:rPr lang="en-US" dirty="0" err="1"/>
              <a:t>даних</a:t>
            </a:r>
            <a:r>
              <a:rPr lang="en-US" dirty="0"/>
              <a:t> </a:t>
            </a:r>
            <a:r>
              <a:rPr lang="en-US" dirty="0" err="1"/>
              <a:t>проводився</a:t>
            </a:r>
            <a:r>
              <a:rPr lang="en-US" dirty="0"/>
              <a:t> </a:t>
            </a:r>
            <a:r>
              <a:rPr lang="en-US" dirty="0" err="1"/>
              <a:t>трьома</a:t>
            </a:r>
            <a:r>
              <a:rPr lang="en-US" dirty="0"/>
              <a:t> </a:t>
            </a:r>
            <a:r>
              <a:rPr lang="en-US" dirty="0" err="1"/>
              <a:t>способами</a:t>
            </a:r>
            <a:r>
              <a:rPr lang="en-US" dirty="0"/>
              <a:t>.</a:t>
            </a:r>
          </a:p>
          <a:p>
            <a:pPr lvl="0"/>
            <a:r>
              <a:rPr lang="uk-UA" dirty="0"/>
              <a:t>всі дані збирались вручну, записувалися на папері і здавалися керівнику;</a:t>
            </a:r>
            <a:endParaRPr lang="en-US" dirty="0"/>
          </a:p>
          <a:p>
            <a:pPr lvl="0"/>
            <a:r>
              <a:rPr lang="uk-UA" dirty="0"/>
              <a:t>частина даних була збережена на папері, частина заносились до таблиць </a:t>
            </a:r>
            <a:r>
              <a:rPr lang="en-US" dirty="0"/>
              <a:t>Excel</a:t>
            </a:r>
            <a:r>
              <a:rPr lang="uk-UA" dirty="0"/>
              <a:t> і також здавалось керівнику;</a:t>
            </a:r>
            <a:endParaRPr lang="en-US" dirty="0"/>
          </a:p>
          <a:p>
            <a:pPr lvl="0"/>
            <a:r>
              <a:rPr lang="uk-UA" dirty="0"/>
              <a:t>усі дані були занесені у БД за допомогою системи.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За умови використання програми, час потрачений на сбір даних зменшився на 80%.  Керівнику достатньо було створити таблицю фактів за вибраними параметрами, та імпортувати у зведену таблицю, на даний момент, відпала потреба витрати часу на створення паперових звітів, а також їх подальше зберігання. Таким чином, було експериментально доведено, що система підвищує ефективність управління та реорганізацій навчальних курсів.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8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294" y="609600"/>
            <a:ext cx="7637707" cy="1320800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8957" y="2220748"/>
            <a:ext cx="7854276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dirty="0"/>
              <a:t>В ході роботі  спроектована та розроблена система формування вихідних </a:t>
            </a:r>
            <a:r>
              <a:rPr lang="uk-UA" dirty="0" smtClean="0"/>
              <a:t>даних для </a:t>
            </a:r>
            <a:r>
              <a:rPr lang="uk-UA" dirty="0"/>
              <a:t>збереження, збору та аналізу даних. Спочатку була виконана специфікація вимог до системи, а саме були сформульовані та описані функціональні вимоги у вигляді варіантів використання та нефункціональні вимоги до системи.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Також виконано планування виконання проекту. Проведена оцінка тривалості розробки, складений план робіт проекту, та проаналізовані ризики проекту.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Виконане проектування системи, в ході якого описана архітектура </a:t>
            </a:r>
            <a:r>
              <a:rPr lang="uk-UA" dirty="0" smtClean="0"/>
              <a:t>системи та </a:t>
            </a:r>
            <a:r>
              <a:rPr lang="uk-UA" dirty="0"/>
              <a:t>спроектоване сховище даних.</a:t>
            </a:r>
            <a:endParaRPr lang="en-US" dirty="0"/>
          </a:p>
          <a:p>
            <a:pPr marL="0" indent="0">
              <a:buNone/>
            </a:pPr>
            <a:r>
              <a:rPr lang="uk-UA" dirty="0" smtClean="0"/>
              <a:t>Виконана програмна </a:t>
            </a:r>
            <a:r>
              <a:rPr lang="uk-UA" dirty="0"/>
              <a:t>реалізація системи, в ході якої описані програмні класи, складені алгоритми основних функцій системи та доступу до даних, оцінена алгоритмічна складність, а також описані використані технології.</a:t>
            </a:r>
            <a:endParaRPr lang="en-US" dirty="0"/>
          </a:p>
          <a:p>
            <a:pPr marL="0" indent="0">
              <a:buNone/>
            </a:pPr>
            <a:r>
              <a:rPr lang="uk-UA" dirty="0" smtClean="0"/>
              <a:t>Проведено тестування </a:t>
            </a:r>
            <a:r>
              <a:rPr lang="uk-UA" dirty="0"/>
              <a:t>програми.  Проведено функціональне тестування системи, результати якого показали, що система відповідає усім вимогам. Також представлений приклад використання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6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5839" y="2486526"/>
            <a:ext cx="8596668" cy="1320800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7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0042" y="1006643"/>
            <a:ext cx="7733960" cy="749968"/>
          </a:xfrm>
        </p:spPr>
        <p:txBody>
          <a:bodyPr/>
          <a:lstStyle/>
          <a:p>
            <a:r>
              <a:rPr lang="uk-UA" dirty="0" smtClean="0"/>
              <a:t>Мета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0042" y="2160589"/>
            <a:ext cx="7733960" cy="388077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Забезпечення своєчасного доступу до інформації – є необхідна частина нашого життя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В наш час фірми нерідко організують курси для  підвищення кваліфікації співробітників, щоб покращити навички працівників  у будь-якій галузі. Керівнику необхідно контролювати процес навчання учнів, успіх працівників, для постійного</a:t>
            </a:r>
            <a:r>
              <a:rPr lang="ru-RU" dirty="0"/>
              <a:t> менеджменту часу, </a:t>
            </a:r>
            <a:r>
              <a:rPr lang="uk-UA" dirty="0"/>
              <a:t>ефективного керування то що. 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/>
              <a:t>Метою </a:t>
            </a:r>
            <a:r>
              <a:rPr lang="uk-UA" dirty="0"/>
              <a:t>роботи є скорочення часу на  отримання зведених даних про стан рівня успішності студентів, які наддадуть подальшу можливість реорганізації системи проведення занять з боку </a:t>
            </a:r>
            <a:r>
              <a:rPr lang="uk-UA" dirty="0" smtClean="0"/>
              <a:t>керівництва фірми.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2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8663" y="609600"/>
            <a:ext cx="6988002" cy="1320800"/>
          </a:xfrm>
        </p:spPr>
        <p:txBody>
          <a:bodyPr/>
          <a:lstStyle/>
          <a:p>
            <a:r>
              <a:rPr lang="uk-UA" dirty="0" smtClean="0"/>
              <a:t>Діаграма варіантів використання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40273"/>
            <a:ext cx="6285680" cy="4469404"/>
          </a:xfrm>
        </p:spPr>
      </p:pic>
    </p:spTree>
    <p:extLst>
      <p:ext uri="{BB962C8B-B14F-4D97-AF65-F5344CB8AC3E}">
        <p14:creationId xmlns:p14="http://schemas.microsoft.com/office/powerpoint/2010/main" val="6904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8663" y="609600"/>
            <a:ext cx="6988002" cy="1320800"/>
          </a:xfrm>
        </p:spPr>
        <p:txBody>
          <a:bodyPr/>
          <a:lstStyle/>
          <a:p>
            <a:r>
              <a:rPr lang="uk-UA" dirty="0" smtClean="0"/>
              <a:t>Реляційна модель БД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37" y="1835735"/>
            <a:ext cx="5826209" cy="4706822"/>
          </a:xfrm>
        </p:spPr>
      </p:pic>
    </p:spTree>
    <p:extLst>
      <p:ext uri="{BB962C8B-B14F-4D97-AF65-F5344CB8AC3E}">
        <p14:creationId xmlns:p14="http://schemas.microsoft.com/office/powerpoint/2010/main" val="10057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3969" y="839788"/>
            <a:ext cx="8106938" cy="1320800"/>
          </a:xfrm>
        </p:spPr>
        <p:txBody>
          <a:bodyPr/>
          <a:lstStyle/>
          <a:p>
            <a:r>
              <a:rPr lang="uk-UA" dirty="0" smtClean="0"/>
              <a:t>Діаграма програмних класів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44" y="2160588"/>
            <a:ext cx="5279349" cy="3881437"/>
          </a:xfrm>
        </p:spPr>
      </p:pic>
    </p:spTree>
    <p:extLst>
      <p:ext uri="{BB962C8B-B14F-4D97-AF65-F5344CB8AC3E}">
        <p14:creationId xmlns:p14="http://schemas.microsoft.com/office/powerpoint/2010/main" val="173786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452" y="609600"/>
            <a:ext cx="7577549" cy="1320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формування таблиці фактів та збереження у зведену таблицю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49" y="2160588"/>
            <a:ext cx="3943004" cy="4407554"/>
          </a:xfrm>
        </p:spPr>
      </p:pic>
    </p:spTree>
    <p:extLst>
      <p:ext uri="{BB962C8B-B14F-4D97-AF65-F5344CB8AC3E}">
        <p14:creationId xmlns:p14="http://schemas.microsoft.com/office/powerpoint/2010/main" val="128888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452" y="609600"/>
            <a:ext cx="7577549" cy="1320800"/>
          </a:xfrm>
        </p:spPr>
        <p:txBody>
          <a:bodyPr>
            <a:normAutofit/>
          </a:bodyPr>
          <a:lstStyle/>
          <a:p>
            <a:r>
              <a:rPr lang="uk-UA" dirty="0" smtClean="0"/>
              <a:t>Схема таблиці фактів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54" y="2160588"/>
            <a:ext cx="6862930" cy="3881437"/>
          </a:xfrm>
        </p:spPr>
      </p:pic>
    </p:spTree>
    <p:extLst>
      <p:ext uri="{BB962C8B-B14F-4D97-AF65-F5344CB8AC3E}">
        <p14:creationId xmlns:p14="http://schemas.microsoft.com/office/powerpoint/2010/main" val="212909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4895" y="609600"/>
            <a:ext cx="7673802" cy="1320800"/>
          </a:xfrm>
        </p:spPr>
        <p:txBody>
          <a:bodyPr/>
          <a:lstStyle/>
          <a:p>
            <a:r>
              <a:rPr lang="uk-UA" dirty="0" smtClean="0"/>
              <a:t>Реалізація програмного інтерфейсу таблиці фактів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16" y="2160588"/>
            <a:ext cx="7229081" cy="4240212"/>
          </a:xfrm>
        </p:spPr>
      </p:pic>
    </p:spTree>
    <p:extLst>
      <p:ext uri="{BB962C8B-B14F-4D97-AF65-F5344CB8AC3E}">
        <p14:creationId xmlns:p14="http://schemas.microsoft.com/office/powerpoint/2010/main" val="315573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5978" y="609600"/>
            <a:ext cx="7758023" cy="1320800"/>
          </a:xfrm>
        </p:spPr>
        <p:txBody>
          <a:bodyPr/>
          <a:lstStyle/>
          <a:p>
            <a:r>
              <a:rPr lang="uk-UA" dirty="0" smtClean="0"/>
              <a:t>Інтерфейс збереження таблиці фактів у зведену таблицю.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12" y="1749566"/>
            <a:ext cx="7772400" cy="4795613"/>
          </a:xfrm>
        </p:spPr>
      </p:pic>
    </p:spTree>
    <p:extLst>
      <p:ext uri="{BB962C8B-B14F-4D97-AF65-F5344CB8AC3E}">
        <p14:creationId xmlns:p14="http://schemas.microsoft.com/office/powerpoint/2010/main" val="210951535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1126</TotalTime>
  <Words>400</Words>
  <Application>Microsoft Office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Грань</vt:lpstr>
      <vt:lpstr>Програма аналізу статистичних даних з процесу навчання для підтримки прийняття рішень про організацію навчальних курсів   Виконав: Карлов О. С. Керівник Зіноватна С. Л.</vt:lpstr>
      <vt:lpstr>Мета</vt:lpstr>
      <vt:lpstr>Діаграма варіантів використання</vt:lpstr>
      <vt:lpstr>Реляційна модель БД</vt:lpstr>
      <vt:lpstr>Діаграма програмних класів</vt:lpstr>
      <vt:lpstr>Алгоритм формування таблиці фактів та збереження у зведену таблицю</vt:lpstr>
      <vt:lpstr>Схема таблиці фактів</vt:lpstr>
      <vt:lpstr>Реалізація програмного інтерфейсу таблиці фактів</vt:lpstr>
      <vt:lpstr>Інтерфейс збереження таблиці фактів у зведену таблицю.</vt:lpstr>
      <vt:lpstr>Зведена таблиця Excel</vt:lpstr>
      <vt:lpstr>Експеримент використання програми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AlexKarlov</dc:creator>
  <cp:lastModifiedBy>AlexKarlov</cp:lastModifiedBy>
  <cp:revision>15</cp:revision>
  <dcterms:created xsi:type="dcterms:W3CDTF">2017-06-13T05:44:21Z</dcterms:created>
  <dcterms:modified xsi:type="dcterms:W3CDTF">2017-06-19T20:22:06Z</dcterms:modified>
</cp:coreProperties>
</file>