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9" r:id="rId11"/>
  </p:sldIdLst>
  <p:sldSz cx="9144000" cy="5143500" type="screen16x9"/>
  <p:notesSz cx="6858000" cy="9144000"/>
  <p:embeddedFontLst>
    <p:embeddedFont>
      <p:font typeface="Maven Pro" panose="020B0604020202020204" charset="0"/>
      <p:regular r:id="rId13"/>
      <p:bold r:id="rId14"/>
    </p:embeddedFont>
    <p:embeddedFont>
      <p:font typeface="Nunito"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6dcb676a29_1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6dcb676a29_1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6dcb676a29_0_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6dcb676a29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6dcb676a29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6dcb676a29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6dcb676a29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6dcb676a29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6dcb676a29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6dcb676a29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6dcb676a29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6dcb676a29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6dcb676a29_1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6dcb676a29_1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6dcb676a29_1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6dcb676a29_1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6dcb676a29_1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6dcb676a29_1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1600"/>
              </a:spcBef>
              <a:spcAft>
                <a:spcPts val="0"/>
              </a:spcAft>
              <a:buClr>
                <a:schemeClr val="lt1"/>
              </a:buClr>
              <a:buSzPts val="1100"/>
              <a:buChar char="○"/>
              <a:defRPr>
                <a:solidFill>
                  <a:schemeClr val="lt1"/>
                </a:solidFill>
              </a:defRPr>
            </a:lvl2pPr>
            <a:lvl3pPr marL="1371600" lvl="2" indent="-298450" algn="ctr">
              <a:spcBef>
                <a:spcPts val="1600"/>
              </a:spcBef>
              <a:spcAft>
                <a:spcPts val="0"/>
              </a:spcAft>
              <a:buClr>
                <a:schemeClr val="lt1"/>
              </a:buClr>
              <a:buSzPts val="1100"/>
              <a:buChar char="■"/>
              <a:defRPr>
                <a:solidFill>
                  <a:schemeClr val="lt1"/>
                </a:solidFill>
              </a:defRPr>
            </a:lvl3pPr>
            <a:lvl4pPr marL="1828800" lvl="3" indent="-298450" algn="ctr">
              <a:spcBef>
                <a:spcPts val="1600"/>
              </a:spcBef>
              <a:spcAft>
                <a:spcPts val="0"/>
              </a:spcAft>
              <a:buClr>
                <a:schemeClr val="lt1"/>
              </a:buClr>
              <a:buSzPts val="1100"/>
              <a:buChar char="●"/>
              <a:defRPr>
                <a:solidFill>
                  <a:schemeClr val="lt1"/>
                </a:solidFill>
              </a:defRPr>
            </a:lvl4pPr>
            <a:lvl5pPr marL="2286000" lvl="4" indent="-298450" algn="ctr">
              <a:spcBef>
                <a:spcPts val="1600"/>
              </a:spcBef>
              <a:spcAft>
                <a:spcPts val="0"/>
              </a:spcAft>
              <a:buClr>
                <a:schemeClr val="lt1"/>
              </a:buClr>
              <a:buSzPts val="1100"/>
              <a:buChar char="○"/>
              <a:defRPr>
                <a:solidFill>
                  <a:schemeClr val="lt1"/>
                </a:solidFill>
              </a:defRPr>
            </a:lvl5pPr>
            <a:lvl6pPr marL="2743200" lvl="5" indent="-298450" algn="ctr">
              <a:spcBef>
                <a:spcPts val="1600"/>
              </a:spcBef>
              <a:spcAft>
                <a:spcPts val="0"/>
              </a:spcAft>
              <a:buClr>
                <a:schemeClr val="lt1"/>
              </a:buClr>
              <a:buSzPts val="1100"/>
              <a:buChar char="■"/>
              <a:defRPr>
                <a:solidFill>
                  <a:schemeClr val="lt1"/>
                </a:solidFill>
              </a:defRPr>
            </a:lvl6pPr>
            <a:lvl7pPr marL="3200400" lvl="6" indent="-298450" algn="ctr">
              <a:spcBef>
                <a:spcPts val="1600"/>
              </a:spcBef>
              <a:spcAft>
                <a:spcPts val="0"/>
              </a:spcAft>
              <a:buClr>
                <a:schemeClr val="lt1"/>
              </a:buClr>
              <a:buSzPts val="1100"/>
              <a:buChar char="●"/>
              <a:defRPr>
                <a:solidFill>
                  <a:schemeClr val="lt1"/>
                </a:solidFill>
              </a:defRPr>
            </a:lvl7pPr>
            <a:lvl8pPr marL="3657600" lvl="7" indent="-298450" algn="ctr">
              <a:spcBef>
                <a:spcPts val="1600"/>
              </a:spcBef>
              <a:spcAft>
                <a:spcPts val="0"/>
              </a:spcAft>
              <a:buClr>
                <a:schemeClr val="lt1"/>
              </a:buClr>
              <a:buSzPts val="1100"/>
              <a:buChar char="○"/>
              <a:defRPr>
                <a:solidFill>
                  <a:schemeClr val="lt1"/>
                </a:solidFill>
              </a:defRPr>
            </a:lvl8pPr>
            <a:lvl9pPr marL="4114800" lvl="8" indent="-298450" algn="ctr">
              <a:spcBef>
                <a:spcPts val="1600"/>
              </a:spcBef>
              <a:spcAft>
                <a:spcPts val="160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dirty="0"/>
              <a:t>Applying Machine Learning Models in real-life datasets</a:t>
            </a:r>
            <a:br>
              <a:rPr lang="en" sz="3000" dirty="0"/>
            </a:br>
            <a:br>
              <a:rPr lang="en" sz="3000" dirty="0"/>
            </a:br>
            <a:r>
              <a:rPr lang="en" sz="3000" dirty="0"/>
              <a:t>Project Case-1.</a:t>
            </a:r>
            <a:endParaRPr sz="3000" dirty="0"/>
          </a:p>
        </p:txBody>
      </p:sp>
      <p:sp>
        <p:nvSpPr>
          <p:cNvPr id="278" name="Google Shape;278;p13"/>
          <p:cNvSpPr txBox="1">
            <a:spLocks noGrp="1"/>
          </p:cNvSpPr>
          <p:nvPr>
            <p:ph type="subTitle" idx="1"/>
          </p:nvPr>
        </p:nvSpPr>
        <p:spPr>
          <a:xfrm>
            <a:off x="824000" y="4081346"/>
            <a:ext cx="4255500" cy="4832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Kunjal</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2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 </a:t>
            </a:r>
            <a:endParaRPr dirty="0"/>
          </a:p>
        </p:txBody>
      </p:sp>
      <p:sp>
        <p:nvSpPr>
          <p:cNvPr id="367" name="Google Shape;367;p26"/>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ctr" rtl="0">
              <a:spcBef>
                <a:spcPts val="1600"/>
              </a:spcBef>
              <a:spcAft>
                <a:spcPts val="1600"/>
              </a:spcAft>
              <a:buNone/>
            </a:pPr>
            <a:r>
              <a:rPr lang="en-IN" sz="3600" b="1" dirty="0"/>
              <a:t>THANK YOU!</a:t>
            </a:r>
            <a:endParaRPr sz="36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dirty="0"/>
              <a:t>Background</a:t>
            </a:r>
            <a:br>
              <a:rPr lang="en" dirty="0"/>
            </a:br>
            <a:r>
              <a:rPr lang="en" b="0" dirty="0"/>
              <a:t>Facebook Marketplace dataset</a:t>
            </a:r>
            <a:endParaRPr b="0" dirty="0"/>
          </a:p>
        </p:txBody>
      </p:sp>
      <p:sp>
        <p:nvSpPr>
          <p:cNvPr id="284" name="Google Shape;284;p14"/>
          <p:cNvSpPr txBox="1">
            <a:spLocks noGrp="1"/>
          </p:cNvSpPr>
          <p:nvPr>
            <p:ph type="body" idx="1"/>
          </p:nvPr>
        </p:nvSpPr>
        <p:spPr>
          <a:xfrm>
            <a:off x="1303800" y="1405054"/>
            <a:ext cx="7030500" cy="3458271"/>
          </a:xfrm>
          <a:prstGeom prst="rect">
            <a:avLst/>
          </a:prstGeom>
        </p:spPr>
        <p:txBody>
          <a:bodyPr spcFirstLastPara="1" wrap="square" lIns="91425" tIns="91425" rIns="91425" bIns="91425" anchor="t" anchorCtr="0">
            <a:noAutofit/>
          </a:bodyPr>
          <a:lstStyle/>
          <a:p>
            <a:pPr marL="0" indent="0">
              <a:spcBef>
                <a:spcPts val="1600"/>
              </a:spcBef>
              <a:spcAft>
                <a:spcPts val="16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Facebook Live Sellers in Thailand dataset contains information about the Facebook pages of 10 Thai fashion and cosmetics retail sellers. Below is the head of the dataset (after removing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NaN</a:t>
            </a:r>
            <a:r>
              <a:rPr lang="en-US" sz="1800" dirty="0">
                <a:effectLst/>
                <a:latin typeface="Calibri" panose="020F0502020204030204" pitchFamily="34" charset="0"/>
                <a:ea typeface="Calibri" panose="020F0502020204030204" pitchFamily="34" charset="0"/>
                <a:cs typeface="Times New Roman" panose="02020603050405020304" pitchFamily="18" charset="0"/>
              </a:rPr>
              <a:t> Columns):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1600"/>
              </a:spcBef>
              <a:spcAft>
                <a:spcPts val="1600"/>
              </a:spcAft>
              <a:buNone/>
            </a:pPr>
            <a:endParaRPr dirty="0"/>
          </a:p>
        </p:txBody>
      </p:sp>
      <p:pic>
        <p:nvPicPr>
          <p:cNvPr id="3" name="Picture 2">
            <a:extLst>
              <a:ext uri="{FF2B5EF4-FFF2-40B4-BE49-F238E27FC236}">
                <a16:creationId xmlns:a16="http://schemas.microsoft.com/office/drawing/2014/main" id="{D10ABF4A-7AE8-866C-11D5-1B6F093A9965}"/>
              </a:ext>
            </a:extLst>
          </p:cNvPr>
          <p:cNvPicPr>
            <a:picLocks noChangeAspect="1"/>
          </p:cNvPicPr>
          <p:nvPr/>
        </p:nvPicPr>
        <p:blipFill>
          <a:blip r:embed="rId3"/>
          <a:stretch>
            <a:fillRect/>
          </a:stretch>
        </p:blipFill>
        <p:spPr>
          <a:xfrm>
            <a:off x="501804" y="2816613"/>
            <a:ext cx="8140391" cy="212651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dirty="0"/>
              <a:t>Data Pre-processing</a:t>
            </a:r>
            <a:endParaRPr u="sng" dirty="0"/>
          </a:p>
        </p:txBody>
      </p:sp>
      <p:sp>
        <p:nvSpPr>
          <p:cNvPr id="291" name="Google Shape;291;p15"/>
          <p:cNvSpPr txBox="1">
            <a:spLocks noGrp="1"/>
          </p:cNvSpPr>
          <p:nvPr>
            <p:ph type="body" idx="1"/>
          </p:nvPr>
        </p:nvSpPr>
        <p:spPr>
          <a:xfrm>
            <a:off x="275063" y="1312059"/>
            <a:ext cx="3233853" cy="2935500"/>
          </a:xfrm>
          <a:prstGeom prst="rect">
            <a:avLst/>
          </a:prstGeom>
        </p:spPr>
        <p:txBody>
          <a:bodyPr spcFirstLastPara="1" wrap="square" lIns="91425" tIns="91425" rIns="91425" bIns="91425" anchor="t" anchorCtr="0">
            <a:noAutofit/>
          </a:bodyPr>
          <a:lstStyle/>
          <a:p>
            <a:pPr marL="800100" lvl="0" indent="-342900" algn="l" rtl="0">
              <a:spcBef>
                <a:spcPts val="1600"/>
              </a:spcBef>
              <a:spcAft>
                <a:spcPts val="1600"/>
              </a:spcAft>
              <a:buAutoNum type="arabicPeriod"/>
            </a:pPr>
            <a:r>
              <a:rPr lang="en-IN" dirty="0"/>
              <a:t>Removed the </a:t>
            </a:r>
            <a:r>
              <a:rPr lang="en-IN" dirty="0" err="1"/>
              <a:t>status_id</a:t>
            </a:r>
            <a:r>
              <a:rPr lang="en-IN" dirty="0"/>
              <a:t> and  </a:t>
            </a:r>
            <a:r>
              <a:rPr lang="en-IN" dirty="0" err="1"/>
              <a:t>NaN</a:t>
            </a:r>
            <a:r>
              <a:rPr lang="en-IN" dirty="0"/>
              <a:t> columns which were of no use.</a:t>
            </a:r>
          </a:p>
          <a:p>
            <a:pPr marL="800100" lvl="0" indent="-342900" algn="l" rtl="0">
              <a:spcBef>
                <a:spcPts val="1600"/>
              </a:spcBef>
              <a:spcAft>
                <a:spcPts val="1600"/>
              </a:spcAft>
              <a:buAutoNum type="arabicPeriod"/>
            </a:pPr>
            <a:r>
              <a:rPr lang="en-IN" dirty="0"/>
              <a:t>We used </a:t>
            </a:r>
            <a:r>
              <a:rPr lang="en-IN" dirty="0" err="1"/>
              <a:t>pd.dummies</a:t>
            </a:r>
            <a:r>
              <a:rPr lang="en-IN" dirty="0"/>
              <a:t>() function to get the </a:t>
            </a:r>
            <a:r>
              <a:rPr lang="en-IN" dirty="0" err="1"/>
              <a:t>dummie</a:t>
            </a:r>
            <a:r>
              <a:rPr lang="en-IN" dirty="0"/>
              <a:t> variables </a:t>
            </a:r>
            <a:r>
              <a:rPr lang="en-IN" dirty="0" err="1"/>
              <a:t>dataframe</a:t>
            </a:r>
            <a:r>
              <a:rPr lang="en-IN" dirty="0"/>
              <a:t> of the categorical variable “</a:t>
            </a:r>
            <a:r>
              <a:rPr lang="en-IN" dirty="0" err="1"/>
              <a:t>status_type</a:t>
            </a:r>
            <a:r>
              <a:rPr lang="en-IN" dirty="0"/>
              <a:t>”.</a:t>
            </a:r>
          </a:p>
        </p:txBody>
      </p:sp>
      <p:pic>
        <p:nvPicPr>
          <p:cNvPr id="4" name="Picture 3">
            <a:extLst>
              <a:ext uri="{FF2B5EF4-FFF2-40B4-BE49-F238E27FC236}">
                <a16:creationId xmlns:a16="http://schemas.microsoft.com/office/drawing/2014/main" id="{6F143A07-E8A1-4719-7781-F0C6CF431313}"/>
              </a:ext>
            </a:extLst>
          </p:cNvPr>
          <p:cNvPicPr>
            <a:picLocks noChangeAspect="1"/>
          </p:cNvPicPr>
          <p:nvPr/>
        </p:nvPicPr>
        <p:blipFill>
          <a:blip r:embed="rId3"/>
          <a:stretch>
            <a:fillRect/>
          </a:stretch>
        </p:blipFill>
        <p:spPr>
          <a:xfrm>
            <a:off x="3416184" y="1341083"/>
            <a:ext cx="5010849" cy="338184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Statements </a:t>
            </a:r>
            <a:endParaRPr dirty="0"/>
          </a:p>
        </p:txBody>
      </p:sp>
      <p:sp>
        <p:nvSpPr>
          <p:cNvPr id="3" name="TextBox 2">
            <a:extLst>
              <a:ext uri="{FF2B5EF4-FFF2-40B4-BE49-F238E27FC236}">
                <a16:creationId xmlns:a16="http://schemas.microsoft.com/office/drawing/2014/main" id="{6B0C8A46-FF30-81A1-2908-175AFE467145}"/>
              </a:ext>
            </a:extLst>
          </p:cNvPr>
          <p:cNvSpPr txBox="1"/>
          <p:nvPr/>
        </p:nvSpPr>
        <p:spPr>
          <a:xfrm>
            <a:off x="965817" y="1802119"/>
            <a:ext cx="6899510" cy="2617768"/>
          </a:xfrm>
          <a:prstGeom prst="rect">
            <a:avLst/>
          </a:prstGeom>
          <a:noFill/>
        </p:spPr>
        <p:txBody>
          <a:bodyPr wrap="square">
            <a:spAutoFit/>
          </a:bodyPr>
          <a:lstStyle/>
          <a:p>
            <a:pPr marL="342900" lvl="0" indent="-342900">
              <a:lnSpc>
                <a:spcPct val="107000"/>
              </a:lnSpc>
              <a:buFont typeface="+mj-lt"/>
              <a:buAutoNum type="arabicPeriod"/>
            </a:pPr>
            <a:r>
              <a:rPr lang="en-US" sz="1400" dirty="0">
                <a:effectLst/>
                <a:latin typeface="Calibri" panose="020F0502020204030204" pitchFamily="34" charset="0"/>
                <a:ea typeface="Calibri" panose="020F0502020204030204" pitchFamily="34" charset="0"/>
                <a:cs typeface="Times New Roman" panose="02020603050405020304" pitchFamily="18" charset="0"/>
              </a:rPr>
              <a:t>How does the time of upload (`</a:t>
            </a:r>
            <a:r>
              <a:rPr lang="en-US" sz="1400" dirty="0" err="1">
                <a:effectLst/>
                <a:latin typeface="Calibri" panose="020F0502020204030204" pitchFamily="34" charset="0"/>
                <a:ea typeface="Calibri" panose="020F0502020204030204" pitchFamily="34" charset="0"/>
                <a:cs typeface="Times New Roman" panose="02020603050405020304" pitchFamily="18" charset="0"/>
              </a:rPr>
              <a:t>status_published</a:t>
            </a:r>
            <a:r>
              <a:rPr lang="en-US" sz="1400" dirty="0">
                <a:effectLst/>
                <a:latin typeface="Calibri" panose="020F0502020204030204" pitchFamily="34" charset="0"/>
                <a:ea typeface="Calibri" panose="020F0502020204030204" pitchFamily="34" charset="0"/>
                <a:cs typeface="Times New Roman" panose="02020603050405020304" pitchFamily="18" charset="0"/>
              </a:rPr>
              <a:t>`)  affects the `</a:t>
            </a:r>
            <a:r>
              <a:rPr lang="en-US" sz="1400" dirty="0" err="1">
                <a:effectLst/>
                <a:latin typeface="Calibri" panose="020F0502020204030204" pitchFamily="34" charset="0"/>
                <a:ea typeface="Calibri" panose="020F0502020204030204" pitchFamily="34" charset="0"/>
                <a:cs typeface="Times New Roman" panose="02020603050405020304" pitchFamily="18" charset="0"/>
              </a:rPr>
              <a:t>num_reaction</a:t>
            </a:r>
            <a:r>
              <a:rPr lang="en-US" sz="1400" dirty="0">
                <a:effectLst/>
                <a:latin typeface="Calibri" panose="020F0502020204030204" pitchFamily="34" charset="0"/>
                <a:ea typeface="Calibri" panose="020F0502020204030204" pitchFamily="34"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sz="1400" dirty="0">
                <a:effectLst/>
                <a:latin typeface="Calibri" panose="020F0502020204030204" pitchFamily="34" charset="0"/>
                <a:ea typeface="Calibri" panose="020F0502020204030204" pitchFamily="34" charset="0"/>
                <a:cs typeface="Times New Roman" panose="02020603050405020304" pitchFamily="18" charset="0"/>
              </a:rPr>
              <a:t>Is there a correlation between the number of reactions (</a:t>
            </a:r>
            <a:r>
              <a:rPr lang="en-US" sz="1400" dirty="0" err="1">
                <a:effectLst/>
                <a:latin typeface="Calibri" panose="020F0502020204030204" pitchFamily="34" charset="0"/>
                <a:ea typeface="Calibri" panose="020F0502020204030204" pitchFamily="34" charset="0"/>
                <a:cs typeface="Times New Roman" panose="02020603050405020304" pitchFamily="18" charset="0"/>
              </a:rPr>
              <a:t>num_reactions</a:t>
            </a:r>
            <a:r>
              <a:rPr lang="en-US" sz="1400" dirty="0">
                <a:effectLst/>
                <a:latin typeface="Calibri" panose="020F0502020204030204" pitchFamily="34" charset="0"/>
                <a:ea typeface="Calibri" panose="020F0502020204030204" pitchFamily="34" charset="0"/>
                <a:cs typeface="Times New Roman" panose="02020603050405020304" pitchFamily="18" charset="0"/>
              </a:rPr>
              <a:t>) and other engagement metrics such as comments (</a:t>
            </a:r>
            <a:r>
              <a:rPr lang="en-US" sz="1400" dirty="0" err="1">
                <a:effectLst/>
                <a:latin typeface="Calibri" panose="020F0502020204030204" pitchFamily="34" charset="0"/>
                <a:ea typeface="Calibri" panose="020F0502020204030204" pitchFamily="34" charset="0"/>
                <a:cs typeface="Times New Roman" panose="02020603050405020304" pitchFamily="18" charset="0"/>
              </a:rPr>
              <a:t>num_comments</a:t>
            </a:r>
            <a:r>
              <a:rPr lang="en-US" sz="1400" dirty="0">
                <a:effectLst/>
                <a:latin typeface="Calibri" panose="020F0502020204030204" pitchFamily="34" charset="0"/>
                <a:ea typeface="Calibri" panose="020F0502020204030204" pitchFamily="34" charset="0"/>
                <a:cs typeface="Times New Roman" panose="02020603050405020304" pitchFamily="18" charset="0"/>
              </a:rPr>
              <a:t>) and shares (</a:t>
            </a:r>
            <a:r>
              <a:rPr lang="en-US" sz="1400" dirty="0" err="1">
                <a:effectLst/>
                <a:latin typeface="Calibri" panose="020F0502020204030204" pitchFamily="34" charset="0"/>
                <a:ea typeface="Calibri" panose="020F0502020204030204" pitchFamily="34" charset="0"/>
                <a:cs typeface="Times New Roman" panose="02020603050405020304" pitchFamily="18" charset="0"/>
              </a:rPr>
              <a:t>num_shares</a:t>
            </a:r>
            <a:r>
              <a:rPr lang="en-US" sz="1400" dirty="0">
                <a:effectLst/>
                <a:latin typeface="Calibri" panose="020F0502020204030204" pitchFamily="34" charset="0"/>
                <a:ea typeface="Calibri" panose="020F0502020204030204" pitchFamily="34" charset="0"/>
                <a:cs typeface="Times New Roman" panose="02020603050405020304" pitchFamily="18" charset="0"/>
              </a:rPr>
              <a:t>)? If so, what is the strength and direction of this correlation?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sz="1400" dirty="0">
                <a:effectLst/>
                <a:latin typeface="Calibri" panose="020F0502020204030204" pitchFamily="34" charset="0"/>
                <a:ea typeface="Calibri" panose="020F0502020204030204" pitchFamily="34" charset="0"/>
                <a:cs typeface="Times New Roman" panose="02020603050405020304" pitchFamily="18" charset="0"/>
              </a:rPr>
              <a:t>Use the columns </a:t>
            </a:r>
            <a:r>
              <a:rPr lang="en-US" sz="1400" dirty="0" err="1">
                <a:effectLst/>
                <a:latin typeface="Calibri" panose="020F0502020204030204" pitchFamily="34" charset="0"/>
                <a:ea typeface="Calibri" panose="020F0502020204030204" pitchFamily="34" charset="0"/>
                <a:cs typeface="Times New Roman" panose="02020603050405020304" pitchFamily="18" charset="0"/>
              </a:rPr>
              <a:t>status_type</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effectLst/>
                <a:latin typeface="Calibri" panose="020F0502020204030204" pitchFamily="34" charset="0"/>
                <a:ea typeface="Calibri" panose="020F0502020204030204" pitchFamily="34" charset="0"/>
                <a:cs typeface="Times New Roman" panose="02020603050405020304" pitchFamily="18" charset="0"/>
              </a:rPr>
              <a:t>num_reactions</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effectLst/>
                <a:latin typeface="Calibri" panose="020F0502020204030204" pitchFamily="34" charset="0"/>
                <a:ea typeface="Calibri" panose="020F0502020204030204" pitchFamily="34" charset="0"/>
                <a:cs typeface="Times New Roman" panose="02020603050405020304" pitchFamily="18" charset="0"/>
              </a:rPr>
              <a:t>num_comments</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effectLst/>
                <a:latin typeface="Calibri" panose="020F0502020204030204" pitchFamily="34" charset="0"/>
                <a:ea typeface="Calibri" panose="020F0502020204030204" pitchFamily="34" charset="0"/>
                <a:cs typeface="Times New Roman" panose="02020603050405020304" pitchFamily="18" charset="0"/>
              </a:rPr>
              <a:t>num_shares</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effectLst/>
                <a:latin typeface="Calibri" panose="020F0502020204030204" pitchFamily="34" charset="0"/>
                <a:ea typeface="Calibri" panose="020F0502020204030204" pitchFamily="34" charset="0"/>
                <a:cs typeface="Times New Roman" panose="02020603050405020304" pitchFamily="18" charset="0"/>
              </a:rPr>
              <a:t>num_likes</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effectLst/>
                <a:latin typeface="Calibri" panose="020F0502020204030204" pitchFamily="34" charset="0"/>
                <a:ea typeface="Calibri" panose="020F0502020204030204" pitchFamily="34" charset="0"/>
                <a:cs typeface="Times New Roman" panose="02020603050405020304" pitchFamily="18" charset="0"/>
              </a:rPr>
              <a:t>num_loves</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effectLst/>
                <a:latin typeface="Calibri" panose="020F0502020204030204" pitchFamily="34" charset="0"/>
                <a:ea typeface="Calibri" panose="020F0502020204030204" pitchFamily="34" charset="0"/>
                <a:cs typeface="Times New Roman" panose="02020603050405020304" pitchFamily="18" charset="0"/>
              </a:rPr>
              <a:t>num_wows</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effectLst/>
                <a:latin typeface="Calibri" panose="020F0502020204030204" pitchFamily="34" charset="0"/>
                <a:ea typeface="Calibri" panose="020F0502020204030204" pitchFamily="34" charset="0"/>
                <a:cs typeface="Times New Roman" panose="02020603050405020304" pitchFamily="18" charset="0"/>
              </a:rPr>
              <a:t>num_hahas</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effectLst/>
                <a:latin typeface="Calibri" panose="020F0502020204030204" pitchFamily="34" charset="0"/>
                <a:ea typeface="Calibri" panose="020F0502020204030204" pitchFamily="34" charset="0"/>
                <a:cs typeface="Times New Roman" panose="02020603050405020304" pitchFamily="18" charset="0"/>
              </a:rPr>
              <a:t>num_sads</a:t>
            </a:r>
            <a:r>
              <a:rPr lang="en-US" sz="1400" dirty="0">
                <a:effectLst/>
                <a:latin typeface="Calibri" panose="020F0502020204030204" pitchFamily="34" charset="0"/>
                <a:ea typeface="Calibri" panose="020F0502020204030204" pitchFamily="34" charset="0"/>
                <a:cs typeface="Times New Roman" panose="02020603050405020304" pitchFamily="18" charset="0"/>
              </a:rPr>
              <a:t>, and </a:t>
            </a:r>
            <a:r>
              <a:rPr lang="en-US" sz="1400" dirty="0" err="1">
                <a:effectLst/>
                <a:latin typeface="Calibri" panose="020F0502020204030204" pitchFamily="34" charset="0"/>
                <a:ea typeface="Calibri" panose="020F0502020204030204" pitchFamily="34" charset="0"/>
                <a:cs typeface="Times New Roman" panose="02020603050405020304" pitchFamily="18" charset="0"/>
              </a:rPr>
              <a:t>num_angrys</a:t>
            </a:r>
            <a:r>
              <a:rPr lang="en-US" sz="1400" dirty="0">
                <a:effectLst/>
                <a:latin typeface="Calibri" panose="020F0502020204030204" pitchFamily="34" charset="0"/>
                <a:ea typeface="Calibri" panose="020F0502020204030204" pitchFamily="34" charset="0"/>
                <a:cs typeface="Times New Roman" panose="02020603050405020304" pitchFamily="18" charset="0"/>
              </a:rPr>
              <a:t> to train a K-Means clustering model on the Facebook Live Sellers dataset.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sz="1400" dirty="0">
                <a:effectLst/>
                <a:latin typeface="Calibri" panose="020F0502020204030204" pitchFamily="34" charset="0"/>
                <a:ea typeface="Calibri" panose="020F0502020204030204" pitchFamily="34" charset="0"/>
                <a:cs typeface="Times New Roman" panose="02020603050405020304" pitchFamily="18" charset="0"/>
              </a:rPr>
              <a:t>Use the elbow method to find the optimum number of clusters.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sz="1400" dirty="0">
                <a:effectLst/>
                <a:latin typeface="Calibri" panose="020F0502020204030204" pitchFamily="34" charset="0"/>
                <a:ea typeface="Calibri" panose="020F0502020204030204" pitchFamily="34" charset="0"/>
                <a:cs typeface="Times New Roman" panose="02020603050405020304" pitchFamily="18" charset="0"/>
              </a:rPr>
              <a:t>What is the count of different types of posts in the dataset?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US" sz="1400" dirty="0">
                <a:effectLst/>
                <a:latin typeface="Calibri" panose="020F0502020204030204" pitchFamily="34" charset="0"/>
                <a:ea typeface="Calibri" panose="020F0502020204030204" pitchFamily="34" charset="0"/>
                <a:cs typeface="Times New Roman" panose="02020603050405020304" pitchFamily="18" charset="0"/>
              </a:rPr>
              <a:t>What is the average value of </a:t>
            </a:r>
            <a:r>
              <a:rPr lang="en-US" sz="1400" dirty="0" err="1">
                <a:effectLst/>
                <a:latin typeface="Calibri" panose="020F0502020204030204" pitchFamily="34" charset="0"/>
                <a:ea typeface="Calibri" panose="020F0502020204030204" pitchFamily="34" charset="0"/>
                <a:cs typeface="Times New Roman" panose="02020603050405020304" pitchFamily="18" charset="0"/>
              </a:rPr>
              <a:t>num_reaction</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effectLst/>
                <a:latin typeface="Calibri" panose="020F0502020204030204" pitchFamily="34" charset="0"/>
                <a:ea typeface="Calibri" panose="020F0502020204030204" pitchFamily="34" charset="0"/>
                <a:cs typeface="Times New Roman" panose="02020603050405020304" pitchFamily="18" charset="0"/>
              </a:rPr>
              <a:t>num_comments</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r>
              <a:rPr lang="en-US" sz="1400" dirty="0" err="1">
                <a:effectLst/>
                <a:latin typeface="Calibri" panose="020F0502020204030204" pitchFamily="34" charset="0"/>
                <a:ea typeface="Calibri" panose="020F0502020204030204" pitchFamily="34" charset="0"/>
                <a:cs typeface="Times New Roman" panose="02020603050405020304" pitchFamily="18" charset="0"/>
              </a:rPr>
              <a:t>num_shares</a:t>
            </a:r>
            <a:r>
              <a:rPr lang="en-US" sz="1400" dirty="0">
                <a:effectLst/>
                <a:latin typeface="Calibri" panose="020F0502020204030204" pitchFamily="34" charset="0"/>
                <a:ea typeface="Calibri" panose="020F0502020204030204" pitchFamily="34" charset="0"/>
                <a:cs typeface="Times New Roman" panose="02020603050405020304" pitchFamily="18" charset="0"/>
              </a:rPr>
              <a:t> for each post type?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Some plotted graphs to understand the correlations (not much useful)</a:t>
            </a:r>
            <a:endParaRPr dirty="0"/>
          </a:p>
        </p:txBody>
      </p:sp>
      <p:sp>
        <p:nvSpPr>
          <p:cNvPr id="304" name="Google Shape;304;p17"/>
          <p:cNvSpPr txBox="1">
            <a:spLocks noGrp="1"/>
          </p:cNvSpPr>
          <p:nvPr>
            <p:ph type="body" idx="1"/>
          </p:nvPr>
        </p:nvSpPr>
        <p:spPr>
          <a:xfrm>
            <a:off x="1303800" y="1597875"/>
            <a:ext cx="7030500" cy="2541600"/>
          </a:xfrm>
          <a:prstGeom prst="rect">
            <a:avLst/>
          </a:prstGeom>
        </p:spPr>
        <p:txBody>
          <a:bodyPr spcFirstLastPara="1" wrap="square" lIns="91425" tIns="91425" rIns="91425" bIns="91425" anchor="t" anchorCtr="0">
            <a:noAutofit/>
          </a:bodyPr>
          <a:lstStyle/>
          <a:p>
            <a:pPr marL="457200" lvl="0" indent="0" algn="l" rtl="0">
              <a:spcBef>
                <a:spcPts val="1600"/>
              </a:spcBef>
              <a:spcAft>
                <a:spcPts val="1600"/>
              </a:spcAft>
              <a:buNone/>
            </a:pPr>
            <a:endParaRPr dirty="0"/>
          </a:p>
        </p:txBody>
      </p:sp>
      <p:pic>
        <p:nvPicPr>
          <p:cNvPr id="3" name="Picture 2">
            <a:extLst>
              <a:ext uri="{FF2B5EF4-FFF2-40B4-BE49-F238E27FC236}">
                <a16:creationId xmlns:a16="http://schemas.microsoft.com/office/drawing/2014/main" id="{F032E299-BA07-4444-7F20-3FD7AC74FA2A}"/>
              </a:ext>
            </a:extLst>
          </p:cNvPr>
          <p:cNvPicPr>
            <a:picLocks noChangeAspect="1"/>
          </p:cNvPicPr>
          <p:nvPr/>
        </p:nvPicPr>
        <p:blipFill>
          <a:blip r:embed="rId3"/>
          <a:stretch>
            <a:fillRect/>
          </a:stretch>
        </p:blipFill>
        <p:spPr>
          <a:xfrm>
            <a:off x="928179" y="2111298"/>
            <a:ext cx="3666569" cy="2433627"/>
          </a:xfrm>
          <a:prstGeom prst="rect">
            <a:avLst/>
          </a:prstGeom>
        </p:spPr>
      </p:pic>
      <p:pic>
        <p:nvPicPr>
          <p:cNvPr id="5" name="Picture 4">
            <a:extLst>
              <a:ext uri="{FF2B5EF4-FFF2-40B4-BE49-F238E27FC236}">
                <a16:creationId xmlns:a16="http://schemas.microsoft.com/office/drawing/2014/main" id="{391E72D7-3F8C-5A5D-D588-EDE874168CD5}"/>
              </a:ext>
            </a:extLst>
          </p:cNvPr>
          <p:cNvPicPr>
            <a:picLocks noChangeAspect="1"/>
          </p:cNvPicPr>
          <p:nvPr/>
        </p:nvPicPr>
        <p:blipFill>
          <a:blip r:embed="rId4"/>
          <a:stretch>
            <a:fillRect/>
          </a:stretch>
        </p:blipFill>
        <p:spPr>
          <a:xfrm>
            <a:off x="4415883" y="2111298"/>
            <a:ext cx="3666569" cy="243362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1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Using np.corrcoef() to understand the correlation between two attributes</a:t>
            </a:r>
            <a:endParaRPr dirty="0"/>
          </a:p>
        </p:txBody>
      </p:sp>
      <p:sp>
        <p:nvSpPr>
          <p:cNvPr id="311" name="Google Shape;311;p18"/>
          <p:cNvSpPr txBox="1">
            <a:spLocks noGrp="1"/>
          </p:cNvSpPr>
          <p:nvPr>
            <p:ph type="body" idx="1"/>
          </p:nvPr>
        </p:nvSpPr>
        <p:spPr>
          <a:xfrm>
            <a:off x="1303800" y="1597875"/>
            <a:ext cx="2405400" cy="25416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endParaRPr dirty="0"/>
          </a:p>
        </p:txBody>
      </p:sp>
      <p:pic>
        <p:nvPicPr>
          <p:cNvPr id="3" name="Picture 2">
            <a:extLst>
              <a:ext uri="{FF2B5EF4-FFF2-40B4-BE49-F238E27FC236}">
                <a16:creationId xmlns:a16="http://schemas.microsoft.com/office/drawing/2014/main" id="{1CF998E4-EE67-276C-2073-A08AA5A4A5E2}"/>
              </a:ext>
            </a:extLst>
          </p:cNvPr>
          <p:cNvPicPr>
            <a:picLocks noChangeAspect="1"/>
          </p:cNvPicPr>
          <p:nvPr/>
        </p:nvPicPr>
        <p:blipFill>
          <a:blip r:embed="rId3"/>
          <a:stretch>
            <a:fillRect/>
          </a:stretch>
        </p:blipFill>
        <p:spPr>
          <a:xfrm>
            <a:off x="871021" y="1597875"/>
            <a:ext cx="7401958" cy="315207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19"/>
          <p:cNvSpPr txBox="1">
            <a:spLocks noGrp="1"/>
          </p:cNvSpPr>
          <p:nvPr>
            <p:ph type="title"/>
          </p:nvPr>
        </p:nvSpPr>
        <p:spPr>
          <a:xfrm>
            <a:off x="1303800" y="377422"/>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Using Elbow method to find the optimum number of clusters to fit our dataset into </a:t>
            </a:r>
            <a:endParaRPr dirty="0"/>
          </a:p>
        </p:txBody>
      </p:sp>
      <p:sp>
        <p:nvSpPr>
          <p:cNvPr id="318" name="Google Shape;318;p19"/>
          <p:cNvSpPr txBox="1">
            <a:spLocks noGrp="1"/>
          </p:cNvSpPr>
          <p:nvPr>
            <p:ph type="body" idx="1"/>
          </p:nvPr>
        </p:nvSpPr>
        <p:spPr>
          <a:xfrm>
            <a:off x="1236893" y="1724828"/>
            <a:ext cx="7030500" cy="2541600"/>
          </a:xfrm>
          <a:prstGeom prst="rect">
            <a:avLst/>
          </a:prstGeom>
        </p:spPr>
        <p:txBody>
          <a:bodyPr spcFirstLastPara="1" wrap="square" lIns="91425" tIns="91425" rIns="91425" bIns="91425" anchor="t" anchorCtr="0">
            <a:noAutofit/>
          </a:bodyPr>
          <a:lstStyle/>
          <a:p>
            <a:pPr marL="0" lvl="0" indent="0" algn="l" rtl="0">
              <a:spcBef>
                <a:spcPts val="1600"/>
              </a:spcBef>
              <a:spcAft>
                <a:spcPts val="0"/>
              </a:spcAft>
              <a:buNone/>
            </a:pPr>
            <a:r>
              <a:rPr lang="en-IN" dirty="0"/>
              <a:t>We will first calculate the </a:t>
            </a:r>
            <a:r>
              <a:rPr lang="en-IN" dirty="0" err="1"/>
              <a:t>wcss</a:t>
            </a:r>
            <a:r>
              <a:rPr lang="en-IN" dirty="0"/>
              <a:t> (within cluster sum of squares) for the number of clusters in range 1-10. Then we will use the elbow method to find the sharp point which will give us the optimum number of clusters (k=3) to be made for our dataset.</a:t>
            </a:r>
            <a:endParaRPr dirty="0"/>
          </a:p>
          <a:p>
            <a:pPr marL="914400" lvl="0" indent="0" algn="l" rtl="0">
              <a:spcBef>
                <a:spcPts val="1600"/>
              </a:spcBef>
              <a:spcAft>
                <a:spcPts val="1600"/>
              </a:spcAft>
              <a:buNone/>
            </a:pPr>
            <a:endParaRPr dirty="0"/>
          </a:p>
        </p:txBody>
      </p:sp>
      <p:pic>
        <p:nvPicPr>
          <p:cNvPr id="3" name="Picture 2">
            <a:extLst>
              <a:ext uri="{FF2B5EF4-FFF2-40B4-BE49-F238E27FC236}">
                <a16:creationId xmlns:a16="http://schemas.microsoft.com/office/drawing/2014/main" id="{E2A91A6D-C04F-3E33-EF6F-CD18CBF21AAF}"/>
              </a:ext>
            </a:extLst>
          </p:cNvPr>
          <p:cNvPicPr>
            <a:picLocks noChangeAspect="1"/>
          </p:cNvPicPr>
          <p:nvPr/>
        </p:nvPicPr>
        <p:blipFill>
          <a:blip r:embed="rId3"/>
          <a:stretch>
            <a:fillRect/>
          </a:stretch>
        </p:blipFill>
        <p:spPr>
          <a:xfrm>
            <a:off x="319668" y="3215765"/>
            <a:ext cx="4609171" cy="1050663"/>
          </a:xfrm>
          <a:prstGeom prst="rect">
            <a:avLst/>
          </a:prstGeom>
        </p:spPr>
      </p:pic>
      <p:pic>
        <p:nvPicPr>
          <p:cNvPr id="5" name="Picture 4">
            <a:extLst>
              <a:ext uri="{FF2B5EF4-FFF2-40B4-BE49-F238E27FC236}">
                <a16:creationId xmlns:a16="http://schemas.microsoft.com/office/drawing/2014/main" id="{AA3ABBA1-92A7-D7A1-48CE-04BB2E250178}"/>
              </a:ext>
            </a:extLst>
          </p:cNvPr>
          <p:cNvPicPr>
            <a:picLocks noChangeAspect="1"/>
          </p:cNvPicPr>
          <p:nvPr/>
        </p:nvPicPr>
        <p:blipFill>
          <a:blip r:embed="rId4"/>
          <a:stretch>
            <a:fillRect/>
          </a:stretch>
        </p:blipFill>
        <p:spPr>
          <a:xfrm>
            <a:off x="5397191" y="2698595"/>
            <a:ext cx="3275646" cy="244490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2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Fit the model with k=3</a:t>
            </a:r>
            <a:endParaRPr dirty="0"/>
          </a:p>
        </p:txBody>
      </p:sp>
      <p:sp>
        <p:nvSpPr>
          <p:cNvPr id="325" name="Google Shape;325;p20"/>
          <p:cNvSpPr txBox="1">
            <a:spLocks noGrp="1"/>
          </p:cNvSpPr>
          <p:nvPr>
            <p:ph type="body" idx="1"/>
          </p:nvPr>
        </p:nvSpPr>
        <p:spPr>
          <a:xfrm>
            <a:off x="1303800" y="1597875"/>
            <a:ext cx="7141390" cy="1472427"/>
          </a:xfrm>
          <a:prstGeom prst="rect">
            <a:avLst/>
          </a:prstGeom>
        </p:spPr>
        <p:txBody>
          <a:bodyPr spcFirstLastPara="1" wrap="square" lIns="91425" tIns="91425" rIns="91425" bIns="91425" anchor="t" anchorCtr="0">
            <a:noAutofit/>
          </a:bodyPr>
          <a:lstStyle/>
          <a:p>
            <a:pPr marL="0" lvl="0" indent="0" algn="l" rtl="0">
              <a:spcBef>
                <a:spcPts val="1600"/>
              </a:spcBef>
              <a:spcAft>
                <a:spcPts val="1600"/>
              </a:spcAft>
              <a:buNone/>
            </a:pPr>
            <a:r>
              <a:rPr lang="en-IN" dirty="0"/>
              <a:t>As we are using </a:t>
            </a:r>
            <a:r>
              <a:rPr lang="en-IN" dirty="0" err="1"/>
              <a:t>Kmeans</a:t>
            </a:r>
            <a:r>
              <a:rPr lang="en-IN" dirty="0"/>
              <a:t> Clustering algorithm here, we have to specify the </a:t>
            </a:r>
            <a:r>
              <a:rPr lang="en-IN" dirty="0" err="1"/>
              <a:t>n_clusters</a:t>
            </a:r>
            <a:r>
              <a:rPr lang="en-IN" dirty="0"/>
              <a:t> which is 3 here and we are setting </a:t>
            </a:r>
            <a:r>
              <a:rPr lang="en-IN" dirty="0" err="1"/>
              <a:t>random_state</a:t>
            </a:r>
            <a:r>
              <a:rPr lang="en-IN" dirty="0"/>
              <a:t> = 42, which ensure that we begin from the same starting point </a:t>
            </a:r>
            <a:r>
              <a:rPr lang="en-IN" dirty="0" err="1"/>
              <a:t>everytime</a:t>
            </a:r>
            <a:r>
              <a:rPr lang="en-IN" dirty="0"/>
              <a:t> we run the algorithm.</a:t>
            </a:r>
          </a:p>
          <a:p>
            <a:pPr marL="0" lvl="0" indent="0" algn="l" rtl="0">
              <a:spcBef>
                <a:spcPts val="1600"/>
              </a:spcBef>
              <a:spcAft>
                <a:spcPts val="1600"/>
              </a:spcAft>
              <a:buNone/>
            </a:pPr>
            <a:r>
              <a:rPr lang="en-IN" dirty="0"/>
              <a:t>The </a:t>
            </a:r>
            <a:r>
              <a:rPr lang="en-IN" dirty="0" err="1"/>
              <a:t>y_kmeans</a:t>
            </a:r>
            <a:r>
              <a:rPr lang="en-IN" dirty="0"/>
              <a:t> stores the category of cluster, out of 0/1/2 to which each datapoint in our dataset belongs to.</a:t>
            </a:r>
            <a:endParaRPr dirty="0"/>
          </a:p>
        </p:txBody>
      </p:sp>
      <p:pic>
        <p:nvPicPr>
          <p:cNvPr id="3" name="Picture 2">
            <a:extLst>
              <a:ext uri="{FF2B5EF4-FFF2-40B4-BE49-F238E27FC236}">
                <a16:creationId xmlns:a16="http://schemas.microsoft.com/office/drawing/2014/main" id="{35103CB9-CC27-9E4A-D7D8-5E9295A79F6B}"/>
              </a:ext>
            </a:extLst>
          </p:cNvPr>
          <p:cNvPicPr>
            <a:picLocks noChangeAspect="1"/>
          </p:cNvPicPr>
          <p:nvPr/>
        </p:nvPicPr>
        <p:blipFill>
          <a:blip r:embed="rId3"/>
          <a:stretch>
            <a:fillRect/>
          </a:stretch>
        </p:blipFill>
        <p:spPr>
          <a:xfrm>
            <a:off x="1303800" y="3785401"/>
            <a:ext cx="5925377" cy="53347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2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Sorting the data according to the </a:t>
            </a:r>
            <a:r>
              <a:rPr lang="en-IN" dirty="0" err="1"/>
              <a:t>status_type</a:t>
            </a:r>
            <a:r>
              <a:rPr lang="en-IN" dirty="0"/>
              <a:t> and giving the average descriptions:</a:t>
            </a:r>
            <a:endParaRPr dirty="0"/>
          </a:p>
        </p:txBody>
      </p:sp>
      <p:sp>
        <p:nvSpPr>
          <p:cNvPr id="332" name="Google Shape;332;p21"/>
          <p:cNvSpPr txBox="1">
            <a:spLocks noGrp="1"/>
          </p:cNvSpPr>
          <p:nvPr>
            <p:ph type="body" idx="1"/>
          </p:nvPr>
        </p:nvSpPr>
        <p:spPr>
          <a:xfrm>
            <a:off x="1217375" y="1990050"/>
            <a:ext cx="7030500" cy="2541600"/>
          </a:xfrm>
          <a:prstGeom prst="rect">
            <a:avLst/>
          </a:prstGeom>
        </p:spPr>
        <p:txBody>
          <a:bodyPr spcFirstLastPara="1" wrap="square" lIns="91425" tIns="91425" rIns="91425" bIns="91425" anchor="t" anchorCtr="0">
            <a:noAutofit/>
          </a:bodyPr>
          <a:lstStyle/>
          <a:p>
            <a:pPr marL="146050" lvl="0" indent="0" algn="l" rtl="0">
              <a:spcBef>
                <a:spcPts val="0"/>
              </a:spcBef>
              <a:spcAft>
                <a:spcPts val="0"/>
              </a:spcAft>
              <a:buSzPts val="1300"/>
              <a:buNone/>
            </a:pPr>
            <a:r>
              <a:rPr lang="en" dirty="0"/>
              <a:t> </a:t>
            </a:r>
            <a:endParaRPr dirty="0"/>
          </a:p>
        </p:txBody>
      </p:sp>
      <p:pic>
        <p:nvPicPr>
          <p:cNvPr id="3" name="Picture 2">
            <a:extLst>
              <a:ext uri="{FF2B5EF4-FFF2-40B4-BE49-F238E27FC236}">
                <a16:creationId xmlns:a16="http://schemas.microsoft.com/office/drawing/2014/main" id="{DF70A1CF-242C-FF24-2321-6A2792CAD435}"/>
              </a:ext>
            </a:extLst>
          </p:cNvPr>
          <p:cNvPicPr>
            <a:picLocks noChangeAspect="1"/>
          </p:cNvPicPr>
          <p:nvPr/>
        </p:nvPicPr>
        <p:blipFill>
          <a:blip r:embed="rId3"/>
          <a:stretch>
            <a:fillRect/>
          </a:stretch>
        </p:blipFill>
        <p:spPr>
          <a:xfrm>
            <a:off x="1303800" y="2417770"/>
            <a:ext cx="5820587" cy="1686160"/>
          </a:xfrm>
          <a:prstGeom prst="rect">
            <a:avLst/>
          </a:prstGeom>
        </p:spPr>
      </p:pic>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452</Words>
  <Application>Microsoft Office PowerPoint</Application>
  <PresentationFormat>On-screen Show (16:9)</PresentationFormat>
  <Paragraphs>25</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Nunito</vt:lpstr>
      <vt:lpstr>Calibri</vt:lpstr>
      <vt:lpstr>Arial</vt:lpstr>
      <vt:lpstr>Maven Pro</vt:lpstr>
      <vt:lpstr>Momentum</vt:lpstr>
      <vt:lpstr>Applying Machine Learning Models in real-life datasets  Project Case-1.</vt:lpstr>
      <vt:lpstr>Background Facebook Marketplace dataset</vt:lpstr>
      <vt:lpstr>Data Pre-processing</vt:lpstr>
      <vt:lpstr>Problem Statements </vt:lpstr>
      <vt:lpstr>Some plotted graphs to understand the correlations (not much useful)</vt:lpstr>
      <vt:lpstr>Using np.corrcoef() to understand the correlation between two attributes</vt:lpstr>
      <vt:lpstr>Using Elbow method to find the optimum number of clusters to fit our dataset into </vt:lpstr>
      <vt:lpstr>Fit the model with k=3</vt:lpstr>
      <vt:lpstr>Sorting the data according to the status_type and giving the average descriptions:</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Pawan Kumar</dc:creator>
  <cp:lastModifiedBy>Pawan Kumar</cp:lastModifiedBy>
  <cp:revision>1</cp:revision>
  <dcterms:modified xsi:type="dcterms:W3CDTF">2024-06-26T18:07:17Z</dcterms:modified>
</cp:coreProperties>
</file>