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70" r:id="rId9"/>
    <p:sldId id="271" r:id="rId10"/>
    <p:sldId id="272" r:id="rId11"/>
  </p:sldIdLst>
  <p:sldSz cx="9144000" cy="5143500" type="screen16x9"/>
  <p:notesSz cx="6858000" cy="9144000"/>
  <p:embeddedFontLst>
    <p:embeddedFont>
      <p:font typeface="Maven Pro" panose="020B0604020202020204" charset="0"/>
      <p:regular r:id="rId13"/>
      <p:bold r:id="rId14"/>
    </p:embeddedFont>
    <p:embeddedFont>
      <p:font typeface="Nunito"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dcb676a29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dcb676a29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6dcb676a29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6dcb676a2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dcb676a29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dcb676a2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dcb676a29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dcb676a2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6dcb676a2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6dcb676a2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6dcb676a29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6dcb676a29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851800"/>
            <a:ext cx="4255500" cy="263491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Applying Machine Learning Models in real-life datasets</a:t>
            </a:r>
            <a:br>
              <a:rPr lang="en" sz="2800" dirty="0"/>
            </a:br>
            <a:br>
              <a:rPr lang="en" sz="2800" dirty="0"/>
            </a:br>
            <a:r>
              <a:rPr lang="en" sz="2800" dirty="0"/>
              <a:t>Project Case-2.</a:t>
            </a:r>
            <a:endParaRPr sz="2800"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Kunjal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D368-C69E-3385-35C2-17B82C8209B8}"/>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974C168D-DE27-B085-6436-F1B8910183F2}"/>
              </a:ext>
            </a:extLst>
          </p:cNvPr>
          <p:cNvSpPr>
            <a:spLocks noGrp="1"/>
          </p:cNvSpPr>
          <p:nvPr>
            <p:ph type="body" idx="1"/>
          </p:nvPr>
        </p:nvSpPr>
        <p:spPr/>
        <p:txBody>
          <a:bodyPr/>
          <a:lstStyle/>
          <a:p>
            <a:pPr marL="146050" indent="0" algn="ctr">
              <a:buNone/>
            </a:pPr>
            <a:r>
              <a:rPr lang="en-IN" sz="2800" b="1" dirty="0"/>
              <a:t>THANK YOU!</a:t>
            </a:r>
          </a:p>
        </p:txBody>
      </p:sp>
    </p:spTree>
    <p:extLst>
      <p:ext uri="{BB962C8B-B14F-4D97-AF65-F5344CB8AC3E}">
        <p14:creationId xmlns:p14="http://schemas.microsoft.com/office/powerpoint/2010/main" val="259911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a:t>
            </a:r>
            <a:endParaRPr/>
          </a:p>
        </p:txBody>
      </p:sp>
      <p:sp>
        <p:nvSpPr>
          <p:cNvPr id="284" name="Google Shape;284;p14"/>
          <p:cNvSpPr txBox="1">
            <a:spLocks noGrp="1"/>
          </p:cNvSpPr>
          <p:nvPr>
            <p:ph type="body" idx="1"/>
          </p:nvPr>
        </p:nvSpPr>
        <p:spPr>
          <a:xfrm>
            <a:off x="1303800" y="1077952"/>
            <a:ext cx="7030500" cy="3785374"/>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IN" sz="2200" dirty="0"/>
              <a:t>SALES PREDICTION DATASET</a:t>
            </a:r>
          </a:p>
          <a:p>
            <a:pPr marL="0" indent="0">
              <a:spcBef>
                <a:spcPts val="1600"/>
              </a:spcBef>
              <a:spcAft>
                <a:spcPts val="16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dataset provided contains information about the advertising expenditures of a company on various platforms (TV, Radio, newspapers) and the corresponding sales of a product. Here’s the head of the dataset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1600"/>
              </a:spcBef>
              <a:spcAft>
                <a:spcPts val="1600"/>
              </a:spcAft>
              <a:buNone/>
            </a:pPr>
            <a:endParaRPr sz="1200" dirty="0"/>
          </a:p>
        </p:txBody>
      </p:sp>
      <p:pic>
        <p:nvPicPr>
          <p:cNvPr id="3" name="Picture 2">
            <a:extLst>
              <a:ext uri="{FF2B5EF4-FFF2-40B4-BE49-F238E27FC236}">
                <a16:creationId xmlns:a16="http://schemas.microsoft.com/office/drawing/2014/main" id="{29E14228-8D52-63EC-9236-9C9C2B06AA12}"/>
              </a:ext>
            </a:extLst>
          </p:cNvPr>
          <p:cNvPicPr>
            <a:picLocks noChangeAspect="1"/>
          </p:cNvPicPr>
          <p:nvPr/>
        </p:nvPicPr>
        <p:blipFill>
          <a:blip r:embed="rId3"/>
          <a:stretch>
            <a:fillRect/>
          </a:stretch>
        </p:blipFill>
        <p:spPr>
          <a:xfrm>
            <a:off x="1303800" y="3122341"/>
            <a:ext cx="5617390" cy="20211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DATA PRE-PROCESSING</a:t>
            </a:r>
            <a:endParaRPr dirty="0"/>
          </a:p>
        </p:txBody>
      </p:sp>
      <p:sp>
        <p:nvSpPr>
          <p:cNvPr id="291" name="Google Shape;291;p15"/>
          <p:cNvSpPr txBox="1">
            <a:spLocks noGrp="1"/>
          </p:cNvSpPr>
          <p:nvPr>
            <p:ph type="body" idx="1"/>
          </p:nvPr>
        </p:nvSpPr>
        <p:spPr>
          <a:xfrm>
            <a:off x="1303799" y="1597875"/>
            <a:ext cx="7030499" cy="3327675"/>
          </a:xfrm>
          <a:prstGeom prst="rect">
            <a:avLst/>
          </a:prstGeom>
        </p:spPr>
        <p:txBody>
          <a:bodyPr spcFirstLastPara="1" wrap="square" lIns="91425" tIns="91425" rIns="91425" bIns="91425" anchor="t" anchorCtr="0">
            <a:noAutofit/>
          </a:bodyPr>
          <a:lstStyle/>
          <a:p>
            <a:pPr marL="800100" lvl="0" indent="-342900" algn="l" rtl="0">
              <a:spcBef>
                <a:spcPts val="1600"/>
              </a:spcBef>
              <a:spcAft>
                <a:spcPts val="1600"/>
              </a:spcAft>
              <a:buAutoNum type="arabicPeriod"/>
            </a:pPr>
            <a:r>
              <a:rPr lang="en-IN" dirty="0"/>
              <a:t>Handling </a:t>
            </a:r>
            <a:r>
              <a:rPr lang="en-IN" dirty="0" err="1"/>
              <a:t>NaN</a:t>
            </a:r>
            <a:r>
              <a:rPr lang="en-IN" dirty="0"/>
              <a:t> values in the dataset.(strategy = median)</a:t>
            </a:r>
          </a:p>
          <a:p>
            <a:pPr marL="800100" lvl="0" indent="-342900" algn="l" rtl="0">
              <a:spcBef>
                <a:spcPts val="1600"/>
              </a:spcBef>
              <a:spcAft>
                <a:spcPts val="1600"/>
              </a:spcAft>
              <a:buAutoNum type="arabicPeriod"/>
            </a:pPr>
            <a:r>
              <a:rPr lang="en-IN" dirty="0"/>
              <a:t>Splitting the dataset into train and test subsets.</a:t>
            </a:r>
          </a:p>
          <a:p>
            <a:pPr marL="800100" lvl="0" indent="-342900" algn="l" rtl="0">
              <a:spcBef>
                <a:spcPts val="1600"/>
              </a:spcBef>
              <a:spcAft>
                <a:spcPts val="1600"/>
              </a:spcAft>
              <a:buAutoNum type="arabicPeriod"/>
            </a:pPr>
            <a:endParaRPr lang="en-IN" dirty="0"/>
          </a:p>
          <a:p>
            <a:pPr marL="800100" lvl="0" indent="-342900" algn="l" rtl="0">
              <a:spcBef>
                <a:spcPts val="1600"/>
              </a:spcBef>
              <a:spcAft>
                <a:spcPts val="1600"/>
              </a:spcAft>
              <a:buAutoNum type="arabicPeriod"/>
            </a:pPr>
            <a:endParaRPr dirty="0"/>
          </a:p>
        </p:txBody>
      </p:sp>
      <p:pic>
        <p:nvPicPr>
          <p:cNvPr id="4" name="Picture 3">
            <a:extLst>
              <a:ext uri="{FF2B5EF4-FFF2-40B4-BE49-F238E27FC236}">
                <a16:creationId xmlns:a16="http://schemas.microsoft.com/office/drawing/2014/main" id="{B69A5391-E829-942C-109C-1D2633CB7A67}"/>
              </a:ext>
            </a:extLst>
          </p:cNvPr>
          <p:cNvPicPr>
            <a:picLocks noChangeAspect="1"/>
          </p:cNvPicPr>
          <p:nvPr/>
        </p:nvPicPr>
        <p:blipFill>
          <a:blip r:embed="rId3"/>
          <a:stretch>
            <a:fillRect/>
          </a:stretch>
        </p:blipFill>
        <p:spPr>
          <a:xfrm>
            <a:off x="680494" y="3199739"/>
            <a:ext cx="7783011" cy="1152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GRAPH VARIATION BEFORE AND AFTER NORMALISING THE DATASET</a:t>
            </a:r>
            <a:endParaRPr dirty="0"/>
          </a:p>
        </p:txBody>
      </p:sp>
      <p:pic>
        <p:nvPicPr>
          <p:cNvPr id="3" name="Picture 2">
            <a:extLst>
              <a:ext uri="{FF2B5EF4-FFF2-40B4-BE49-F238E27FC236}">
                <a16:creationId xmlns:a16="http://schemas.microsoft.com/office/drawing/2014/main" id="{A3326571-44DE-EFFC-3099-AD0AABA53055}"/>
              </a:ext>
            </a:extLst>
          </p:cNvPr>
          <p:cNvPicPr>
            <a:picLocks noChangeAspect="1"/>
          </p:cNvPicPr>
          <p:nvPr/>
        </p:nvPicPr>
        <p:blipFill>
          <a:blip r:embed="rId3"/>
          <a:stretch>
            <a:fillRect/>
          </a:stretch>
        </p:blipFill>
        <p:spPr>
          <a:xfrm>
            <a:off x="327103" y="1910575"/>
            <a:ext cx="3836020" cy="3107473"/>
          </a:xfrm>
          <a:prstGeom prst="rect">
            <a:avLst/>
          </a:prstGeom>
        </p:spPr>
      </p:pic>
      <p:pic>
        <p:nvPicPr>
          <p:cNvPr id="5" name="Picture 4">
            <a:extLst>
              <a:ext uri="{FF2B5EF4-FFF2-40B4-BE49-F238E27FC236}">
                <a16:creationId xmlns:a16="http://schemas.microsoft.com/office/drawing/2014/main" id="{A0BEB36F-F9C9-906E-C372-A1DDC7A791FA}"/>
              </a:ext>
            </a:extLst>
          </p:cNvPr>
          <p:cNvPicPr>
            <a:picLocks noChangeAspect="1"/>
          </p:cNvPicPr>
          <p:nvPr/>
        </p:nvPicPr>
        <p:blipFill>
          <a:blip r:embed="rId4"/>
          <a:stretch>
            <a:fillRect/>
          </a:stretch>
        </p:blipFill>
        <p:spPr>
          <a:xfrm>
            <a:off x="4572000" y="1910575"/>
            <a:ext cx="4392067" cy="30480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SCALING/NORMALISING THE DATASET</a:t>
            </a:r>
            <a:endParaRPr dirty="0"/>
          </a:p>
        </p:txBody>
      </p:sp>
      <p:sp>
        <p:nvSpPr>
          <p:cNvPr id="304" name="Google Shape;304;p17"/>
          <p:cNvSpPr txBox="1">
            <a:spLocks noGrp="1"/>
          </p:cNvSpPr>
          <p:nvPr>
            <p:ph type="body" idx="1"/>
          </p:nvPr>
        </p:nvSpPr>
        <p:spPr>
          <a:xfrm>
            <a:off x="1303800" y="1182029"/>
            <a:ext cx="7030500" cy="2957446"/>
          </a:xfrm>
          <a:prstGeom prst="rect">
            <a:avLst/>
          </a:prstGeom>
        </p:spPr>
        <p:txBody>
          <a:bodyPr spcFirstLastPara="1" wrap="square" lIns="91425" tIns="91425" rIns="91425" bIns="91425" anchor="t" anchorCtr="0">
            <a:noAutofit/>
          </a:bodyPr>
          <a:lstStyle/>
          <a:p>
            <a:pPr marL="457200" lvl="0" indent="0" algn="l" rtl="0">
              <a:spcBef>
                <a:spcPts val="1600"/>
              </a:spcBef>
              <a:spcAft>
                <a:spcPts val="1600"/>
              </a:spcAft>
              <a:buNone/>
            </a:pPr>
            <a:r>
              <a:rPr lang="en-US" dirty="0"/>
              <a:t>Scaling helps to bring all features to a similar scale. Many machine learning algorithms perform better or converge faster when features are on a relatively similar scale and close to normally distributed. This prevents features with larger ranges from dominating the learning process.</a:t>
            </a:r>
          </a:p>
          <a:p>
            <a:pPr marL="457200" lvl="0" indent="0" algn="l" rtl="0">
              <a:spcBef>
                <a:spcPts val="1600"/>
              </a:spcBef>
              <a:spcAft>
                <a:spcPts val="1600"/>
              </a:spcAft>
              <a:buNone/>
            </a:pPr>
            <a:endParaRPr dirty="0"/>
          </a:p>
        </p:txBody>
      </p:sp>
      <p:pic>
        <p:nvPicPr>
          <p:cNvPr id="5" name="Picture 4">
            <a:extLst>
              <a:ext uri="{FF2B5EF4-FFF2-40B4-BE49-F238E27FC236}">
                <a16:creationId xmlns:a16="http://schemas.microsoft.com/office/drawing/2014/main" id="{39107B65-8067-CE2E-F2C4-59C68AD24074}"/>
              </a:ext>
            </a:extLst>
          </p:cNvPr>
          <p:cNvPicPr>
            <a:picLocks noChangeAspect="1"/>
          </p:cNvPicPr>
          <p:nvPr/>
        </p:nvPicPr>
        <p:blipFill>
          <a:blip r:embed="rId3"/>
          <a:stretch>
            <a:fillRect/>
          </a:stretch>
        </p:blipFill>
        <p:spPr>
          <a:xfrm>
            <a:off x="1013916" y="2515712"/>
            <a:ext cx="7116168" cy="2372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NORMALIZATION EFECT ON LINEAR REGRESSION MODEL</a:t>
            </a:r>
            <a:endParaRPr dirty="0"/>
          </a:p>
        </p:txBody>
      </p:sp>
      <p:sp>
        <p:nvSpPr>
          <p:cNvPr id="311" name="Google Shape;311;p18"/>
          <p:cNvSpPr txBox="1">
            <a:spLocks noGrp="1"/>
          </p:cNvSpPr>
          <p:nvPr>
            <p:ph type="body" idx="1"/>
          </p:nvPr>
        </p:nvSpPr>
        <p:spPr>
          <a:xfrm>
            <a:off x="996176" y="1717287"/>
            <a:ext cx="7338124" cy="2199163"/>
          </a:xfrm>
          <a:prstGeom prst="rect">
            <a:avLst/>
          </a:prstGeom>
        </p:spPr>
        <p:txBody>
          <a:bodyPr spcFirstLastPara="1" wrap="square" lIns="91425" tIns="91425" rIns="91425" bIns="91425" anchor="t" anchorCtr="0">
            <a:noAutofit/>
          </a:bodyPr>
          <a:lstStyle/>
          <a:p>
            <a:pPr marL="146050" indent="0">
              <a:buNone/>
            </a:pPr>
            <a:r>
              <a:rPr lang="en-US" dirty="0"/>
              <a:t>Scaling the features typically has no effect on the coefficients and predictions of a linear regression model for the following reasons:</a:t>
            </a:r>
          </a:p>
          <a:p>
            <a:pPr marL="146050" indent="0">
              <a:buNone/>
            </a:pPr>
            <a:endParaRPr lang="en-US" dirty="0"/>
          </a:p>
          <a:p>
            <a:pPr marL="146050" indent="0">
              <a:buNone/>
            </a:pPr>
            <a:r>
              <a:rPr lang="en-US" b="1" dirty="0"/>
              <a:t>Gradient Descent and Optimization</a:t>
            </a:r>
            <a:r>
              <a:rPr lang="en-US" dirty="0"/>
              <a:t>: Unlike some other algorithms (like SVMs or neural networks), linear regression does not rely on gradient descent for optimization. Therefore, issues related to convergence speed or efficiency due to feature scales do not apply.</a:t>
            </a:r>
          </a:p>
          <a:p>
            <a:pPr marL="146050" indent="0">
              <a:buNone/>
            </a:pPr>
            <a:endParaRPr lang="en-US" dirty="0"/>
          </a:p>
          <a:p>
            <a:pPr marL="146050" indent="0">
              <a:buNone/>
            </a:pPr>
            <a:r>
              <a:rPr lang="en-IN" b="1" dirty="0"/>
              <a:t>Coefficient Interpretation</a:t>
            </a:r>
            <a:r>
              <a:rPr lang="en-IN" dirty="0"/>
              <a:t>:</a:t>
            </a:r>
            <a:r>
              <a:rPr lang="en-US" dirty="0"/>
              <a:t>In linear regression, the coefficients (weights) assigned to each feature are determined by minimizing the sum of squared residuals (ordinary least squares). The scale of the features affects the magnitude of the coefficients, but not the direction or significance of their relationship with the target variable. When you scale a feature, you also scale its coefficient proportionally, maintaining the same relationship.</a:t>
            </a:r>
          </a:p>
          <a:p>
            <a:pPr marL="146050" indent="0">
              <a:buNone/>
            </a:pPr>
            <a:endParaRPr lang="en-US" dirty="0"/>
          </a:p>
          <a:p>
            <a:pPr marL="146050" indent="0">
              <a:buNone/>
            </a:pPr>
            <a:endParaRPr lang="en-US" dirty="0"/>
          </a:p>
          <a:p>
            <a:pPr marL="457200" lvl="0" indent="-311150" algn="l" rtl="0">
              <a:spcBef>
                <a:spcPts val="0"/>
              </a:spcBef>
              <a:spcAft>
                <a:spcPts val="0"/>
              </a:spcAft>
              <a:buSzPts val="1300"/>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EVALUATION OF THE MODEL </a:t>
            </a:r>
            <a:endParaRPr dirty="0"/>
          </a:p>
        </p:txBody>
      </p:sp>
      <p:sp>
        <p:nvSpPr>
          <p:cNvPr id="318" name="Google Shape;318;p19"/>
          <p:cNvSpPr txBox="1">
            <a:spLocks noGrp="1"/>
          </p:cNvSpPr>
          <p:nvPr>
            <p:ph type="body" idx="1"/>
          </p:nvPr>
        </p:nvSpPr>
        <p:spPr>
          <a:xfrm>
            <a:off x="1303800" y="2007325"/>
            <a:ext cx="7030500" cy="2541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dirty="0"/>
          </a:p>
          <a:p>
            <a:pPr marL="914400" lvl="0" indent="0" algn="l" rtl="0">
              <a:spcBef>
                <a:spcPts val="1600"/>
              </a:spcBef>
              <a:spcAft>
                <a:spcPts val="1600"/>
              </a:spcAft>
              <a:buNone/>
            </a:pPr>
            <a:endParaRPr dirty="0"/>
          </a:p>
        </p:txBody>
      </p:sp>
      <p:pic>
        <p:nvPicPr>
          <p:cNvPr id="3" name="Picture 2">
            <a:extLst>
              <a:ext uri="{FF2B5EF4-FFF2-40B4-BE49-F238E27FC236}">
                <a16:creationId xmlns:a16="http://schemas.microsoft.com/office/drawing/2014/main" id="{10744C38-5327-9DDE-DC26-1F83F90829EB}"/>
              </a:ext>
            </a:extLst>
          </p:cNvPr>
          <p:cNvPicPr>
            <a:picLocks noChangeAspect="1"/>
          </p:cNvPicPr>
          <p:nvPr/>
        </p:nvPicPr>
        <p:blipFill>
          <a:blip r:embed="rId3"/>
          <a:stretch>
            <a:fillRect/>
          </a:stretch>
        </p:blipFill>
        <p:spPr>
          <a:xfrm>
            <a:off x="1587853" y="1446533"/>
            <a:ext cx="5477639" cy="31722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EB16-129E-B79B-D257-F74855D3A760}"/>
              </a:ext>
            </a:extLst>
          </p:cNvPr>
          <p:cNvSpPr>
            <a:spLocks noGrp="1"/>
          </p:cNvSpPr>
          <p:nvPr>
            <p:ph type="title"/>
          </p:nvPr>
        </p:nvSpPr>
        <p:spPr/>
        <p:txBody>
          <a:bodyPr/>
          <a:lstStyle/>
          <a:p>
            <a:r>
              <a:rPr lang="en-IN" dirty="0"/>
              <a:t>MEAN – SQUARED ERROR:</a:t>
            </a:r>
          </a:p>
        </p:txBody>
      </p:sp>
      <p:sp>
        <p:nvSpPr>
          <p:cNvPr id="3" name="Text Placeholder 2">
            <a:extLst>
              <a:ext uri="{FF2B5EF4-FFF2-40B4-BE49-F238E27FC236}">
                <a16:creationId xmlns:a16="http://schemas.microsoft.com/office/drawing/2014/main" id="{6F7166CE-7D18-0C1A-AAF7-186D07E7AA28}"/>
              </a:ext>
            </a:extLst>
          </p:cNvPr>
          <p:cNvSpPr>
            <a:spLocks noGrp="1"/>
          </p:cNvSpPr>
          <p:nvPr>
            <p:ph type="body" idx="1"/>
          </p:nvPr>
        </p:nvSpPr>
        <p:spPr>
          <a:xfrm>
            <a:off x="1244327" y="1597875"/>
            <a:ext cx="7030500" cy="2541600"/>
          </a:xfrm>
        </p:spPr>
        <p:txBody>
          <a:bodyPr/>
          <a:lstStyle/>
          <a:p>
            <a:r>
              <a:rPr lang="en-US" dirty="0"/>
              <a:t>MSE is calculated as the average of the squared differences between predicted values and actual values.</a:t>
            </a:r>
          </a:p>
          <a:p>
            <a:r>
              <a:rPr lang="en-US" dirty="0"/>
              <a:t>MSE gives more weight to large errors due to squaring the differences. Therefore, it is useful in scenarios where large errors are particularly undesirable or costly.</a:t>
            </a:r>
          </a:p>
          <a:p>
            <a:endParaRPr lang="en-US" dirty="0"/>
          </a:p>
          <a:p>
            <a:endParaRPr lang="en-US" dirty="0"/>
          </a:p>
        </p:txBody>
      </p:sp>
      <p:pic>
        <p:nvPicPr>
          <p:cNvPr id="5" name="Picture 4">
            <a:extLst>
              <a:ext uri="{FF2B5EF4-FFF2-40B4-BE49-F238E27FC236}">
                <a16:creationId xmlns:a16="http://schemas.microsoft.com/office/drawing/2014/main" id="{E2DCF299-A738-3D08-CD8F-13E2D93FD459}"/>
              </a:ext>
            </a:extLst>
          </p:cNvPr>
          <p:cNvPicPr>
            <a:picLocks noChangeAspect="1"/>
          </p:cNvPicPr>
          <p:nvPr/>
        </p:nvPicPr>
        <p:blipFill>
          <a:blip r:embed="rId2"/>
          <a:stretch>
            <a:fillRect/>
          </a:stretch>
        </p:blipFill>
        <p:spPr>
          <a:xfrm>
            <a:off x="2201861" y="2868675"/>
            <a:ext cx="5234377" cy="959005"/>
          </a:xfrm>
          <a:prstGeom prst="rect">
            <a:avLst/>
          </a:prstGeom>
        </p:spPr>
      </p:pic>
      <p:pic>
        <p:nvPicPr>
          <p:cNvPr id="7" name="Picture 6">
            <a:extLst>
              <a:ext uri="{FF2B5EF4-FFF2-40B4-BE49-F238E27FC236}">
                <a16:creationId xmlns:a16="http://schemas.microsoft.com/office/drawing/2014/main" id="{2619C054-930F-FC57-65CB-1A412A85F726}"/>
              </a:ext>
            </a:extLst>
          </p:cNvPr>
          <p:cNvPicPr>
            <a:picLocks noChangeAspect="1"/>
          </p:cNvPicPr>
          <p:nvPr/>
        </p:nvPicPr>
        <p:blipFill>
          <a:blip r:embed="rId3"/>
          <a:stretch>
            <a:fillRect/>
          </a:stretch>
        </p:blipFill>
        <p:spPr>
          <a:xfrm>
            <a:off x="770575" y="3718027"/>
            <a:ext cx="5022659" cy="1262436"/>
          </a:xfrm>
          <a:prstGeom prst="rect">
            <a:avLst/>
          </a:prstGeom>
        </p:spPr>
      </p:pic>
    </p:spTree>
    <p:extLst>
      <p:ext uri="{BB962C8B-B14F-4D97-AF65-F5344CB8AC3E}">
        <p14:creationId xmlns:p14="http://schemas.microsoft.com/office/powerpoint/2010/main" val="1127485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6FBA-D896-5A3E-36B0-0837C1F85DDC}"/>
              </a:ext>
            </a:extLst>
          </p:cNvPr>
          <p:cNvSpPr>
            <a:spLocks noGrp="1"/>
          </p:cNvSpPr>
          <p:nvPr>
            <p:ph type="title"/>
          </p:nvPr>
        </p:nvSpPr>
        <p:spPr/>
        <p:txBody>
          <a:bodyPr/>
          <a:lstStyle/>
          <a:p>
            <a:r>
              <a:rPr lang="en-IN" dirty="0"/>
              <a:t>RMSE METRICS</a:t>
            </a:r>
          </a:p>
        </p:txBody>
      </p:sp>
      <p:sp>
        <p:nvSpPr>
          <p:cNvPr id="3" name="Text Placeholder 2">
            <a:extLst>
              <a:ext uri="{FF2B5EF4-FFF2-40B4-BE49-F238E27FC236}">
                <a16:creationId xmlns:a16="http://schemas.microsoft.com/office/drawing/2014/main" id="{44ABBB8B-FD61-B7A9-EF32-9BBD102E6C97}"/>
              </a:ext>
            </a:extLst>
          </p:cNvPr>
          <p:cNvSpPr>
            <a:spLocks noGrp="1"/>
          </p:cNvSpPr>
          <p:nvPr>
            <p:ph type="body" idx="1"/>
          </p:nvPr>
        </p:nvSpPr>
        <p:spPr>
          <a:xfrm>
            <a:off x="1244327" y="1597875"/>
            <a:ext cx="7030500" cy="2541600"/>
          </a:xfrm>
        </p:spPr>
        <p:txBody>
          <a:bodyPr/>
          <a:lstStyle/>
          <a:p>
            <a:r>
              <a:rPr lang="en-US" dirty="0"/>
              <a:t>RMSE is the square root of the MSE and provides an estimate of the standard deviation of the prediction errors.</a:t>
            </a:r>
          </a:p>
          <a:p>
            <a:r>
              <a:rPr lang="en-US" dirty="0"/>
              <a:t>RMSE is more interpretable than MSE because it is in the same unit as the dependent variable y.</a:t>
            </a:r>
          </a:p>
          <a:p>
            <a:r>
              <a:rPr lang="en-US" dirty="0"/>
              <a:t>Like MSE, RMSE also penalizes larger errors more heavily due to the square root operation.</a:t>
            </a:r>
          </a:p>
          <a:p>
            <a:endParaRPr lang="en-IN" dirty="0"/>
          </a:p>
        </p:txBody>
      </p:sp>
      <p:pic>
        <p:nvPicPr>
          <p:cNvPr id="5" name="Picture 4">
            <a:extLst>
              <a:ext uri="{FF2B5EF4-FFF2-40B4-BE49-F238E27FC236}">
                <a16:creationId xmlns:a16="http://schemas.microsoft.com/office/drawing/2014/main" id="{8DEB8A3B-6CB5-7B32-F203-3E4E92BA6023}"/>
              </a:ext>
            </a:extLst>
          </p:cNvPr>
          <p:cNvPicPr>
            <a:picLocks noChangeAspect="1"/>
          </p:cNvPicPr>
          <p:nvPr/>
        </p:nvPicPr>
        <p:blipFill>
          <a:blip r:embed="rId2"/>
          <a:stretch>
            <a:fillRect/>
          </a:stretch>
        </p:blipFill>
        <p:spPr>
          <a:xfrm>
            <a:off x="1679155" y="3683760"/>
            <a:ext cx="5458587" cy="1314633"/>
          </a:xfrm>
          <a:prstGeom prst="rect">
            <a:avLst/>
          </a:prstGeom>
        </p:spPr>
      </p:pic>
    </p:spTree>
    <p:extLst>
      <p:ext uri="{BB962C8B-B14F-4D97-AF65-F5344CB8AC3E}">
        <p14:creationId xmlns:p14="http://schemas.microsoft.com/office/powerpoint/2010/main" val="3887814939"/>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Words>
  <Application>Microsoft Office PowerPoint</Application>
  <PresentationFormat>On-screen Show (16:9)</PresentationFormat>
  <Paragraphs>28</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Nunito</vt:lpstr>
      <vt:lpstr>Maven Pro</vt:lpstr>
      <vt:lpstr>Calibri</vt:lpstr>
      <vt:lpstr>Arial</vt:lpstr>
      <vt:lpstr>Momentum</vt:lpstr>
      <vt:lpstr>Applying Machine Learning Models in real-life datasets  Project Case-2.</vt:lpstr>
      <vt:lpstr>Background</vt:lpstr>
      <vt:lpstr>DATA PRE-PROCESSING</vt:lpstr>
      <vt:lpstr>GRAPH VARIATION BEFORE AND AFTER NORMALISING THE DATASET</vt:lpstr>
      <vt:lpstr>SCALING/NORMALISING THE DATASET</vt:lpstr>
      <vt:lpstr>NORMALIZATION EFECT ON LINEAR REGRESSION MODEL</vt:lpstr>
      <vt:lpstr>EVALUATION OF THE MODEL </vt:lpstr>
      <vt:lpstr>MEAN – SQUARED ERROR:</vt:lpstr>
      <vt:lpstr>RMSE METRICS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Pawan Kumar</dc:creator>
  <cp:lastModifiedBy>Pawan Kumar</cp:lastModifiedBy>
  <cp:revision>1</cp:revision>
  <dcterms:modified xsi:type="dcterms:W3CDTF">2024-07-01T09:06:39Z</dcterms:modified>
</cp:coreProperties>
</file>