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8"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13CA-B45E-5650-F954-91784EF22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796CE8-5560-A104-5F5B-FB678BECA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1777D5-52CA-24E5-0A4E-3402ED19FA78}"/>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5" name="Footer Placeholder 4">
            <a:extLst>
              <a:ext uri="{FF2B5EF4-FFF2-40B4-BE49-F238E27FC236}">
                <a16:creationId xmlns:a16="http://schemas.microsoft.com/office/drawing/2014/main" id="{FA17B832-93CB-8E98-CCA2-1ACD4E410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3A5D19-C10E-D8C0-CE2F-2BCFF7CD5AB2}"/>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250380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C962-6E28-B334-A6D6-68B09F3AA1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1227F7-E4F0-B257-48C3-35C9DAACD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1AFAB3-3F66-4BAE-0C67-1E8024B95157}"/>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5" name="Footer Placeholder 4">
            <a:extLst>
              <a:ext uri="{FF2B5EF4-FFF2-40B4-BE49-F238E27FC236}">
                <a16:creationId xmlns:a16="http://schemas.microsoft.com/office/drawing/2014/main" id="{C20AC323-2A9D-945E-02DE-A9EEA8EBE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8FF392-B301-FC98-2CCD-537DA1561608}"/>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236971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4E733-DE26-FBA4-21D9-BE61D57F26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03F9C6-AA56-257C-77C2-B42CC20A7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C21C5-F9A5-780E-FA82-2A564356846D}"/>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5" name="Footer Placeholder 4">
            <a:extLst>
              <a:ext uri="{FF2B5EF4-FFF2-40B4-BE49-F238E27FC236}">
                <a16:creationId xmlns:a16="http://schemas.microsoft.com/office/drawing/2014/main" id="{CE3EE88A-F7C7-38BE-2BC0-EF508B7EF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39AD3-6E01-3358-BEBE-739AA8674300}"/>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295092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150B2-1741-7FFA-3043-87CC9AC979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4A46CE-8B69-7115-5B3E-523F83E5B7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91751A-BFF9-E92E-549E-9DB93B7E7D50}"/>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5" name="Footer Placeholder 4">
            <a:extLst>
              <a:ext uri="{FF2B5EF4-FFF2-40B4-BE49-F238E27FC236}">
                <a16:creationId xmlns:a16="http://schemas.microsoft.com/office/drawing/2014/main" id="{91B805D5-5869-F6BE-210D-595DF8BA95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67EBB3-B069-89F8-2360-F9723EFA5483}"/>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309324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C8D4-76E2-D42B-D94B-E359D2831A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D24C32-4978-D3E9-9EEB-8BDE708F88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754A31-B753-C401-AC6D-7EF7750FA6BF}"/>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5" name="Footer Placeholder 4">
            <a:extLst>
              <a:ext uri="{FF2B5EF4-FFF2-40B4-BE49-F238E27FC236}">
                <a16:creationId xmlns:a16="http://schemas.microsoft.com/office/drawing/2014/main" id="{516EF30A-0262-2EB6-9937-581D0B97B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07AF3D-32A4-03CA-DFB8-A4013A1F779A}"/>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99793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22F8-844C-0A9E-00FA-F7153C0B7B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598A0F-01DC-CF95-3624-037E0517B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3E24F0-0280-F16F-816B-AC205D86A5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F48276-B85C-DC07-1B0C-E7C86DAB281C}"/>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6" name="Footer Placeholder 5">
            <a:extLst>
              <a:ext uri="{FF2B5EF4-FFF2-40B4-BE49-F238E27FC236}">
                <a16:creationId xmlns:a16="http://schemas.microsoft.com/office/drawing/2014/main" id="{090A63D1-D277-1EFE-5ACA-62DCE7B5D7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FFB04F-0933-C0FE-842D-31B385BCCEC0}"/>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255019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A3E8A-0BE6-541F-A497-178595CFF9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DC119E-0464-B299-8505-B722B03F0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5D4E99-C5D4-624B-EE54-0F07A959E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0893D2-2D22-262F-467D-ED8C1A77A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A8A243-30F1-BF32-0369-985D22EBDA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BEC9C-469C-5AE8-7FE9-94C447AE3889}"/>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8" name="Footer Placeholder 7">
            <a:extLst>
              <a:ext uri="{FF2B5EF4-FFF2-40B4-BE49-F238E27FC236}">
                <a16:creationId xmlns:a16="http://schemas.microsoft.com/office/drawing/2014/main" id="{49D3BC79-54B2-2071-6D60-C87F4A29BE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EE1FD4-5F28-D6C0-99EE-B45002D643E6}"/>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78077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40D4-7BDE-E066-27E9-4F026E8A07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649C50-EEF2-E1A9-ED4E-FAD1E2FCD123}"/>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4" name="Footer Placeholder 3">
            <a:extLst>
              <a:ext uri="{FF2B5EF4-FFF2-40B4-BE49-F238E27FC236}">
                <a16:creationId xmlns:a16="http://schemas.microsoft.com/office/drawing/2014/main" id="{86543210-9061-1D7E-BBC0-34DB9F6794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2B27B4-DA6E-D901-E13E-195DE05169B8}"/>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34766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BDA691-C69F-DEDB-A390-B3CCE1D1CDC7}"/>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3" name="Footer Placeholder 2">
            <a:extLst>
              <a:ext uri="{FF2B5EF4-FFF2-40B4-BE49-F238E27FC236}">
                <a16:creationId xmlns:a16="http://schemas.microsoft.com/office/drawing/2014/main" id="{298F3CAF-C9FD-FBE8-CD4A-4CB17F86F2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C026DE-FC8C-3397-0BE6-C72F5249176E}"/>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308978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455A-78CE-0D3E-5FC6-8AD68F954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FB47BE-9FBF-8CDE-B79A-BF3818914A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74414E-A7B7-F8A7-44F9-536B47997E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6A6ED-459C-CE75-1C9C-A0ECDD4AD9CD}"/>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6" name="Footer Placeholder 5">
            <a:extLst>
              <a:ext uri="{FF2B5EF4-FFF2-40B4-BE49-F238E27FC236}">
                <a16:creationId xmlns:a16="http://schemas.microsoft.com/office/drawing/2014/main" id="{4FD7FC12-C5E2-9B79-6714-48BDA1388D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CA541D-10DC-3F8F-13D3-EC6573CA01B2}"/>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162955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1296-DFFB-5BAD-6EBF-89BF64CCB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97868A-08B0-D2A3-FAA7-13EE921A96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E9EA46-CEAD-3DC4-14C5-93220C8D9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EBD85-A9D9-4E3F-B3DD-B9A69AB8D185}"/>
              </a:ext>
            </a:extLst>
          </p:cNvPr>
          <p:cNvSpPr>
            <a:spLocks noGrp="1"/>
          </p:cNvSpPr>
          <p:nvPr>
            <p:ph type="dt" sz="half" idx="10"/>
          </p:nvPr>
        </p:nvSpPr>
        <p:spPr/>
        <p:txBody>
          <a:bodyPr/>
          <a:lstStyle/>
          <a:p>
            <a:fld id="{379CAFA2-FF06-4219-BCAD-5BE72C61C0E0}" type="datetimeFigureOut">
              <a:rPr lang="en-IN" smtClean="0"/>
              <a:t>28-10-2025</a:t>
            </a:fld>
            <a:endParaRPr lang="en-IN"/>
          </a:p>
        </p:txBody>
      </p:sp>
      <p:sp>
        <p:nvSpPr>
          <p:cNvPr id="6" name="Footer Placeholder 5">
            <a:extLst>
              <a:ext uri="{FF2B5EF4-FFF2-40B4-BE49-F238E27FC236}">
                <a16:creationId xmlns:a16="http://schemas.microsoft.com/office/drawing/2014/main" id="{4C44E052-D3F7-AC93-5A43-E5F1D76568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9897CF-50DC-590F-0FF7-5F955C80B230}"/>
              </a:ext>
            </a:extLst>
          </p:cNvPr>
          <p:cNvSpPr>
            <a:spLocks noGrp="1"/>
          </p:cNvSpPr>
          <p:nvPr>
            <p:ph type="sldNum" sz="quarter" idx="12"/>
          </p:nvPr>
        </p:nvSpPr>
        <p:spPr/>
        <p:txBody>
          <a:bodyPr/>
          <a:lstStyle/>
          <a:p>
            <a:fld id="{40118B87-1863-4012-A891-2CA7F0B15819}" type="slidenum">
              <a:rPr lang="en-IN" smtClean="0"/>
              <a:t>‹#›</a:t>
            </a:fld>
            <a:endParaRPr lang="en-IN"/>
          </a:p>
        </p:txBody>
      </p:sp>
    </p:spTree>
    <p:extLst>
      <p:ext uri="{BB962C8B-B14F-4D97-AF65-F5344CB8AC3E}">
        <p14:creationId xmlns:p14="http://schemas.microsoft.com/office/powerpoint/2010/main" val="1406741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92683A-7D79-9705-94CD-5565DB5516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4E96ED-C96F-6DA1-23C7-ACB69E971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37912C-1C1F-D477-3EAC-0E2EF7414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CAFA2-FF06-4219-BCAD-5BE72C61C0E0}" type="datetimeFigureOut">
              <a:rPr lang="en-IN" smtClean="0"/>
              <a:t>28-10-2025</a:t>
            </a:fld>
            <a:endParaRPr lang="en-IN"/>
          </a:p>
        </p:txBody>
      </p:sp>
      <p:sp>
        <p:nvSpPr>
          <p:cNvPr id="5" name="Footer Placeholder 4">
            <a:extLst>
              <a:ext uri="{FF2B5EF4-FFF2-40B4-BE49-F238E27FC236}">
                <a16:creationId xmlns:a16="http://schemas.microsoft.com/office/drawing/2014/main" id="{AEDD6F48-4E0B-5BB1-23BC-353825925C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2E67E9-9CF2-9F7A-7A3D-0F5ABF736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18B87-1863-4012-A891-2CA7F0B15819}" type="slidenum">
              <a:rPr lang="en-IN" smtClean="0"/>
              <a:t>‹#›</a:t>
            </a:fld>
            <a:endParaRPr lang="en-IN"/>
          </a:p>
        </p:txBody>
      </p:sp>
    </p:spTree>
    <p:extLst>
      <p:ext uri="{BB962C8B-B14F-4D97-AF65-F5344CB8AC3E}">
        <p14:creationId xmlns:p14="http://schemas.microsoft.com/office/powerpoint/2010/main" val="178345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83EB-6B9F-CF7E-6C15-FBBEF6819148}"/>
              </a:ext>
            </a:extLst>
          </p:cNvPr>
          <p:cNvSpPr>
            <a:spLocks noGrp="1"/>
          </p:cNvSpPr>
          <p:nvPr>
            <p:ph type="ctrTitle"/>
          </p:nvPr>
        </p:nvSpPr>
        <p:spPr>
          <a:xfrm>
            <a:off x="1524000" y="1122363"/>
            <a:ext cx="9144000" cy="1773237"/>
          </a:xfrm>
        </p:spPr>
        <p:txBody>
          <a:bodyPr/>
          <a:lstStyle/>
          <a:p>
            <a:r>
              <a:rPr lang="en-IN" dirty="0">
                <a:ln w="0"/>
                <a:effectLst>
                  <a:outerShdw blurRad="38100" dist="19050" dir="2700000" algn="tl" rotWithShape="0">
                    <a:schemeClr val="dk1">
                      <a:alpha val="40000"/>
                    </a:schemeClr>
                  </a:outerShdw>
                </a:effectLst>
              </a:rPr>
              <a:t>DENTAL SCAN ANALYZER</a:t>
            </a:r>
          </a:p>
        </p:txBody>
      </p:sp>
      <p:sp>
        <p:nvSpPr>
          <p:cNvPr id="3" name="Subtitle 2">
            <a:extLst>
              <a:ext uri="{FF2B5EF4-FFF2-40B4-BE49-F238E27FC236}">
                <a16:creationId xmlns:a16="http://schemas.microsoft.com/office/drawing/2014/main" id="{70192AEE-7AC5-4001-8CD3-4DC54B493CBB}"/>
              </a:ext>
            </a:extLst>
          </p:cNvPr>
          <p:cNvSpPr>
            <a:spLocks noGrp="1"/>
          </p:cNvSpPr>
          <p:nvPr>
            <p:ph type="subTitle" idx="1"/>
          </p:nvPr>
        </p:nvSpPr>
        <p:spPr>
          <a:xfrm>
            <a:off x="1524000" y="3108960"/>
            <a:ext cx="9144000" cy="2148840"/>
          </a:xfrm>
        </p:spPr>
        <p:txBody>
          <a:bodyPr>
            <a:normAutofit/>
          </a:bodyPr>
          <a:lstStyle/>
          <a:p>
            <a:r>
              <a:rPr lang="en-IN" dirty="0">
                <a:ln w="0"/>
                <a:effectLst>
                  <a:outerShdw blurRad="38100" dist="19050" dir="2700000" algn="tl" rotWithShape="0">
                    <a:schemeClr val="dk1">
                      <a:alpha val="40000"/>
                    </a:schemeClr>
                  </a:outerShdw>
                </a:effectLst>
              </a:rPr>
              <a:t>BY</a:t>
            </a:r>
            <a:endParaRPr lang="en-IN" dirty="0"/>
          </a:p>
          <a:p>
            <a:r>
              <a:rPr lang="en-IN" dirty="0">
                <a:ln w="0"/>
                <a:effectLst>
                  <a:outerShdw blurRad="38100" dist="19050" dir="2700000" algn="tl" rotWithShape="0">
                    <a:schemeClr val="dk1">
                      <a:alpha val="40000"/>
                    </a:schemeClr>
                  </a:outerShdw>
                </a:effectLst>
              </a:rPr>
              <a:t>KUNGUMA NITHYA.S</a:t>
            </a:r>
          </a:p>
          <a:p>
            <a:r>
              <a:rPr lang="en-IN" dirty="0">
                <a:ln w="0"/>
                <a:effectLst>
                  <a:outerShdw blurRad="38100" dist="19050" dir="2700000" algn="tl" rotWithShape="0">
                    <a:schemeClr val="dk1">
                      <a:alpha val="40000"/>
                    </a:schemeClr>
                  </a:outerShdw>
                </a:effectLst>
              </a:rPr>
              <a:t>B.E CSE</a:t>
            </a:r>
          </a:p>
          <a:p>
            <a:r>
              <a:rPr lang="en-IN" dirty="0">
                <a:ln w="0"/>
                <a:effectLst>
                  <a:outerShdw blurRad="38100" dist="19050" dir="2700000" algn="tl" rotWithShape="0">
                    <a:schemeClr val="dk1">
                      <a:alpha val="40000"/>
                    </a:schemeClr>
                  </a:outerShdw>
                </a:effectLst>
              </a:rPr>
              <a:t>SATHYABAMA INSTITUTE OF SCIENCE AND TECHNOLOGY</a:t>
            </a:r>
          </a:p>
        </p:txBody>
      </p:sp>
    </p:spTree>
    <p:extLst>
      <p:ext uri="{BB962C8B-B14F-4D97-AF65-F5344CB8AC3E}">
        <p14:creationId xmlns:p14="http://schemas.microsoft.com/office/powerpoint/2010/main" val="340819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0981-4673-A6D2-9B15-89F61B123D02}"/>
              </a:ext>
            </a:extLst>
          </p:cNvPr>
          <p:cNvSpPr>
            <a:spLocks noGrp="1"/>
          </p:cNvSpPr>
          <p:nvPr>
            <p:ph type="title"/>
          </p:nvPr>
        </p:nvSpPr>
        <p:spPr/>
        <p:txBody>
          <a:bodyPr/>
          <a:lstStyle/>
          <a:p>
            <a:r>
              <a:rPr lang="en-IN" dirty="0"/>
              <a:t>MODULES DESCRIPTION</a:t>
            </a:r>
          </a:p>
        </p:txBody>
      </p:sp>
      <p:sp>
        <p:nvSpPr>
          <p:cNvPr id="3" name="Content Placeholder 2">
            <a:extLst>
              <a:ext uri="{FF2B5EF4-FFF2-40B4-BE49-F238E27FC236}">
                <a16:creationId xmlns:a16="http://schemas.microsoft.com/office/drawing/2014/main" id="{DED472AA-AEE0-7D43-86B7-29C89D897908}"/>
              </a:ext>
            </a:extLst>
          </p:cNvPr>
          <p:cNvSpPr>
            <a:spLocks noGrp="1"/>
          </p:cNvSpPr>
          <p:nvPr>
            <p:ph idx="1"/>
          </p:nvPr>
        </p:nvSpPr>
        <p:spPr>
          <a:xfrm>
            <a:off x="838200" y="1463040"/>
            <a:ext cx="11018520" cy="5130801"/>
          </a:xfrm>
        </p:spPr>
        <p:txBody>
          <a:bodyPr>
            <a:normAutofit/>
          </a:bodyPr>
          <a:lstStyle/>
          <a:p>
            <a:pPr marL="0" indent="0">
              <a:buNone/>
            </a:pPr>
            <a:r>
              <a:rPr lang="en-US" sz="2000" b="1" dirty="0"/>
              <a:t>1. Image Acquisition Module</a:t>
            </a:r>
          </a:p>
          <a:p>
            <a:r>
              <a:rPr lang="en-US" sz="2000" dirty="0"/>
              <a:t>This module is responsible for obtaining dental scan images such as </a:t>
            </a:r>
            <a:r>
              <a:rPr lang="en-US" sz="2000" b="1" dirty="0"/>
              <a:t>digital X-rays, panoramic images, or CBCT scans</a:t>
            </a:r>
            <a:r>
              <a:rPr lang="en-US" sz="2000" dirty="0"/>
              <a:t> from dental imaging equipment. It ensures that the images are captured in the appropriate file format and resolution for analysis.</a:t>
            </a:r>
          </a:p>
          <a:p>
            <a:pPr marL="0" indent="0">
              <a:buNone/>
            </a:pPr>
            <a:r>
              <a:rPr lang="en-US" sz="2000" b="1" dirty="0"/>
              <a:t>2. Image Preprocessing Module</a:t>
            </a:r>
          </a:p>
          <a:p>
            <a:r>
              <a:rPr lang="en-US" sz="2000" dirty="0"/>
              <a:t>The preprocessing module enhances the quality of the input dental image by performing </a:t>
            </a:r>
            <a:r>
              <a:rPr lang="en-US" sz="2000" b="1" dirty="0"/>
              <a:t>noise reduction, image sharpening, grayscale conversion, and contrast adjustment</a:t>
            </a:r>
            <a:r>
              <a:rPr lang="en-US" sz="2000" dirty="0"/>
              <a:t>.</a:t>
            </a:r>
          </a:p>
          <a:p>
            <a:pPr marL="0" indent="0">
              <a:buNone/>
            </a:pPr>
            <a:r>
              <a:rPr lang="en-US" sz="2000" b="1" dirty="0"/>
              <a:t>3. Image Segmentation Module</a:t>
            </a:r>
          </a:p>
          <a:p>
            <a:r>
              <a:rPr lang="en-US" sz="2000" dirty="0"/>
              <a:t>This module divides the preprocessed image into distinct regions to isolate individual teeth and other structures. Techniques such as </a:t>
            </a:r>
            <a:r>
              <a:rPr lang="en-US" sz="2000" b="1" dirty="0"/>
              <a:t>thresholding, edge detection, contour mapping, or region-based segmentation</a:t>
            </a:r>
            <a:r>
              <a:rPr lang="en-US" sz="2000" dirty="0"/>
              <a:t> are applied to identify the boundaries of teeth and detect potential abnormalities.</a:t>
            </a:r>
          </a:p>
          <a:p>
            <a:pPr marL="0" indent="0">
              <a:buNone/>
            </a:pPr>
            <a:r>
              <a:rPr lang="en-US" sz="2000" b="1" dirty="0"/>
              <a:t>4. Feature Extraction Module</a:t>
            </a:r>
          </a:p>
          <a:p>
            <a:r>
              <a:rPr lang="en-US" sz="2000" dirty="0"/>
              <a:t>Once the relevant regions are segmented, this module extracts important features such as </a:t>
            </a:r>
            <a:r>
              <a:rPr lang="en-US" sz="2000" b="1" dirty="0"/>
              <a:t>shape, texture, intensity, and density</a:t>
            </a:r>
            <a:r>
              <a:rPr lang="en-US" sz="2000" dirty="0"/>
              <a:t> from the image. These features help in identifying and classifying various dental conditions.</a:t>
            </a:r>
          </a:p>
          <a:p>
            <a:endParaRPr lang="en-US" sz="2000" dirty="0"/>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457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2F3C-C620-96E8-3C61-2F348C50E009}"/>
              </a:ext>
            </a:extLst>
          </p:cNvPr>
          <p:cNvSpPr>
            <a:spLocks noGrp="1"/>
          </p:cNvSpPr>
          <p:nvPr>
            <p:ph type="title"/>
          </p:nvPr>
        </p:nvSpPr>
        <p:spPr/>
        <p:txBody>
          <a:bodyPr/>
          <a:lstStyle/>
          <a:p>
            <a:r>
              <a:rPr lang="en-IN" dirty="0"/>
              <a:t>SAMPLE OUTPUTS</a:t>
            </a:r>
          </a:p>
        </p:txBody>
      </p:sp>
      <p:pic>
        <p:nvPicPr>
          <p:cNvPr id="5" name="Content Placeholder 4">
            <a:extLst>
              <a:ext uri="{FF2B5EF4-FFF2-40B4-BE49-F238E27FC236}">
                <a16:creationId xmlns:a16="http://schemas.microsoft.com/office/drawing/2014/main" id="{60717AF7-0060-D584-9AA6-0D777A77F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528" y="1825625"/>
            <a:ext cx="9190944" cy="4351338"/>
          </a:xfrm>
        </p:spPr>
      </p:pic>
    </p:spTree>
    <p:extLst>
      <p:ext uri="{BB962C8B-B14F-4D97-AF65-F5344CB8AC3E}">
        <p14:creationId xmlns:p14="http://schemas.microsoft.com/office/powerpoint/2010/main" val="162796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16AA-DA6B-01CE-4CFE-A10FF8B87B88}"/>
              </a:ext>
            </a:extLst>
          </p:cNvPr>
          <p:cNvSpPr>
            <a:spLocks noGrp="1"/>
          </p:cNvSpPr>
          <p:nvPr>
            <p:ph type="title"/>
          </p:nvPr>
        </p:nvSpPr>
        <p:spPr/>
        <p:txBody>
          <a:bodyPr/>
          <a:lstStyle/>
          <a:p>
            <a:r>
              <a:rPr lang="en-IN" dirty="0"/>
              <a:t>SAMPLE OUTPUTS</a:t>
            </a:r>
          </a:p>
        </p:txBody>
      </p:sp>
      <p:pic>
        <p:nvPicPr>
          <p:cNvPr id="5" name="Content Placeholder 4">
            <a:extLst>
              <a:ext uri="{FF2B5EF4-FFF2-40B4-BE49-F238E27FC236}">
                <a16:creationId xmlns:a16="http://schemas.microsoft.com/office/drawing/2014/main" id="{D690486C-F123-6BD3-3B91-6C1B92FDD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664" y="1825625"/>
            <a:ext cx="9236671" cy="4351338"/>
          </a:xfrm>
        </p:spPr>
      </p:pic>
    </p:spTree>
    <p:extLst>
      <p:ext uri="{BB962C8B-B14F-4D97-AF65-F5344CB8AC3E}">
        <p14:creationId xmlns:p14="http://schemas.microsoft.com/office/powerpoint/2010/main" val="223020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A54C-2E9A-BA9A-14CA-C58CF4E0047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8C746F2-7B0D-8DD7-E971-9732F40D5541}"/>
              </a:ext>
            </a:extLst>
          </p:cNvPr>
          <p:cNvSpPr>
            <a:spLocks noGrp="1"/>
          </p:cNvSpPr>
          <p:nvPr>
            <p:ph idx="1"/>
          </p:nvPr>
        </p:nvSpPr>
        <p:spPr/>
        <p:txBody>
          <a:bodyPr>
            <a:normAutofit/>
          </a:bodyPr>
          <a:lstStyle/>
          <a:p>
            <a:r>
              <a:rPr lang="en-US" sz="2000" dirty="0"/>
              <a:t>The </a:t>
            </a:r>
            <a:r>
              <a:rPr lang="en-US" sz="2000" b="1" dirty="0"/>
              <a:t>Dental Scan Analyzer</a:t>
            </a:r>
            <a:r>
              <a:rPr lang="en-US" sz="2000" dirty="0"/>
              <a:t> provides an innovative and intelligent solution to modernize dental diagnosis through automation and artificial intelligence. By integrating advanced image processing and machine learning techniques, the system effectively analyzes dental scans such as X-rays and CBCT images with greater accuracy and efficiency than traditional manual methods. It assists dental professionals in detecting oral issues like cavities, fractures, infections, and bone irregularities at an early stage, leading to better treatment outcomes and preventive care.</a:t>
            </a:r>
          </a:p>
          <a:p>
            <a:r>
              <a:rPr lang="en-US" sz="2000" dirty="0"/>
              <a:t>This project successfully demonstrates how technology can enhance diagnostic precision while saving time and reducing human error. The inclusion of modules for image preprocessing, segmentation, feature extraction, and classification ensures a structured workflow that delivers consistent and reliable results. Moreover, the patient database and reporting system provide an organized way to manage and review historical data, supporting continuous clinical improvement.</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50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9B43-3EB7-B3C8-461E-7606FEBFB4C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C9E4292A-4C28-EFDE-EEEB-BAF3E411CD1A}"/>
              </a:ext>
            </a:extLst>
          </p:cNvPr>
          <p:cNvSpPr>
            <a:spLocks noGrp="1"/>
          </p:cNvSpPr>
          <p:nvPr>
            <p:ph idx="1"/>
          </p:nvPr>
        </p:nvSpPr>
        <p:spPr>
          <a:xfrm>
            <a:off x="838200" y="1582994"/>
            <a:ext cx="10515600" cy="4593969"/>
          </a:xfrm>
        </p:spPr>
        <p:txBody>
          <a:bodyPr>
            <a:normAutofit lnSpcReduction="10000"/>
          </a:bodyPr>
          <a:lstStyle/>
          <a:p>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Dental Scan Analyzer</a:t>
            </a:r>
            <a:r>
              <a:rPr lang="en-US" sz="2000" dirty="0">
                <a:latin typeface="Arial" panose="020B0604020202020204" pitchFamily="34" charset="0"/>
                <a:cs typeface="Arial" panose="020B0604020202020204" pitchFamily="34" charset="0"/>
              </a:rPr>
              <a:t> is an intelligent system designed to enhance the accuracy, efficiency, and automation of dental image analysis. The system utilizes advanced image processing and machine learning techniques to analyze dental scans such as X-rays, CBCT (Cone Beam Computed Tomography), or intraoral images. Its primary goal is to assist dental professionals in diagnosing oral conditions, detecting abnormalities, and planning effective treatments.</a:t>
            </a:r>
          </a:p>
          <a:p>
            <a:r>
              <a:rPr lang="en-US" sz="2000" dirty="0">
                <a:latin typeface="Arial" panose="020B0604020202020204" pitchFamily="34" charset="0"/>
                <a:cs typeface="Arial" panose="020B0604020202020204" pitchFamily="34" charset="0"/>
              </a:rPr>
              <a:t>The proposed system processes the input dental scan through stages of </a:t>
            </a:r>
            <a:r>
              <a:rPr lang="en-US" sz="2000" b="1" dirty="0">
                <a:latin typeface="Arial" panose="020B0604020202020204" pitchFamily="34" charset="0"/>
                <a:cs typeface="Arial" panose="020B0604020202020204" pitchFamily="34" charset="0"/>
              </a:rPr>
              <a:t>image enhancement</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segmentation</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feature extraction</a:t>
            </a:r>
            <a:r>
              <a:rPr lang="en-US" sz="2000" dirty="0">
                <a:latin typeface="Arial" panose="020B0604020202020204" pitchFamily="34" charset="0"/>
                <a:cs typeface="Arial" panose="020B0604020202020204" pitchFamily="34" charset="0"/>
              </a:rPr>
              <a:t> to identify critical regions such as teeth, roots, and surrounding bone structures. </a:t>
            </a:r>
            <a:r>
              <a:rPr lang="en-US" sz="2000" dirty="0"/>
              <a:t>By integrating artificial intelligence algorithms, the system can classify dental defects—such as cavities, infections, fractures, and misalignments—with high precision. Additionally, the Dental Scan Analyzer maintains an organized </a:t>
            </a:r>
            <a:r>
              <a:rPr lang="en-US" sz="2000" b="1" dirty="0"/>
              <a:t>patient database</a:t>
            </a:r>
            <a:r>
              <a:rPr lang="en-US" sz="2000" dirty="0"/>
              <a:t> that links diagnostic results with historical records, facilitating better clinical decision-making and treatment tracking.</a:t>
            </a:r>
          </a:p>
          <a:p>
            <a:r>
              <a:rPr lang="en-US" sz="2000" dirty="0"/>
              <a:t>This project demonstrates the potential of computer-aided diagnosis in modern dentistry, reducing human error and improving diagnostic speed. The integration of data visualization tools also enables dentists to view and interpret scan results intuitively.</a:t>
            </a:r>
          </a:p>
          <a:p>
            <a:endParaRPr lang="en-US"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68750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BDD0-BE8C-5A76-72DD-D31E64B30BE7}"/>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E1FBB18F-55E7-146F-7A39-2B827692A9D4}"/>
              </a:ext>
            </a:extLst>
          </p:cNvPr>
          <p:cNvSpPr>
            <a:spLocks noGrp="1"/>
          </p:cNvSpPr>
          <p:nvPr>
            <p:ph idx="1"/>
          </p:nvPr>
        </p:nvSpPr>
        <p:spPr>
          <a:xfrm>
            <a:off x="838200" y="1573161"/>
            <a:ext cx="10515600" cy="4603802"/>
          </a:xfrm>
        </p:spPr>
        <p:txBody>
          <a:bodyPr>
            <a:normAutofit fontScale="92500" lnSpcReduction="10000"/>
          </a:bodyPr>
          <a:lstStyle/>
          <a:p>
            <a:r>
              <a:rPr lang="en-US" sz="2200" dirty="0">
                <a:latin typeface="Arial" panose="020B0604020202020204" pitchFamily="34" charset="0"/>
                <a:cs typeface="Arial" panose="020B0604020202020204" pitchFamily="34" charset="0"/>
              </a:rPr>
              <a:t>In the existing dental diagnostic systems, most dental scan analyses are performed </a:t>
            </a:r>
            <a:r>
              <a:rPr lang="en-US" sz="2200" b="1" dirty="0">
                <a:latin typeface="Arial" panose="020B0604020202020204" pitchFamily="34" charset="0"/>
                <a:cs typeface="Arial" panose="020B0604020202020204" pitchFamily="34" charset="0"/>
              </a:rPr>
              <a:t>manually</a:t>
            </a:r>
            <a:r>
              <a:rPr lang="en-US" sz="2200" dirty="0">
                <a:latin typeface="Arial" panose="020B0604020202020204" pitchFamily="34" charset="0"/>
                <a:cs typeface="Arial" panose="020B0604020202020204" pitchFamily="34" charset="0"/>
              </a:rPr>
              <a:t> by dental professionals using traditional imaging tools and software. Dentists rely on their expertise to interpret </a:t>
            </a:r>
            <a:r>
              <a:rPr lang="en-US" sz="2200" b="1" dirty="0">
                <a:latin typeface="Arial" panose="020B0604020202020204" pitchFamily="34" charset="0"/>
                <a:cs typeface="Arial" panose="020B0604020202020204" pitchFamily="34" charset="0"/>
              </a:rPr>
              <a:t>X-rays, panoramic images, and CBCT scans</a:t>
            </a:r>
            <a:r>
              <a:rPr lang="en-US" sz="2200" dirty="0">
                <a:latin typeface="Arial" panose="020B0604020202020204" pitchFamily="34" charset="0"/>
                <a:cs typeface="Arial" panose="020B0604020202020204" pitchFamily="34" charset="0"/>
              </a:rPr>
              <a:t> to identify dental issues such as cavities, infections, fractures, or bone loss. Although basic image viewing software is available, these tools mainly provide </a:t>
            </a:r>
            <a:r>
              <a:rPr lang="en-US" sz="2200" b="1" dirty="0">
                <a:latin typeface="Arial" panose="020B0604020202020204" pitchFamily="34" charset="0"/>
                <a:cs typeface="Arial" panose="020B0604020202020204" pitchFamily="34" charset="0"/>
              </a:rPr>
              <a:t>visual representation</a:t>
            </a:r>
            <a:r>
              <a:rPr lang="en-US" sz="2200" dirty="0">
                <a:latin typeface="Arial" panose="020B0604020202020204" pitchFamily="34" charset="0"/>
                <a:cs typeface="Arial" panose="020B0604020202020204" pitchFamily="34" charset="0"/>
              </a:rPr>
              <a:t> without any </a:t>
            </a:r>
            <a:r>
              <a:rPr lang="en-US" sz="2200" b="1" dirty="0">
                <a:latin typeface="Arial" panose="020B0604020202020204" pitchFamily="34" charset="0"/>
                <a:cs typeface="Arial" panose="020B0604020202020204" pitchFamily="34" charset="0"/>
              </a:rPr>
              <a:t>automated analytical capabilities</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Conventional systems lack </a:t>
            </a:r>
            <a:r>
              <a:rPr lang="en-US" sz="2200" b="1" dirty="0">
                <a:latin typeface="Arial" panose="020B0604020202020204" pitchFamily="34" charset="0"/>
                <a:cs typeface="Arial" panose="020B0604020202020204" pitchFamily="34" charset="0"/>
              </a:rPr>
              <a:t>automation and intelligence</a:t>
            </a:r>
            <a:r>
              <a:rPr lang="en-US" sz="2200" dirty="0">
                <a:latin typeface="Arial" panose="020B0604020202020204" pitchFamily="34" charset="0"/>
                <a:cs typeface="Arial" panose="020B0604020202020204" pitchFamily="34" charset="0"/>
              </a:rPr>
              <a:t>, making the diagnostic process </a:t>
            </a:r>
            <a:r>
              <a:rPr lang="en-US" sz="2200" b="1" dirty="0">
                <a:latin typeface="Arial" panose="020B0604020202020204" pitchFamily="34" charset="0"/>
                <a:cs typeface="Arial" panose="020B0604020202020204" pitchFamily="34" charset="0"/>
              </a:rPr>
              <a:t>time-consuming and prone to human error</a:t>
            </a:r>
            <a:r>
              <a:rPr lang="en-US" sz="2200" dirty="0">
                <a:latin typeface="Arial" panose="020B0604020202020204" pitchFamily="34" charset="0"/>
                <a:cs typeface="Arial" panose="020B0604020202020204" pitchFamily="34" charset="0"/>
              </a:rPr>
              <a:t>. Dentists must manually mark regions of interest, measure bone density, and compare multiple scans to detect changes or abnormalities over time. Furthermore, existing systems often do not integrate with patient databases, making it difficult to maintain consistent records and track disease progression effectively.</a:t>
            </a:r>
            <a:endParaRPr lang="en-US" sz="2200" dirty="0"/>
          </a:p>
          <a:p>
            <a:r>
              <a:rPr lang="en-US" sz="2200" dirty="0"/>
              <a:t>Variations in experience, lighting conditions, and image quality can lead to </a:t>
            </a:r>
            <a:r>
              <a:rPr lang="en-US" sz="2200" b="1" dirty="0"/>
              <a:t>inconsistent diagnoses</a:t>
            </a:r>
            <a:r>
              <a:rPr lang="en-US" sz="2200" dirty="0"/>
              <a:t>. Traditional systems are designed primarily for </a:t>
            </a:r>
            <a:r>
              <a:rPr lang="en-US" sz="2200" b="1" dirty="0"/>
              <a:t>visual inspection</a:t>
            </a:r>
            <a:r>
              <a:rPr lang="en-US" sz="2200" dirty="0"/>
              <a:t> rather than intelligent analysis, meaning subtle dental problems—such as early-stage caries, micro-fractures, or gum infections—may go undetected in routine examinations.</a:t>
            </a:r>
            <a:endParaRPr lang="en-US" sz="22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7809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12BE-E1BD-838D-7E7D-02027C453FF1}"/>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0D00F45F-5D20-14F7-8721-43D229DC223D}"/>
              </a:ext>
            </a:extLst>
          </p:cNvPr>
          <p:cNvSpPr>
            <a:spLocks noGrp="1"/>
          </p:cNvSpPr>
          <p:nvPr>
            <p:ph idx="1"/>
          </p:nvPr>
        </p:nvSpPr>
        <p:spPr>
          <a:xfrm>
            <a:off x="838200" y="1484671"/>
            <a:ext cx="10515600" cy="4692292"/>
          </a:xfrm>
        </p:spPr>
        <p:txBody>
          <a:bodyPr>
            <a:normAutofit fontScale="92500" lnSpcReduction="10000"/>
          </a:bodyPr>
          <a:lstStyle/>
          <a:p>
            <a:r>
              <a:rPr lang="en-US" sz="2200" dirty="0">
                <a:latin typeface="Arial" panose="020B0604020202020204" pitchFamily="34" charset="0"/>
                <a:cs typeface="Arial" panose="020B0604020202020204" pitchFamily="34" charset="0"/>
              </a:rPr>
              <a:t>The </a:t>
            </a:r>
            <a:r>
              <a:rPr lang="en-US" sz="2200" b="1" dirty="0">
                <a:latin typeface="Arial" panose="020B0604020202020204" pitchFamily="34" charset="0"/>
                <a:cs typeface="Arial" panose="020B0604020202020204" pitchFamily="34" charset="0"/>
              </a:rPr>
              <a:t>Dental Scan Analyzer</a:t>
            </a:r>
            <a:r>
              <a:rPr lang="en-US" sz="2200" dirty="0">
                <a:latin typeface="Arial" panose="020B0604020202020204" pitchFamily="34" charset="0"/>
                <a:cs typeface="Arial" panose="020B0604020202020204" pitchFamily="34" charset="0"/>
              </a:rPr>
              <a:t> aims to overcome the limitations of traditional diagnostic systems by introducing an </a:t>
            </a:r>
            <a:r>
              <a:rPr lang="en-US" sz="2200" b="1" dirty="0">
                <a:latin typeface="Arial" panose="020B0604020202020204" pitchFamily="34" charset="0"/>
                <a:cs typeface="Arial" panose="020B0604020202020204" pitchFamily="34" charset="0"/>
              </a:rPr>
              <a:t>automated, intelligent, and efficient platform</a:t>
            </a:r>
            <a:r>
              <a:rPr lang="en-US" sz="2200" dirty="0">
                <a:latin typeface="Arial" panose="020B0604020202020204" pitchFamily="34" charset="0"/>
                <a:cs typeface="Arial" panose="020B0604020202020204" pitchFamily="34" charset="0"/>
              </a:rPr>
              <a:t> for analyzing dental scans. This proposed system integrates </a:t>
            </a:r>
            <a:r>
              <a:rPr lang="en-US" sz="2200" b="1" dirty="0">
                <a:latin typeface="Arial" panose="020B0604020202020204" pitchFamily="34" charset="0"/>
                <a:cs typeface="Arial" panose="020B0604020202020204" pitchFamily="34" charset="0"/>
              </a:rPr>
              <a:t>image processing</a:t>
            </a:r>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machine learning</a:t>
            </a:r>
            <a:r>
              <a:rPr lang="en-US" sz="2200" dirty="0">
                <a:latin typeface="Arial" panose="020B0604020202020204" pitchFamily="34" charset="0"/>
                <a:cs typeface="Arial" panose="020B0604020202020204" pitchFamily="34" charset="0"/>
              </a:rPr>
              <a:t>, and </a:t>
            </a:r>
            <a:r>
              <a:rPr lang="en-US" sz="2200" b="1" dirty="0">
                <a:latin typeface="Arial" panose="020B0604020202020204" pitchFamily="34" charset="0"/>
                <a:cs typeface="Arial" panose="020B0604020202020204" pitchFamily="34" charset="0"/>
              </a:rPr>
              <a:t>database management</a:t>
            </a:r>
            <a:r>
              <a:rPr lang="en-US" sz="2200" dirty="0">
                <a:latin typeface="Arial" panose="020B0604020202020204" pitchFamily="34" charset="0"/>
                <a:cs typeface="Arial" panose="020B0604020202020204" pitchFamily="34" charset="0"/>
              </a:rPr>
              <a:t> techniques to assist dental professionals in accurately identifying and diagnosing oral conditions from X-ray or CBCT images.</a:t>
            </a:r>
          </a:p>
          <a:p>
            <a:r>
              <a:rPr lang="en-US" sz="2200" dirty="0">
                <a:latin typeface="Arial" panose="020B0604020202020204" pitchFamily="34" charset="0"/>
                <a:cs typeface="Arial" panose="020B0604020202020204" pitchFamily="34" charset="0"/>
              </a:rPr>
              <a:t>The system processes the input dental scan through several key stages: </a:t>
            </a:r>
            <a:r>
              <a:rPr lang="en-US" sz="2200" b="1" dirty="0">
                <a:latin typeface="Arial" panose="020B0604020202020204" pitchFamily="34" charset="0"/>
                <a:cs typeface="Arial" panose="020B0604020202020204" pitchFamily="34" charset="0"/>
              </a:rPr>
              <a:t>image preprocessing</a:t>
            </a:r>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segmentation</a:t>
            </a:r>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feature extraction</a:t>
            </a:r>
            <a:r>
              <a:rPr lang="en-US" sz="2200" dirty="0">
                <a:latin typeface="Arial" panose="020B0604020202020204" pitchFamily="34" charset="0"/>
                <a:cs typeface="Arial" panose="020B0604020202020204" pitchFamily="34" charset="0"/>
              </a:rPr>
              <a:t>, and </a:t>
            </a:r>
            <a:r>
              <a:rPr lang="en-US" sz="2200" b="1" dirty="0">
                <a:latin typeface="Arial" panose="020B0604020202020204" pitchFamily="34" charset="0"/>
                <a:cs typeface="Arial" panose="020B0604020202020204" pitchFamily="34" charset="0"/>
              </a:rPr>
              <a:t>classification</a:t>
            </a:r>
            <a:r>
              <a:rPr lang="en-US" sz="2200" dirty="0">
                <a:latin typeface="Arial" panose="020B0604020202020204" pitchFamily="34" charset="0"/>
                <a:cs typeface="Arial" panose="020B0604020202020204" pitchFamily="34" charset="0"/>
              </a:rPr>
              <a:t>. In the preprocessing stage, noise is removed, and image contrast is enhanced to improve visual clarity. The segmentation module then isolates important structures such as teeth, roots, and bone regions. Feature extraction identifies patterns, textures, and anomalies, which are further analyzed using AI algorithms to detect dental issues like cavities, infections, root fractures, and misalignments. </a:t>
            </a:r>
          </a:p>
          <a:p>
            <a:r>
              <a:rPr lang="en-US" sz="2200" dirty="0">
                <a:latin typeface="Arial" panose="020B0604020202020204" pitchFamily="34" charset="0"/>
                <a:cs typeface="Arial" panose="020B0604020202020204" pitchFamily="34" charset="0"/>
              </a:rPr>
              <a:t>The proposed Dental Scan Analyzer not only enhances </a:t>
            </a:r>
            <a:r>
              <a:rPr lang="en-US" sz="2200" b="1" dirty="0">
                <a:latin typeface="Arial" panose="020B0604020202020204" pitchFamily="34" charset="0"/>
                <a:cs typeface="Arial" panose="020B0604020202020204" pitchFamily="34" charset="0"/>
              </a:rPr>
              <a:t>accuracy and consistency</a:t>
            </a:r>
            <a:r>
              <a:rPr lang="en-US" sz="2200" dirty="0">
                <a:latin typeface="Arial" panose="020B0604020202020204" pitchFamily="34" charset="0"/>
                <a:cs typeface="Arial" panose="020B0604020202020204" pitchFamily="34" charset="0"/>
              </a:rPr>
              <a:t> in dental diagnosis but also significantly </a:t>
            </a:r>
            <a:r>
              <a:rPr lang="en-US" sz="2200" b="1" dirty="0">
                <a:latin typeface="Arial" panose="020B0604020202020204" pitchFamily="34" charset="0"/>
                <a:cs typeface="Arial" panose="020B0604020202020204" pitchFamily="34" charset="0"/>
              </a:rPr>
              <a:t>reduces analysis time</a:t>
            </a:r>
            <a:r>
              <a:rPr lang="en-US" sz="2200" dirty="0">
                <a:latin typeface="Arial" panose="020B0604020202020204" pitchFamily="34" charset="0"/>
                <a:cs typeface="Arial" panose="020B0604020202020204" pitchFamily="34" charset="0"/>
              </a:rPr>
              <a:t>. It supports </a:t>
            </a:r>
            <a:r>
              <a:rPr lang="en-US" sz="2200" b="1" dirty="0">
                <a:latin typeface="Arial" panose="020B0604020202020204" pitchFamily="34" charset="0"/>
                <a:cs typeface="Arial" panose="020B0604020202020204" pitchFamily="34" charset="0"/>
              </a:rPr>
              <a:t>data-driven decision-making</a:t>
            </a:r>
            <a:r>
              <a:rPr lang="en-US" sz="2200" dirty="0">
                <a:latin typeface="Arial" panose="020B0604020202020204" pitchFamily="34" charset="0"/>
                <a:cs typeface="Arial" panose="020B0604020202020204" pitchFamily="34" charset="0"/>
              </a:rPr>
              <a:t>, enabling early detection and preventive care. By combining automation, artificial intelligence, and digital record management, the system promotes a </a:t>
            </a:r>
            <a:r>
              <a:rPr lang="en-US" sz="2200" b="1" dirty="0">
                <a:latin typeface="Arial" panose="020B0604020202020204" pitchFamily="34" charset="0"/>
                <a:cs typeface="Arial" panose="020B0604020202020204" pitchFamily="34" charset="0"/>
              </a:rPr>
              <a:t>smart, cost-effective, and scalable</a:t>
            </a:r>
            <a:r>
              <a:rPr lang="en-US" sz="2200" dirty="0">
                <a:latin typeface="Arial" panose="020B0604020202020204" pitchFamily="34" charset="0"/>
                <a:cs typeface="Arial" panose="020B0604020202020204" pitchFamily="34" charset="0"/>
              </a:rPr>
              <a:t> approach to modern dental healthcare.</a:t>
            </a:r>
          </a:p>
          <a:p>
            <a:endParaRPr lang="en-US"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9282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F452-4B96-A590-EA7C-5F3019C2A4F6}"/>
              </a:ext>
            </a:extLst>
          </p:cNvPr>
          <p:cNvSpPr>
            <a:spLocks noGrp="1"/>
          </p:cNvSpPr>
          <p:nvPr>
            <p:ph type="title"/>
          </p:nvPr>
        </p:nvSpPr>
        <p:spPr>
          <a:xfrm>
            <a:off x="599440" y="203201"/>
            <a:ext cx="10754360" cy="1290319"/>
          </a:xfrm>
        </p:spPr>
        <p:txBody>
          <a:bodyPr/>
          <a:lstStyle/>
          <a:p>
            <a:r>
              <a:rPr lang="en-IN" dirty="0"/>
              <a:t>ADVANTAGES</a:t>
            </a:r>
          </a:p>
        </p:txBody>
      </p:sp>
      <p:sp>
        <p:nvSpPr>
          <p:cNvPr id="4" name="Rectangle 1">
            <a:extLst>
              <a:ext uri="{FF2B5EF4-FFF2-40B4-BE49-F238E27FC236}">
                <a16:creationId xmlns:a16="http://schemas.microsoft.com/office/drawing/2014/main" id="{0C991C0F-A337-21C5-D008-0A7DC36157B5}"/>
              </a:ext>
            </a:extLst>
          </p:cNvPr>
          <p:cNvSpPr>
            <a:spLocks noGrp="1" noChangeArrowheads="1"/>
          </p:cNvSpPr>
          <p:nvPr>
            <p:ph idx="1"/>
          </p:nvPr>
        </p:nvSpPr>
        <p:spPr bwMode="auto">
          <a:xfrm>
            <a:off x="599440" y="1270611"/>
            <a:ext cx="1116584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High Diagnostic Accuracy: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Dental Scan Analyzer uses advanced image processing and artificial intelligence techniques to provide precise and accurate detection of dental problems such as cavities, fractures, and infections.</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2000" b="1" dirty="0">
                <a:latin typeface="Arial" panose="020B0604020202020204" pitchFamily="34" charset="0"/>
              </a:rPr>
              <a:t>Cost-Effective Solution</a:t>
            </a:r>
            <a:r>
              <a:rPr kumimoji="0" lang="en-US" altLang="en-US" sz="2000" b="1" i="0" u="none" strike="noStrike" cap="none" normalizeH="0" baseline="0" dirty="0">
                <a:ln>
                  <a:noFill/>
                </a:ln>
                <a:solidFill>
                  <a:schemeClr val="tx1"/>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Compared to expensive commercial diagnostic </a:t>
            </a:r>
            <a:r>
              <a:rPr kumimoji="0" lang="en-US" altLang="en-US" sz="2000" b="0" i="0" u="none" strike="noStrike" cap="none" normalizeH="0" baseline="0" dirty="0" err="1">
                <a:ln>
                  <a:noFill/>
                </a:ln>
                <a:solidFill>
                  <a:schemeClr val="tx1"/>
                </a:solidFill>
                <a:effectLst/>
                <a:latin typeface="Arial" panose="020B0604020202020204" pitchFamily="34" charset="0"/>
              </a:rPr>
              <a:t>tools,the</a:t>
            </a:r>
            <a:r>
              <a:rPr kumimoji="0" lang="en-US" altLang="en-US" sz="2000" b="0" i="0" u="none" strike="noStrike" cap="none" normalizeH="0" baseline="0" dirty="0">
                <a:ln>
                  <a:noFill/>
                </a:ln>
                <a:solidFill>
                  <a:schemeClr val="tx1"/>
                </a:solidFill>
                <a:effectLst/>
                <a:latin typeface="Arial" panose="020B0604020202020204" pitchFamily="34" charset="0"/>
              </a:rPr>
              <a:t> dental scan analyzer offer a more affordable and accessible solution for small clinics and research institutions.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Early Detection of Dental Diseases: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system can identify early signs of oral issues that may not be easily visible in routine checkups, allowing for preventive treatment and better patient outcomes.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Reduced Human Error:</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Automated image interpretation minimizes the chances of diagnostic errors caused by fatigue or human oversight.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Faster Processing: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system quickly analyzes dental scans, providing immediate results and improving clinical workflow efficiency.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309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11CD-6BE6-590E-6A97-C6FF0BD53D53}"/>
              </a:ext>
            </a:extLst>
          </p:cNvPr>
          <p:cNvSpPr>
            <a:spLocks noGrp="1"/>
          </p:cNvSpPr>
          <p:nvPr>
            <p:ph type="title"/>
          </p:nvPr>
        </p:nvSpPr>
        <p:spPr>
          <a:xfrm>
            <a:off x="838200" y="152401"/>
            <a:ext cx="10515600" cy="1391919"/>
          </a:xfrm>
        </p:spPr>
        <p:txBody>
          <a:bodyPr/>
          <a:lstStyle/>
          <a:p>
            <a:r>
              <a:rPr lang="en-IN" dirty="0"/>
              <a:t>DISADVANTAGES</a:t>
            </a:r>
          </a:p>
        </p:txBody>
      </p:sp>
      <p:sp>
        <p:nvSpPr>
          <p:cNvPr id="4" name="Rectangle 1">
            <a:extLst>
              <a:ext uri="{FF2B5EF4-FFF2-40B4-BE49-F238E27FC236}">
                <a16:creationId xmlns:a16="http://schemas.microsoft.com/office/drawing/2014/main" id="{822F4A84-9883-7EB1-A66F-168CD2AEAF70}"/>
              </a:ext>
            </a:extLst>
          </p:cNvPr>
          <p:cNvSpPr>
            <a:spLocks noGrp="1" noChangeArrowheads="1"/>
          </p:cNvSpPr>
          <p:nvPr>
            <p:ph idx="1"/>
          </p:nvPr>
        </p:nvSpPr>
        <p:spPr bwMode="auto">
          <a:xfrm>
            <a:off x="568960" y="1342490"/>
            <a:ext cx="10698480" cy="5427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Limited Human Supervision:</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Excessive reliance on automation may reduce the role of expert judgment, and any system misclassification could go unnoticed without professional verification.</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Complex Implementation:</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Integrating the system with existing hospital or clinic management software may require technical expertise and additional configuration.</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Privacy and Security Risks:</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Storing patient dental data and images in digital form poses potential risks if proper cybersecurity measures are not maintained.</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Need for Regular Updates:</a:t>
            </a:r>
            <a:b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system must be periodically updated with new datasets and AI model improvements to ensure continued accuracy and reliability.</a:t>
            </a:r>
          </a:p>
          <a:p>
            <a:r>
              <a:rPr lang="en-US" sz="2000" b="1" dirty="0">
                <a:latin typeface="Arial" panose="020B0604020202020204" pitchFamily="34" charset="0"/>
                <a:cs typeface="Arial" panose="020B0604020202020204" pitchFamily="34" charset="0"/>
              </a:rPr>
              <a:t>Limited Generalization:</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trained AI models may not perform equally well on all types of dental scans, especially if the dataset used for training is limited or biased.</a:t>
            </a:r>
          </a:p>
          <a:p>
            <a:pPr marL="0" indent="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92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93A4-CE51-69F3-4847-584B9DE734AB}"/>
              </a:ext>
            </a:extLst>
          </p:cNvPr>
          <p:cNvSpPr>
            <a:spLocks noGrp="1"/>
          </p:cNvSpPr>
          <p:nvPr>
            <p:ph type="title"/>
          </p:nvPr>
        </p:nvSpPr>
        <p:spPr>
          <a:xfrm>
            <a:off x="838200" y="152401"/>
            <a:ext cx="10515600" cy="985519"/>
          </a:xfrm>
        </p:spPr>
        <p:txBody>
          <a:bodyPr/>
          <a:lstStyle/>
          <a:p>
            <a:r>
              <a:rPr lang="en-IN" dirty="0"/>
              <a:t>HARDWARE REQUIREMENTS</a:t>
            </a:r>
          </a:p>
        </p:txBody>
      </p:sp>
      <p:sp>
        <p:nvSpPr>
          <p:cNvPr id="3" name="Content Placeholder 2">
            <a:extLst>
              <a:ext uri="{FF2B5EF4-FFF2-40B4-BE49-F238E27FC236}">
                <a16:creationId xmlns:a16="http://schemas.microsoft.com/office/drawing/2014/main" id="{6ED2A53E-3DC9-5EDA-7C49-AEADD9942267}"/>
              </a:ext>
            </a:extLst>
          </p:cNvPr>
          <p:cNvSpPr>
            <a:spLocks noGrp="1"/>
          </p:cNvSpPr>
          <p:nvPr>
            <p:ph idx="1"/>
          </p:nvPr>
        </p:nvSpPr>
        <p:spPr>
          <a:xfrm>
            <a:off x="558800" y="1046480"/>
            <a:ext cx="10795000" cy="5130483"/>
          </a:xfrm>
        </p:spPr>
        <p:txBody>
          <a:bodyPr>
            <a:normAutofit/>
          </a:bodyPr>
          <a:lstStyle/>
          <a:p>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Dental Scan Analyzer</a:t>
            </a:r>
            <a:r>
              <a:rPr lang="en-US" sz="2000" dirty="0">
                <a:latin typeface="Arial" panose="020B0604020202020204" pitchFamily="34" charset="0"/>
                <a:cs typeface="Arial" panose="020B0604020202020204" pitchFamily="34" charset="0"/>
              </a:rPr>
              <a:t> requires a reliable hardware setup to ensure smooth operation, accurate image processing, and efficient data management. The system should be equipped with at least an </a:t>
            </a:r>
            <a:r>
              <a:rPr lang="en-US" sz="2000" b="1" dirty="0">
                <a:latin typeface="Arial" panose="020B0604020202020204" pitchFamily="34" charset="0"/>
                <a:cs typeface="Arial" panose="020B0604020202020204" pitchFamily="34" charset="0"/>
              </a:rPr>
              <a:t>Intel Core i5 (8th Generation) processor</a:t>
            </a:r>
            <a:r>
              <a:rPr lang="en-US" sz="2000" dirty="0">
                <a:latin typeface="Arial" panose="020B0604020202020204" pitchFamily="34" charset="0"/>
                <a:cs typeface="Arial" panose="020B0604020202020204" pitchFamily="34" charset="0"/>
              </a:rPr>
              <a:t> or an equivalent </a:t>
            </a:r>
            <a:r>
              <a:rPr lang="en-US" sz="2000" b="1" dirty="0">
                <a:latin typeface="Arial" panose="020B0604020202020204" pitchFamily="34" charset="0"/>
                <a:cs typeface="Arial" panose="020B0604020202020204" pitchFamily="34" charset="0"/>
              </a:rPr>
              <a:t>AMD processor</a:t>
            </a:r>
            <a:r>
              <a:rPr lang="en-US" sz="2000" dirty="0">
                <a:latin typeface="Arial" panose="020B0604020202020204" pitchFamily="34" charset="0"/>
                <a:cs typeface="Arial" panose="020B0604020202020204" pitchFamily="34" charset="0"/>
              </a:rPr>
              <a:t> to handle computation tasks effectively. A minimum of </a:t>
            </a:r>
            <a:r>
              <a:rPr lang="en-US" sz="2000" b="1" dirty="0">
                <a:latin typeface="Arial" panose="020B0604020202020204" pitchFamily="34" charset="0"/>
                <a:cs typeface="Arial" panose="020B0604020202020204" pitchFamily="34" charset="0"/>
              </a:rPr>
              <a:t>8 GB RAM</a:t>
            </a:r>
            <a:r>
              <a:rPr lang="en-US" sz="2000" dirty="0">
                <a:latin typeface="Arial" panose="020B0604020202020204" pitchFamily="34" charset="0"/>
                <a:cs typeface="Arial" panose="020B0604020202020204" pitchFamily="34" charset="0"/>
              </a:rPr>
              <a:t> is required to support real-time image processing and system performance, although </a:t>
            </a:r>
            <a:r>
              <a:rPr lang="en-US" sz="2000" b="1" dirty="0">
                <a:latin typeface="Arial" panose="020B0604020202020204" pitchFamily="34" charset="0"/>
                <a:cs typeface="Arial" panose="020B0604020202020204" pitchFamily="34" charset="0"/>
              </a:rPr>
              <a:t>16 GB or more</a:t>
            </a:r>
            <a:r>
              <a:rPr lang="en-US" sz="2000" dirty="0">
                <a:latin typeface="Arial" panose="020B0604020202020204" pitchFamily="34" charset="0"/>
                <a:cs typeface="Arial" panose="020B0604020202020204" pitchFamily="34" charset="0"/>
              </a:rPr>
              <a:t> is recommended for faster operation, especially when dealing with large dental scan images or AI-based computations.</a:t>
            </a:r>
          </a:p>
          <a:p>
            <a:r>
              <a:rPr lang="en-US" sz="2000" dirty="0">
                <a:latin typeface="Arial" panose="020B0604020202020204" pitchFamily="34" charset="0"/>
                <a:cs typeface="Arial" panose="020B0604020202020204" pitchFamily="34" charset="0"/>
              </a:rPr>
              <a:t>For storage, a </a:t>
            </a:r>
            <a:r>
              <a:rPr lang="en-US" sz="2000" b="1" dirty="0">
                <a:latin typeface="Arial" panose="020B0604020202020204" pitchFamily="34" charset="0"/>
                <a:cs typeface="Arial" panose="020B0604020202020204" pitchFamily="34" charset="0"/>
              </a:rPr>
              <a:t>500 GB hard disk</a:t>
            </a:r>
            <a:r>
              <a:rPr lang="en-US" sz="2000" dirty="0">
                <a:latin typeface="Arial" panose="020B0604020202020204" pitchFamily="34" charset="0"/>
                <a:cs typeface="Arial" panose="020B0604020202020204" pitchFamily="34" charset="0"/>
              </a:rPr>
              <a:t> or </a:t>
            </a:r>
            <a:r>
              <a:rPr lang="en-US" sz="2000" b="1" dirty="0">
                <a:latin typeface="Arial" panose="020B0604020202020204" pitchFamily="34" charset="0"/>
                <a:cs typeface="Arial" panose="020B0604020202020204" pitchFamily="34" charset="0"/>
              </a:rPr>
              <a:t>256 GB SSD</a:t>
            </a:r>
            <a:r>
              <a:rPr lang="en-US" sz="2000" dirty="0">
                <a:latin typeface="Arial" panose="020B0604020202020204" pitchFamily="34" charset="0"/>
                <a:cs typeface="Arial" panose="020B0604020202020204" pitchFamily="34" charset="0"/>
              </a:rPr>
              <a:t> is sufficient to store patient records and scan data, but a </a:t>
            </a:r>
            <a:r>
              <a:rPr lang="en-US" sz="2000" b="1" dirty="0">
                <a:latin typeface="Arial" panose="020B0604020202020204" pitchFamily="34" charset="0"/>
                <a:cs typeface="Arial" panose="020B0604020202020204" pitchFamily="34" charset="0"/>
              </a:rPr>
              <a:t>1 TB SSD</a:t>
            </a:r>
            <a:r>
              <a:rPr lang="en-US" sz="2000" dirty="0">
                <a:latin typeface="Arial" panose="020B0604020202020204" pitchFamily="34" charset="0"/>
                <a:cs typeface="Arial" panose="020B0604020202020204" pitchFamily="34" charset="0"/>
              </a:rPr>
              <a:t> is recommended for high-speed data retrieval and long-term data storage. The system should include a </a:t>
            </a:r>
            <a:r>
              <a:rPr lang="en-US" sz="2000" b="1" dirty="0">
                <a:latin typeface="Arial" panose="020B0604020202020204" pitchFamily="34" charset="0"/>
                <a:cs typeface="Arial" panose="020B0604020202020204" pitchFamily="34" charset="0"/>
              </a:rPr>
              <a:t>15.6-inch monitor</a:t>
            </a:r>
            <a:r>
              <a:rPr lang="en-US" sz="2000" dirty="0">
                <a:latin typeface="Arial" panose="020B0604020202020204" pitchFamily="34" charset="0"/>
                <a:cs typeface="Arial" panose="020B0604020202020204" pitchFamily="34" charset="0"/>
              </a:rPr>
              <a:t> or larger with </a:t>
            </a:r>
            <a:r>
              <a:rPr lang="en-US" sz="2000" b="1" dirty="0">
                <a:latin typeface="Arial" panose="020B0604020202020204" pitchFamily="34" charset="0"/>
                <a:cs typeface="Arial" panose="020B0604020202020204" pitchFamily="34" charset="0"/>
              </a:rPr>
              <a:t>Full HD (1920×1080) resolution</a:t>
            </a:r>
            <a:r>
              <a:rPr lang="en-US" sz="2000" dirty="0">
                <a:latin typeface="Arial" panose="020B0604020202020204" pitchFamily="34" charset="0"/>
                <a:cs typeface="Arial" panose="020B0604020202020204" pitchFamily="34" charset="0"/>
              </a:rPr>
              <a:t> to provide clear visualization of dental images. For more detailed image analysis and 3D rendering, a </a:t>
            </a:r>
            <a:r>
              <a:rPr lang="en-US" sz="2000" b="1" dirty="0">
                <a:latin typeface="Arial" panose="020B0604020202020204" pitchFamily="34" charset="0"/>
                <a:cs typeface="Arial" panose="020B0604020202020204" pitchFamily="34" charset="0"/>
              </a:rPr>
              <a:t>4K monitor</a:t>
            </a:r>
            <a:r>
              <a:rPr lang="en-US" sz="2000" dirty="0">
                <a:latin typeface="Arial" panose="020B0604020202020204" pitchFamily="34" charset="0"/>
                <a:cs typeface="Arial" panose="020B0604020202020204" pitchFamily="34" charset="0"/>
              </a:rPr>
              <a:t> can be used. A </a:t>
            </a:r>
            <a:r>
              <a:rPr lang="en-US" sz="2000" b="1" dirty="0">
                <a:latin typeface="Arial" panose="020B0604020202020204" pitchFamily="34" charset="0"/>
                <a:cs typeface="Arial" panose="020B0604020202020204" pitchFamily="34" charset="0"/>
              </a:rPr>
              <a:t>graphics card</a:t>
            </a:r>
            <a:r>
              <a:rPr lang="en-US" sz="2000" dirty="0">
                <a:latin typeface="Arial" panose="020B0604020202020204" pitchFamily="34" charset="0"/>
                <a:cs typeface="Arial" panose="020B0604020202020204" pitchFamily="34" charset="0"/>
              </a:rPr>
              <a:t>, preferably </a:t>
            </a:r>
            <a:r>
              <a:rPr lang="en-US" sz="2000" b="1" dirty="0">
                <a:latin typeface="Arial" panose="020B0604020202020204" pitchFamily="34" charset="0"/>
                <a:cs typeface="Arial" panose="020B0604020202020204" pitchFamily="34" charset="0"/>
              </a:rPr>
              <a:t>NVIDIA GeForce GTX 1650</a:t>
            </a:r>
            <a:r>
              <a:rPr lang="en-US" sz="2000" dirty="0">
                <a:latin typeface="Arial" panose="020B0604020202020204" pitchFamily="34" charset="0"/>
                <a:cs typeface="Arial" panose="020B0604020202020204" pitchFamily="34" charset="0"/>
              </a:rPr>
              <a:t> or higher, is recommended to support image processing and machine learning tasks efficiently.</a:t>
            </a:r>
          </a:p>
          <a:p>
            <a:r>
              <a:rPr lang="en-US" sz="2000" dirty="0"/>
              <a:t>The system also requires standard </a:t>
            </a:r>
            <a:r>
              <a:rPr lang="en-US" sz="2000" b="1" dirty="0"/>
              <a:t>input devices</a:t>
            </a:r>
            <a:r>
              <a:rPr lang="en-US" sz="2000" dirty="0"/>
              <a:t> such as a keyboard, mouse, and a </a:t>
            </a:r>
            <a:r>
              <a:rPr lang="en-US" sz="2000" b="1" dirty="0"/>
              <a:t>high-resolution dental image scanner or digital X-ray device</a:t>
            </a:r>
            <a:r>
              <a:rPr lang="en-US" sz="2000" dirty="0"/>
              <a:t> for acquiring scan inputs. Stable </a:t>
            </a:r>
            <a:r>
              <a:rPr lang="en-US" sz="2000" b="1" dirty="0"/>
              <a:t>network connectivity</a:t>
            </a:r>
            <a:r>
              <a:rPr lang="en-US" sz="2000" dirty="0"/>
              <a:t> through Wi-Fi or Ethernet is necessary for data transfer and cloud-based storage.</a:t>
            </a:r>
            <a:endParaRPr lang="en-US"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52561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55FE-08E2-22F1-F490-5291CB06A3E8}"/>
              </a:ext>
            </a:extLst>
          </p:cNvPr>
          <p:cNvSpPr>
            <a:spLocks noGrp="1"/>
          </p:cNvSpPr>
          <p:nvPr>
            <p:ph type="title"/>
          </p:nvPr>
        </p:nvSpPr>
        <p:spPr>
          <a:xfrm>
            <a:off x="838200" y="365125"/>
            <a:ext cx="10515600" cy="996315"/>
          </a:xfrm>
        </p:spPr>
        <p:txBody>
          <a:bodyPr/>
          <a:lstStyle/>
          <a:p>
            <a:r>
              <a:rPr lang="en-IN" dirty="0"/>
              <a:t>SOFTWARE REQUIREMENTS</a:t>
            </a:r>
          </a:p>
        </p:txBody>
      </p:sp>
      <p:sp>
        <p:nvSpPr>
          <p:cNvPr id="3" name="Content Placeholder 2">
            <a:extLst>
              <a:ext uri="{FF2B5EF4-FFF2-40B4-BE49-F238E27FC236}">
                <a16:creationId xmlns:a16="http://schemas.microsoft.com/office/drawing/2014/main" id="{3AD3136B-A442-4A06-772D-3C92354A995D}"/>
              </a:ext>
            </a:extLst>
          </p:cNvPr>
          <p:cNvSpPr>
            <a:spLocks noGrp="1"/>
          </p:cNvSpPr>
          <p:nvPr>
            <p:ph idx="1"/>
          </p:nvPr>
        </p:nvSpPr>
        <p:spPr>
          <a:xfrm>
            <a:off x="579120" y="1259840"/>
            <a:ext cx="10688320" cy="4917123"/>
          </a:xfrm>
        </p:spPr>
        <p:txBody>
          <a:bodyPr>
            <a:noAutofit/>
          </a:bodyPr>
          <a:lstStyle/>
          <a:p>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Dental Scan Analyzer</a:t>
            </a:r>
            <a:r>
              <a:rPr lang="en-US" sz="2000" dirty="0">
                <a:latin typeface="Arial" panose="020B0604020202020204" pitchFamily="34" charset="0"/>
                <a:cs typeface="Arial" panose="020B0604020202020204" pitchFamily="34" charset="0"/>
              </a:rPr>
              <a:t> requires efficient and reliable software components to process dental images, perform analysis, and manage patient data effectively. The system can operate on </a:t>
            </a:r>
            <a:r>
              <a:rPr lang="en-US" sz="2000" b="1" dirty="0">
                <a:latin typeface="Arial" panose="020B0604020202020204" pitchFamily="34" charset="0"/>
                <a:cs typeface="Arial" panose="020B0604020202020204" pitchFamily="34" charset="0"/>
              </a:rPr>
              <a:t>Windows 10 or higher</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Linux (64-bit)</a:t>
            </a:r>
            <a:r>
              <a:rPr lang="en-US" sz="2000" dirty="0">
                <a:latin typeface="Arial" panose="020B0604020202020204" pitchFamily="34" charset="0"/>
                <a:cs typeface="Arial" panose="020B0604020202020204" pitchFamily="34" charset="0"/>
              </a:rPr>
              <a:t>, or </a:t>
            </a:r>
            <a:r>
              <a:rPr lang="en-US" sz="2000" b="1" dirty="0">
                <a:latin typeface="Arial" panose="020B0604020202020204" pitchFamily="34" charset="0"/>
                <a:cs typeface="Arial" panose="020B0604020202020204" pitchFamily="34" charset="0"/>
              </a:rPr>
              <a:t>macOS</a:t>
            </a:r>
            <a:r>
              <a:rPr lang="en-US" sz="2000" dirty="0">
                <a:latin typeface="Arial" panose="020B0604020202020204" pitchFamily="34" charset="0"/>
                <a:cs typeface="Arial" panose="020B0604020202020204" pitchFamily="34" charset="0"/>
              </a:rPr>
              <a:t>, depending on the deployment environment.</a:t>
            </a:r>
          </a:p>
          <a:p>
            <a:r>
              <a:rPr lang="en-US" sz="2000" dirty="0">
                <a:latin typeface="Arial" panose="020B0604020202020204" pitchFamily="34" charset="0"/>
                <a:cs typeface="Arial" panose="020B0604020202020204" pitchFamily="34" charset="0"/>
              </a:rPr>
              <a:t> To implement the machine learning or deep learning modules that detect dental abnormalities, frameworks like </a:t>
            </a:r>
            <a:r>
              <a:rPr lang="en-US" sz="2000" b="1" dirty="0">
                <a:latin typeface="Arial" panose="020B0604020202020204" pitchFamily="34" charset="0"/>
                <a:cs typeface="Arial" panose="020B0604020202020204" pitchFamily="34" charset="0"/>
              </a:rPr>
              <a:t>TensorFlow</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Keras</a:t>
            </a:r>
            <a:r>
              <a:rPr lang="en-US" sz="2000" dirty="0">
                <a:latin typeface="Arial" panose="020B0604020202020204" pitchFamily="34" charset="0"/>
                <a:cs typeface="Arial" panose="020B0604020202020204" pitchFamily="34" charset="0"/>
              </a:rPr>
              <a:t>, or </a:t>
            </a:r>
            <a:r>
              <a:rPr lang="en-US" sz="2000" b="1" dirty="0" err="1">
                <a:latin typeface="Arial" panose="020B0604020202020204" pitchFamily="34" charset="0"/>
                <a:cs typeface="Arial" panose="020B0604020202020204" pitchFamily="34" charset="0"/>
              </a:rPr>
              <a:t>PyTorch</a:t>
            </a:r>
            <a:r>
              <a:rPr lang="en-US" sz="2000" dirty="0">
                <a:latin typeface="Arial" panose="020B0604020202020204" pitchFamily="34" charset="0"/>
                <a:cs typeface="Arial" panose="020B0604020202020204" pitchFamily="34" charset="0"/>
              </a:rPr>
              <a:t> are integrated. These frameworks help train models that can classify dental conditions such as cavities, infections, or fractures.</a:t>
            </a:r>
          </a:p>
          <a:p>
            <a:r>
              <a:rPr lang="en-US" sz="2000" dirty="0">
                <a:latin typeface="Arial" panose="020B0604020202020204" pitchFamily="34" charset="0"/>
                <a:cs typeface="Arial" panose="020B0604020202020204" pitchFamily="34" charset="0"/>
              </a:rPr>
              <a:t>For data storage and retrieval, a </a:t>
            </a:r>
            <a:r>
              <a:rPr lang="en-US" sz="2000" b="1" dirty="0">
                <a:latin typeface="Arial" panose="020B0604020202020204" pitchFamily="34" charset="0"/>
                <a:cs typeface="Arial" panose="020B0604020202020204" pitchFamily="34" charset="0"/>
              </a:rPr>
              <a:t>MySQL</a:t>
            </a:r>
            <a:r>
              <a:rPr lang="en-US" sz="2000" dirty="0">
                <a:latin typeface="Arial" panose="020B0604020202020204" pitchFamily="34" charset="0"/>
                <a:cs typeface="Arial" panose="020B0604020202020204" pitchFamily="34" charset="0"/>
              </a:rPr>
              <a:t> or </a:t>
            </a:r>
            <a:r>
              <a:rPr lang="en-US" sz="2000" b="1" dirty="0">
                <a:latin typeface="Arial" panose="020B0604020202020204" pitchFamily="34" charset="0"/>
                <a:cs typeface="Arial" panose="020B0604020202020204" pitchFamily="34" charset="0"/>
              </a:rPr>
              <a:t>SQLite</a:t>
            </a:r>
            <a:r>
              <a:rPr lang="en-US" sz="2000" dirty="0">
                <a:latin typeface="Arial" panose="020B0604020202020204" pitchFamily="34" charset="0"/>
                <a:cs typeface="Arial" panose="020B0604020202020204" pitchFamily="34" charset="0"/>
              </a:rPr>
              <a:t> database is employed to maintain patient information, dental scan records, and diagnostic reports securely. The system also requires supporting software like </a:t>
            </a:r>
            <a:r>
              <a:rPr lang="en-US" sz="2000" b="1" dirty="0">
                <a:latin typeface="Arial" panose="020B0604020202020204" pitchFamily="34" charset="0"/>
                <a:cs typeface="Arial" panose="020B0604020202020204" pitchFamily="34" charset="0"/>
              </a:rPr>
              <a:t>Anaconda Navigator</a:t>
            </a:r>
            <a:r>
              <a:rPr lang="en-US" sz="2000" dirty="0">
                <a:latin typeface="Arial" panose="020B0604020202020204" pitchFamily="34" charset="0"/>
                <a:cs typeface="Arial" panose="020B0604020202020204" pitchFamily="34" charset="0"/>
              </a:rPr>
              <a:t> or </a:t>
            </a:r>
            <a:r>
              <a:rPr lang="en-US" sz="2000" b="1" dirty="0" err="1">
                <a:latin typeface="Arial" panose="020B0604020202020204" pitchFamily="34" charset="0"/>
                <a:cs typeface="Arial" panose="020B0604020202020204" pitchFamily="34" charset="0"/>
              </a:rPr>
              <a:t>Jupyter</a:t>
            </a:r>
            <a:r>
              <a:rPr lang="en-US" sz="2000" b="1" dirty="0">
                <a:latin typeface="Arial" panose="020B0604020202020204" pitchFamily="34" charset="0"/>
                <a:cs typeface="Arial" panose="020B0604020202020204" pitchFamily="34" charset="0"/>
              </a:rPr>
              <a:t> Notebook</a:t>
            </a:r>
            <a:r>
              <a:rPr lang="en-US" sz="2000" dirty="0">
                <a:latin typeface="Arial" panose="020B0604020202020204" pitchFamily="34" charset="0"/>
                <a:cs typeface="Arial" panose="020B0604020202020204" pitchFamily="34" charset="0"/>
              </a:rPr>
              <a:t> for development and testing purposes.</a:t>
            </a:r>
          </a:p>
          <a:p>
            <a:r>
              <a:rPr lang="en-US" sz="2000" dirty="0">
                <a:latin typeface="Arial" panose="020B0604020202020204" pitchFamily="34" charset="0"/>
                <a:cs typeface="Arial" panose="020B0604020202020204" pitchFamily="34" charset="0"/>
              </a:rPr>
              <a:t>The software setup provides a </a:t>
            </a:r>
            <a:r>
              <a:rPr lang="en-US" sz="2000" b="1" dirty="0">
                <a:latin typeface="Arial" panose="020B0604020202020204" pitchFamily="34" charset="0"/>
                <a:cs typeface="Arial" panose="020B0604020202020204" pitchFamily="34" charset="0"/>
              </a:rPr>
              <a:t>powerful, scalable, and user-friendly environment</a:t>
            </a:r>
            <a:r>
              <a:rPr lang="en-US" sz="2000" dirty="0">
                <a:latin typeface="Arial" panose="020B0604020202020204" pitchFamily="34" charset="0"/>
                <a:cs typeface="Arial" panose="020B0604020202020204" pitchFamily="34" charset="0"/>
              </a:rPr>
              <a:t> for developing and operating the Dental Scan Analyzer, ensuring high performance in both image analysis and data management.</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595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792E-3342-F832-BCD5-9A12EBCB8106}"/>
              </a:ext>
            </a:extLst>
          </p:cNvPr>
          <p:cNvSpPr>
            <a:spLocks noGrp="1"/>
          </p:cNvSpPr>
          <p:nvPr>
            <p:ph type="title"/>
          </p:nvPr>
        </p:nvSpPr>
        <p:spPr/>
        <p:txBody>
          <a:bodyPr/>
          <a:lstStyle/>
          <a:p>
            <a:r>
              <a:rPr lang="en-IN" dirty="0"/>
              <a:t>MODULES </a:t>
            </a:r>
          </a:p>
        </p:txBody>
      </p:sp>
      <p:sp>
        <p:nvSpPr>
          <p:cNvPr id="3" name="Content Placeholder 2">
            <a:extLst>
              <a:ext uri="{FF2B5EF4-FFF2-40B4-BE49-F238E27FC236}">
                <a16:creationId xmlns:a16="http://schemas.microsoft.com/office/drawing/2014/main" id="{3C4E0637-FC51-767A-0010-07BE8C2CC3F6}"/>
              </a:ext>
            </a:extLst>
          </p:cNvPr>
          <p:cNvSpPr>
            <a:spLocks noGrp="1"/>
          </p:cNvSpPr>
          <p:nvPr>
            <p:ph idx="1"/>
          </p:nvPr>
        </p:nvSpPr>
        <p:spPr>
          <a:xfrm>
            <a:off x="650240" y="1381760"/>
            <a:ext cx="10703560" cy="4795203"/>
          </a:xfrm>
        </p:spPr>
        <p:txBody>
          <a:bodyPr>
            <a:normAutofit lnSpcReduction="10000"/>
          </a:bodyPr>
          <a:lstStyle/>
          <a:p>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Dental Scan Analyzer</a:t>
            </a:r>
            <a:r>
              <a:rPr lang="en-US" sz="2000" dirty="0">
                <a:latin typeface="Arial" panose="020B0604020202020204" pitchFamily="34" charset="0"/>
                <a:cs typeface="Arial" panose="020B0604020202020204" pitchFamily="34" charset="0"/>
              </a:rPr>
              <a:t> is designed as a modular system that integrates various components to perform image acquisition, processing, and intelligent diagnosis efficiently. Each module performs a specific function and contributes to the overall workflow, ensuring the system operates seamlessly from data input to result generation.</a:t>
            </a:r>
          </a:p>
          <a:p>
            <a:r>
              <a:rPr lang="en-US" sz="2000" dirty="0">
                <a:latin typeface="Arial" panose="020B0604020202020204" pitchFamily="34" charset="0"/>
                <a:cs typeface="Arial" panose="020B0604020202020204" pitchFamily="34" charset="0"/>
              </a:rPr>
              <a:t> These features help in identifying and classifying various dental conditions. The extracted data is converted into numerical values that are then used by the machine learning model for training and prediction.</a:t>
            </a:r>
          </a:p>
          <a:p>
            <a:r>
              <a:rPr lang="en-US" sz="2000" dirty="0">
                <a:latin typeface="Arial" panose="020B0604020202020204" pitchFamily="34" charset="0"/>
                <a:cs typeface="Arial" panose="020B0604020202020204" pitchFamily="34" charset="0"/>
              </a:rPr>
              <a:t>The system can automatically detect abnormalities such as </a:t>
            </a:r>
            <a:r>
              <a:rPr lang="en-US" sz="2000" b="1" dirty="0">
                <a:latin typeface="Arial" panose="020B0604020202020204" pitchFamily="34" charset="0"/>
                <a:cs typeface="Arial" panose="020B0604020202020204" pitchFamily="34" charset="0"/>
              </a:rPr>
              <a:t>cavities, infections, fractures, or misalignments</a:t>
            </a:r>
            <a:r>
              <a:rPr lang="en-US" sz="2000" dirty="0">
                <a:latin typeface="Arial" panose="020B0604020202020204" pitchFamily="34" charset="0"/>
                <a:cs typeface="Arial" panose="020B0604020202020204" pitchFamily="34" charset="0"/>
              </a:rPr>
              <a:t>. The output of this module includes diagnostic results with accuracy levels and visual indicators on the image, helping dentists make data-driven decisions.</a:t>
            </a:r>
          </a:p>
          <a:p>
            <a:r>
              <a:rPr lang="en-US" sz="2000" dirty="0"/>
              <a:t>The reports can be exported in various formats such as </a:t>
            </a:r>
            <a:r>
              <a:rPr lang="en-US" sz="2000" b="1" dirty="0"/>
              <a:t>PDF or Excel</a:t>
            </a:r>
            <a:r>
              <a:rPr lang="en-US" sz="2000" dirty="0"/>
              <a:t>, making them easy to share and store. This module bridges the gap between technical analysis and clinical usability, ensuring that dentists can interpret the results effortlessly.</a:t>
            </a:r>
          </a:p>
          <a:p>
            <a:r>
              <a:rPr lang="en-US" sz="2000" dirty="0"/>
              <a:t>It uses a </a:t>
            </a:r>
            <a:r>
              <a:rPr lang="en-US" sz="2000" b="1" dirty="0"/>
              <a:t>database management system (like MySQL or SQLite)</a:t>
            </a:r>
            <a:r>
              <a:rPr lang="en-US" sz="2000" dirty="0"/>
              <a:t> to ensure that patient records are securely maintained and easily accessible. The database also supports tracking historical data, enabling comparison between previous and current scans.</a:t>
            </a:r>
          </a:p>
          <a:p>
            <a:endParaRPr lang="en-US" sz="2000" dirty="0">
              <a:latin typeface="Arial" panose="020B0604020202020204" pitchFamily="34" charset="0"/>
              <a:cs typeface="Arial" panose="020B0604020202020204" pitchFamily="34" charset="0"/>
            </a:endParaRPr>
          </a:p>
          <a:p>
            <a:endParaRPr lang="en-US" dirty="0"/>
          </a:p>
          <a:p>
            <a:pPr marL="0" indent="0">
              <a:buNone/>
            </a:pPr>
            <a:endParaRPr lang="en-IN" dirty="0"/>
          </a:p>
        </p:txBody>
      </p:sp>
    </p:spTree>
    <p:extLst>
      <p:ext uri="{BB962C8B-B14F-4D97-AF65-F5344CB8AC3E}">
        <p14:creationId xmlns:p14="http://schemas.microsoft.com/office/powerpoint/2010/main" val="321010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1853</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DENTAL SCAN ANALYZER</vt:lpstr>
      <vt:lpstr>ABSTRACT</vt:lpstr>
      <vt:lpstr>EXISTING SYSTEM</vt:lpstr>
      <vt:lpstr>PROPOSED SYSTEM</vt:lpstr>
      <vt:lpstr>ADVANTAGES</vt:lpstr>
      <vt:lpstr>DISADVANTAGES</vt:lpstr>
      <vt:lpstr>HARDWARE REQUIREMENTS</vt:lpstr>
      <vt:lpstr>SOFTWARE REQUIREMENTS</vt:lpstr>
      <vt:lpstr>MODULES </vt:lpstr>
      <vt:lpstr>MODULES DESCRIPTION</vt:lpstr>
      <vt:lpstr>SAMPLE OUTPUTS</vt:lpstr>
      <vt:lpstr>SAMPLE OUTPUTS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Kunguma Nithya</dc:creator>
  <cp:lastModifiedBy>Kunguma Nithya</cp:lastModifiedBy>
  <cp:revision>2</cp:revision>
  <dcterms:created xsi:type="dcterms:W3CDTF">2025-10-28T11:10:21Z</dcterms:created>
  <dcterms:modified xsi:type="dcterms:W3CDTF">2025-10-28T15:25:04Z</dcterms:modified>
</cp:coreProperties>
</file>