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4.wmf" ContentType="image/x-emf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6858000" cy="9906000" type="A4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25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FF317B9-077F-35BF-D372-EB00071ED53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96958"/>
          </a:xfrm>
          <a:prstGeom prst="rect">
            <a:avLst/>
          </a:prstGeom>
          <a:noFill/>
          <a:ln>
            <a:noFill/>
          </a:ln>
        </p:spPr>
        <p:txBody>
          <a:bodyPr vert="horz" lIns="82854" tIns="41427" rIns="82854" bIns="41427" compatLnSpc="0">
            <a:noAutofit/>
          </a:bodyPr>
          <a:lstStyle/>
          <a:p>
            <a:pPr hangingPunct="0">
              <a:defRPr sz="1400"/>
            </a:pPr>
            <a:endParaRPr lang="en-US" sz="1300">
              <a:latin typeface="Arial" pitchFamily="18"/>
              <a:ea typeface="ＭＳ Ｐゴシック" pitchFamily="2"/>
              <a:cs typeface="Tahoma" pitchFamily="2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2B7F188-F28B-8DD8-FF9D-AE5A421877F3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96958"/>
          </a:xfrm>
          <a:prstGeom prst="rect">
            <a:avLst/>
          </a:prstGeom>
          <a:noFill/>
          <a:ln>
            <a:noFill/>
          </a:ln>
        </p:spPr>
        <p:txBody>
          <a:bodyPr vert="horz" lIns="82854" tIns="41427" rIns="82854" bIns="41427" compatLnSpc="0">
            <a:noAutofit/>
          </a:bodyPr>
          <a:lstStyle/>
          <a:p>
            <a:pPr algn="r" hangingPunct="0">
              <a:defRPr sz="1400"/>
            </a:pPr>
            <a:endParaRPr lang="en-US" sz="1300">
              <a:latin typeface="Arial" pitchFamily="18"/>
              <a:ea typeface="ＭＳ Ｐゴシック" pitchFamily="2"/>
              <a:cs typeface="Tahoma" pitchFamily="2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7FE00E7-B7B3-E7F4-EF0C-F14FD224E86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448569"/>
            <a:ext cx="2976173" cy="496958"/>
          </a:xfrm>
          <a:prstGeom prst="rect">
            <a:avLst/>
          </a:prstGeom>
          <a:noFill/>
          <a:ln>
            <a:noFill/>
          </a:ln>
        </p:spPr>
        <p:txBody>
          <a:bodyPr vert="horz" lIns="82854" tIns="41427" rIns="82854" bIns="41427" anchor="b" compatLnSpc="0">
            <a:noAutofit/>
          </a:bodyPr>
          <a:lstStyle/>
          <a:p>
            <a:pPr hangingPunct="0">
              <a:defRPr sz="1400"/>
            </a:pPr>
            <a:endParaRPr lang="en-US" sz="1300">
              <a:latin typeface="Arial" pitchFamily="18"/>
              <a:ea typeface="ＭＳ Ｐゴシック" pitchFamily="2"/>
              <a:cs typeface="Tahoma" pitchFamily="2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0625DF2-F224-6BED-CF5F-E6CE8A5A0368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795" y="9448569"/>
            <a:ext cx="2976173" cy="496958"/>
          </a:xfrm>
          <a:prstGeom prst="rect">
            <a:avLst/>
          </a:prstGeom>
          <a:noFill/>
          <a:ln>
            <a:noFill/>
          </a:ln>
        </p:spPr>
        <p:txBody>
          <a:bodyPr vert="horz" lIns="82854" tIns="41427" rIns="82854" bIns="41427" anchor="b" compatLnSpc="0">
            <a:noAutofit/>
          </a:bodyPr>
          <a:lstStyle/>
          <a:p>
            <a:pPr algn="r" hangingPunct="0">
              <a:defRPr sz="1400"/>
            </a:pPr>
            <a:fld id="{B6DC0DD3-85E0-4053-BE8B-0DAFA54C497F}" type="slidenum">
              <a:pPr algn="r" hangingPunct="0">
                <a:defRPr sz="1400"/>
              </a:pPr>
              <a:t>‹#›</a:t>
            </a:fld>
            <a:endParaRPr lang="en-US" sz="1300">
              <a:latin typeface="Arial" pitchFamily="18"/>
              <a:ea typeface="ＭＳ Ｐゴシック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47837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15244FD6-6E85-85AC-6094-975FC6E72E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38363" y="755650"/>
            <a:ext cx="2579687" cy="37290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A2987B4-D233-EF00-4C58-8BC5835167C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30" y="4724117"/>
            <a:ext cx="5486309" cy="447530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altLang="ja-JP"/>
          </a:p>
        </p:txBody>
      </p:sp>
      <p:sp>
        <p:nvSpPr>
          <p:cNvPr id="4" name="ヘッダー プレースホルダー 3">
            <a:extLst>
              <a:ext uri="{FF2B5EF4-FFF2-40B4-BE49-F238E27FC236}">
                <a16:creationId xmlns:a16="http://schemas.microsoft.com/office/drawing/2014/main" id="{1AC45C07-4224-1C33-8745-32E48DC326C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969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en-US" sz="1300" kern="1200">
                <a:latin typeface="Times New Roman" pitchFamily="18"/>
                <a:ea typeface="ＭＳ Ｐ明朝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17E50F-8AAE-3F33-37A8-9BE08AD0B5DB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1795" y="0"/>
            <a:ext cx="2976173" cy="4969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en-US" sz="1300" kern="1200">
                <a:latin typeface="Times New Roman" pitchFamily="18"/>
                <a:ea typeface="ＭＳ Ｐ明朝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F152E7-4B45-FA19-4D97-7BF204552AE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448569"/>
            <a:ext cx="2976173" cy="4969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rtl="0" hangingPunct="0">
              <a:buNone/>
              <a:tabLst/>
              <a:defRPr lang="en-US" sz="1300" kern="1200">
                <a:latin typeface="Times New Roman" pitchFamily="18"/>
                <a:ea typeface="ＭＳ Ｐ明朝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000987-C5BB-C8CD-29EB-41B1E4ADE04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1795" y="9448569"/>
            <a:ext cx="2976173" cy="4969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rtl="0" hangingPunct="0">
              <a:buNone/>
              <a:tabLst/>
              <a:defRPr lang="en-US" sz="1300" kern="1200">
                <a:latin typeface="Times New Roman" pitchFamily="18"/>
                <a:ea typeface="ＭＳ Ｐ明朝" pitchFamily="2"/>
                <a:cs typeface="Tahoma" pitchFamily="2"/>
              </a:defRPr>
            </a:lvl1pPr>
          </a:lstStyle>
          <a:p>
            <a:pPr lvl="0"/>
            <a:fld id="{62082D46-F0AE-4542-8763-5720A211FC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69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3795" marR="0" indent="-193795" rtl="0" hangingPunct="0">
      <a:tabLst/>
      <a:defRPr lang="en-US" altLang="ja-JP" sz="1794" b="0" i="0" u="none" strike="noStrike" kern="1200">
        <a:ln>
          <a:noFill/>
        </a:ln>
        <a:latin typeface="Arial" pitchFamily="18"/>
        <a:ea typeface="ＭＳ Ｐゴシック" pitchFamily="2"/>
        <a:cs typeface="Tahoma" pitchFamily="2"/>
      </a:defRPr>
    </a:lvl1pPr>
    <a:lvl2pPr marL="410200" algn="l" defTabSz="820400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2pPr>
    <a:lvl3pPr marL="820400" algn="l" defTabSz="820400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3pPr>
    <a:lvl4pPr marL="1230600" algn="l" defTabSz="820400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4pPr>
    <a:lvl5pPr marL="1640799" algn="l" defTabSz="820400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5pPr>
    <a:lvl6pPr marL="2050999" algn="l" defTabSz="820400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6pPr>
    <a:lvl7pPr marL="2461199" algn="l" defTabSz="820400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7pPr>
    <a:lvl8pPr marL="2871399" algn="l" defTabSz="820400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8pPr>
    <a:lvl9pPr marL="3281599" algn="l" defTabSz="820400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15668D-C213-4947-74E6-F3222DA302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3295355-69A1-492E-9D98-6CF67E7084C4}" type="slidenum">
              <a:t>1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66DAC30-2F56-8F6D-9C13-2AD969024F9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38363" y="755650"/>
            <a:ext cx="2579687" cy="37290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F6E6D56-5A33-04FD-F3FA-249F15B5804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30" y="4724117"/>
            <a:ext cx="5486309" cy="4475638"/>
          </a:xfrm>
        </p:spPr>
        <p:txBody>
          <a:bodyPr/>
          <a:lstStyle/>
          <a:p>
            <a:endParaRPr lang="en-US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8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61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30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0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7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6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52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8292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8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3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23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wmf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11" Type="http://schemas.openxmlformats.org/officeDocument/2006/relationships/image" Target="../media/image9.png"/><Relationship Id="rId5" Type="http://schemas.openxmlformats.org/officeDocument/2006/relationships/image" Target="../media/image3.wmf"/><Relationship Id="rId10" Type="http://schemas.openxmlformats.org/officeDocument/2006/relationships/image" Target="../media/image8.jpg"/><Relationship Id="rId4" Type="http://schemas.openxmlformats.org/officeDocument/2006/relationships/image" Target="../media/image2.wm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8">
            <a:extLst>
              <a:ext uri="{FF2B5EF4-FFF2-40B4-BE49-F238E27FC236}">
                <a16:creationId xmlns:a16="http://schemas.microsoft.com/office/drawing/2014/main" id="{15089B7E-8F75-7073-1E98-B72FA6F068F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556554" y="3317913"/>
            <a:ext cx="1111311" cy="12700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テキスト ボックス 17">
            <a:extLst>
              <a:ext uri="{FF2B5EF4-FFF2-40B4-BE49-F238E27FC236}">
                <a16:creationId xmlns:a16="http://schemas.microsoft.com/office/drawing/2014/main" id="{88E0EF11-C634-E7E5-4ED1-D6477C824118}"/>
              </a:ext>
            </a:extLst>
          </p:cNvPr>
          <p:cNvSpPr/>
          <p:nvPr/>
        </p:nvSpPr>
        <p:spPr>
          <a:xfrm>
            <a:off x="1444070" y="3752128"/>
            <a:ext cx="4310298" cy="18521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79379" tIns="39690" rIns="79379" bIns="39690" compatLnSpc="0">
            <a:noAutofit/>
          </a:bodyPr>
          <a:lstStyle/>
          <a:p>
            <a:r>
              <a:rPr lang="ja-JP" altLang="en-US" sz="2470" b="1" dirty="0">
                <a:solidFill>
                  <a:srgbClr val="000000"/>
                </a:solidFill>
                <a:latin typeface="メイリオ" pitchFamily="50"/>
                <a:ea typeface="メイリオ" pitchFamily="2"/>
                <a:cs typeface="Tahoma" pitchFamily="2"/>
              </a:rPr>
              <a:t>日時：</a:t>
            </a:r>
            <a:r>
              <a:rPr lang="en-US" altLang="ja-JP" sz="2470" b="1" dirty="0">
                <a:solidFill>
                  <a:srgbClr val="000000"/>
                </a:solidFill>
                <a:latin typeface="メイリオ" pitchFamily="50"/>
                <a:ea typeface="メイリオ" pitchFamily="2"/>
                <a:cs typeface="Tahoma" pitchFamily="2"/>
              </a:rPr>
              <a:t>8</a:t>
            </a:r>
            <a:r>
              <a:rPr lang="ja-JP" altLang="en-US" sz="2470" b="1" dirty="0">
                <a:solidFill>
                  <a:srgbClr val="000000"/>
                </a:solidFill>
                <a:latin typeface="メイリオ" pitchFamily="50"/>
                <a:ea typeface="メイリオ" pitchFamily="2"/>
                <a:cs typeface="Tahoma" pitchFamily="2"/>
              </a:rPr>
              <a:t>月</a:t>
            </a:r>
            <a:r>
              <a:rPr lang="en-US" altLang="ja-JP" sz="2470" b="1" dirty="0">
                <a:solidFill>
                  <a:srgbClr val="000000"/>
                </a:solidFill>
                <a:latin typeface="メイリオ" pitchFamily="50"/>
                <a:ea typeface="メイリオ" pitchFamily="2"/>
                <a:cs typeface="Tahoma" pitchFamily="2"/>
              </a:rPr>
              <a:t>27</a:t>
            </a:r>
            <a:r>
              <a:rPr lang="ja-JP" altLang="en-US" sz="2470" b="1" dirty="0">
                <a:solidFill>
                  <a:srgbClr val="000000"/>
                </a:solidFill>
                <a:latin typeface="メイリオ" pitchFamily="50"/>
                <a:ea typeface="メイリオ" pitchFamily="2"/>
                <a:cs typeface="Tahoma" pitchFamily="2"/>
              </a:rPr>
              <a:t>日 土曜日</a:t>
            </a:r>
          </a:p>
          <a:p>
            <a:r>
              <a:rPr lang="ja-JP" altLang="en-US" sz="2470" b="1" dirty="0">
                <a:solidFill>
                  <a:srgbClr val="000000"/>
                </a:solidFill>
                <a:latin typeface="メイリオ" pitchFamily="50"/>
                <a:ea typeface="メイリオ" pitchFamily="2"/>
                <a:cs typeface="Tahoma" pitchFamily="2"/>
              </a:rPr>
              <a:t>　　午後１</a:t>
            </a:r>
            <a:r>
              <a:rPr lang="en-US" sz="2470" b="1" dirty="0">
                <a:solidFill>
                  <a:srgbClr val="000000"/>
                </a:solidFill>
                <a:latin typeface="メイリオ" pitchFamily="50"/>
                <a:ea typeface="メイリオ" pitchFamily="2"/>
                <a:cs typeface="Tahoma" pitchFamily="2"/>
              </a:rPr>
              <a:t>:</a:t>
            </a:r>
            <a:r>
              <a:rPr lang="ja-JP" altLang="en-US" sz="2470" b="1" dirty="0">
                <a:solidFill>
                  <a:srgbClr val="000000"/>
                </a:solidFill>
                <a:latin typeface="メイリオ" pitchFamily="50"/>
                <a:ea typeface="メイリオ" pitchFamily="2"/>
                <a:cs typeface="Tahoma" pitchFamily="2"/>
              </a:rPr>
              <a:t>００</a:t>
            </a:r>
            <a:r>
              <a:rPr lang="en-US" sz="2470" b="1" dirty="0">
                <a:solidFill>
                  <a:srgbClr val="000000"/>
                </a:solidFill>
                <a:latin typeface="メイリオ" pitchFamily="50"/>
                <a:ea typeface="メイリオ" pitchFamily="2"/>
                <a:cs typeface="Tahoma" pitchFamily="2"/>
              </a:rPr>
              <a:t>~</a:t>
            </a:r>
            <a:r>
              <a:rPr lang="ja-JP" altLang="en-US" sz="1764" b="1" dirty="0">
                <a:solidFill>
                  <a:srgbClr val="000000"/>
                </a:solidFill>
                <a:latin typeface="メイリオ" pitchFamily="50"/>
                <a:ea typeface="メイリオ" pitchFamily="2"/>
                <a:cs typeface="Tahoma" pitchFamily="2"/>
              </a:rPr>
              <a:t>（雨天決行）</a:t>
            </a:r>
          </a:p>
          <a:p>
            <a:r>
              <a:rPr lang="ja-JP" altLang="en-US" sz="2470" b="1" dirty="0">
                <a:solidFill>
                  <a:srgbClr val="000000"/>
                </a:solidFill>
                <a:latin typeface="メイリオ" pitchFamily="50"/>
                <a:ea typeface="メイリオ" pitchFamily="2"/>
                <a:cs typeface="Tahoma" pitchFamily="2"/>
              </a:rPr>
              <a:t>場所：金杉会館広場</a:t>
            </a:r>
          </a:p>
        </p:txBody>
      </p:sp>
      <p:sp>
        <p:nvSpPr>
          <p:cNvPr id="5" name="正方形/長方形 19">
            <a:extLst>
              <a:ext uri="{FF2B5EF4-FFF2-40B4-BE49-F238E27FC236}">
                <a16:creationId xmlns:a16="http://schemas.microsoft.com/office/drawing/2014/main" id="{0A7859D8-DA55-DD31-15D8-2B1167B9F28C}"/>
              </a:ext>
            </a:extLst>
          </p:cNvPr>
          <p:cNvSpPr/>
          <p:nvPr/>
        </p:nvSpPr>
        <p:spPr>
          <a:xfrm>
            <a:off x="1869225" y="510424"/>
            <a:ext cx="3080871" cy="46103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79379" tIns="39690" rIns="79379" bIns="39690" compatLnSpc="0">
            <a:noAutofit/>
          </a:bodyPr>
          <a:lstStyle/>
          <a:p>
            <a:r>
              <a:rPr lang="ja-JP" altLang="en-US" sz="2470" b="1" dirty="0">
                <a:solidFill>
                  <a:srgbClr val="000000"/>
                </a:solidFill>
                <a:latin typeface="メイリオ" pitchFamily="50"/>
                <a:ea typeface="メイリオ" pitchFamily="2"/>
                <a:cs typeface="Tahoma" pitchFamily="2"/>
              </a:rPr>
              <a:t>令和四年度金杉町会</a:t>
            </a:r>
          </a:p>
        </p:txBody>
      </p:sp>
      <p:pic>
        <p:nvPicPr>
          <p:cNvPr id="6" name="図 18">
            <a:extLst>
              <a:ext uri="{FF2B5EF4-FFF2-40B4-BE49-F238E27FC236}">
                <a16:creationId xmlns:a16="http://schemas.microsoft.com/office/drawing/2014/main" id="{84BAD855-F404-A676-C86D-165E4131307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3034" y="4459020"/>
            <a:ext cx="845231" cy="925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図 30">
            <a:extLst>
              <a:ext uri="{FF2B5EF4-FFF2-40B4-BE49-F238E27FC236}">
                <a16:creationId xmlns:a16="http://schemas.microsoft.com/office/drawing/2014/main" id="{FCEE65D1-48D2-A203-50D2-BDDF76C0D5A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39498" y="4190083"/>
            <a:ext cx="581374" cy="11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図 51">
            <a:extLst>
              <a:ext uri="{FF2B5EF4-FFF2-40B4-BE49-F238E27FC236}">
                <a16:creationId xmlns:a16="http://schemas.microsoft.com/office/drawing/2014/main" id="{0908FB9E-D376-9BAC-C51D-C73D6D9087B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369591" y="457716"/>
            <a:ext cx="446746" cy="449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図 52">
            <a:extLst>
              <a:ext uri="{FF2B5EF4-FFF2-40B4-BE49-F238E27FC236}">
                <a16:creationId xmlns:a16="http://schemas.microsoft.com/office/drawing/2014/main" id="{56701224-2706-CB7A-4A41-9F9FCAC145D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045529" y="622186"/>
            <a:ext cx="446746" cy="449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図 57">
            <a:extLst>
              <a:ext uri="{FF2B5EF4-FFF2-40B4-BE49-F238E27FC236}">
                <a16:creationId xmlns:a16="http://schemas.microsoft.com/office/drawing/2014/main" id="{9C4D1692-ADBD-5D16-7778-7023B525385E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244701" y="6916337"/>
            <a:ext cx="1173862" cy="84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テキスト ボックス 36">
            <a:extLst>
              <a:ext uri="{FF2B5EF4-FFF2-40B4-BE49-F238E27FC236}">
                <a16:creationId xmlns:a16="http://schemas.microsoft.com/office/drawing/2014/main" id="{8C0F0052-9AAA-519E-2430-426DC1D3168E}"/>
              </a:ext>
            </a:extLst>
          </p:cNvPr>
          <p:cNvSpPr/>
          <p:nvPr/>
        </p:nvSpPr>
        <p:spPr>
          <a:xfrm>
            <a:off x="3925467" y="2722567"/>
            <a:ext cx="2515055" cy="29814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wrap="square" lIns="79379" tIns="39690" rIns="79379" bIns="39690" compatLnSpc="0">
            <a:noAutofit/>
          </a:bodyPr>
          <a:lstStyle/>
          <a:p>
            <a:r>
              <a:rPr lang="ja-JP" altLang="en-US" sz="1411" b="1" dirty="0">
                <a:solidFill>
                  <a:srgbClr val="000000"/>
                </a:solidFill>
                <a:latin typeface="メイリオ" pitchFamily="50"/>
                <a:ea typeface="メイリオ" pitchFamily="2"/>
                <a:cs typeface="メイリオ" pitchFamily="50"/>
              </a:rPr>
              <a:t>金杉町会夏祭り実行役員一同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5BD4BC7E-26E9-1794-A09E-2946FECF50D2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5432407" y="5606868"/>
            <a:ext cx="1128457" cy="894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63DBE772-2249-4517-B071-7ADEC8EBEDB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4955494" y="301815"/>
            <a:ext cx="704889" cy="88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4">
            <a:extLst>
              <a:ext uri="{FF2B5EF4-FFF2-40B4-BE49-F238E27FC236}">
                <a16:creationId xmlns:a16="http://schemas.microsoft.com/office/drawing/2014/main" id="{3A9CFE4D-1F49-FA26-71AA-692A8F307E2D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552426" y="7766013"/>
            <a:ext cx="1094482" cy="857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6">
            <a:extLst>
              <a:ext uri="{FF2B5EF4-FFF2-40B4-BE49-F238E27FC236}">
                <a16:creationId xmlns:a16="http://schemas.microsoft.com/office/drawing/2014/main" id="{5DCBC1AB-5713-2E6E-EAD6-2C31D83CD0BE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/>
            <a:alphaModFix/>
          </a:blip>
          <a:srcRect/>
          <a:stretch>
            <a:fillRect/>
          </a:stretch>
        </p:blipFill>
        <p:spPr>
          <a:xfrm>
            <a:off x="1270387" y="433903"/>
            <a:ext cx="589630" cy="61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図 48">
            <a:extLst>
              <a:ext uri="{FF2B5EF4-FFF2-40B4-BE49-F238E27FC236}">
                <a16:creationId xmlns:a16="http://schemas.microsoft.com/office/drawing/2014/main" id="{D9251404-537C-354E-29B8-1DF8A85F031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67245" y="8267691"/>
            <a:ext cx="446746" cy="449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図 49">
            <a:extLst>
              <a:ext uri="{FF2B5EF4-FFF2-40B4-BE49-F238E27FC236}">
                <a16:creationId xmlns:a16="http://schemas.microsoft.com/office/drawing/2014/main" id="{AC873BF1-4652-A89D-7A04-003381ED600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168411" y="8957021"/>
            <a:ext cx="446746" cy="44960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正方形/長方形 54">
            <a:extLst>
              <a:ext uri="{FF2B5EF4-FFF2-40B4-BE49-F238E27FC236}">
                <a16:creationId xmlns:a16="http://schemas.microsoft.com/office/drawing/2014/main" id="{3D34C731-7AE8-F183-BDC6-ACD189F789DD}"/>
              </a:ext>
            </a:extLst>
          </p:cNvPr>
          <p:cNvSpPr/>
          <p:nvPr/>
        </p:nvSpPr>
        <p:spPr>
          <a:xfrm>
            <a:off x="1578697" y="5655444"/>
            <a:ext cx="3660339" cy="123972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79379" tIns="39690" rIns="79379" bIns="39690" compatLnSpc="0">
            <a:noAutofit/>
          </a:bodyPr>
          <a:lstStyle/>
          <a:p>
            <a:pPr lvl="0" rtl="0" hangingPunct="0">
              <a:buNone/>
              <a:tabLst/>
            </a:pPr>
            <a:r>
              <a:rPr lang="ja-JP" altLang="en-US" sz="1400" b="1" dirty="0">
                <a:solidFill>
                  <a:srgbClr val="FFC000"/>
                </a:solidFill>
                <a:latin typeface="メイリオ" pitchFamily="50"/>
                <a:ea typeface="メイリオ" pitchFamily="2"/>
                <a:cs typeface="Tahoma" pitchFamily="2"/>
              </a:rPr>
              <a:t>■模 擬 店（型抜き、ボックスくじ、射的、スーパーボール、ラムネ、お茶、ジュース、子供用お菓子セット）</a:t>
            </a:r>
            <a:endParaRPr lang="en-US" altLang="ja-JP" sz="1400" b="1" dirty="0">
              <a:solidFill>
                <a:srgbClr val="FFC000"/>
              </a:solidFill>
              <a:latin typeface="メイリオ" pitchFamily="50"/>
              <a:ea typeface="メイリオ" pitchFamily="2"/>
              <a:cs typeface="Tahoma" pitchFamily="2"/>
            </a:endParaRPr>
          </a:p>
          <a:p>
            <a:pPr lvl="0" rtl="0" hangingPunct="0">
              <a:buNone/>
              <a:tabLst/>
            </a:pPr>
            <a:r>
              <a:rPr lang="en-US" altLang="ja-JP" sz="1400" b="1" dirty="0">
                <a:solidFill>
                  <a:srgbClr val="FF0000"/>
                </a:solidFill>
                <a:latin typeface="メイリオ" pitchFamily="50"/>
                <a:ea typeface="メイリオ" pitchFamily="2"/>
                <a:cs typeface="Tahoma" pitchFamily="2"/>
              </a:rPr>
              <a:t>※</a:t>
            </a:r>
            <a:r>
              <a:rPr lang="ja-JP" altLang="en-US" sz="1400" b="1" dirty="0">
                <a:solidFill>
                  <a:srgbClr val="FF0000"/>
                </a:solidFill>
                <a:latin typeface="メイリオ" pitchFamily="50"/>
                <a:ea typeface="メイリオ" pitchFamily="2"/>
                <a:cs typeface="Tahoma" pitchFamily="2"/>
              </a:rPr>
              <a:t>食事、アルコールの提供はありません。</a:t>
            </a:r>
            <a:endParaRPr lang="en-US" altLang="ja-JP" sz="1000" b="1" dirty="0">
              <a:solidFill>
                <a:srgbClr val="FF0000"/>
              </a:solidFill>
              <a:latin typeface="メイリオ" pitchFamily="50"/>
              <a:ea typeface="メイリオ" pitchFamily="2"/>
              <a:cs typeface="Tahoma" pitchFamily="2"/>
            </a:endParaRPr>
          </a:p>
        </p:txBody>
      </p:sp>
      <p:sp>
        <p:nvSpPr>
          <p:cNvPr id="24" name="正方形/長方形 55">
            <a:extLst>
              <a:ext uri="{FF2B5EF4-FFF2-40B4-BE49-F238E27FC236}">
                <a16:creationId xmlns:a16="http://schemas.microsoft.com/office/drawing/2014/main" id="{97B49FF9-9720-F750-7F90-048D8E34E201}"/>
              </a:ext>
            </a:extLst>
          </p:cNvPr>
          <p:cNvSpPr/>
          <p:nvPr/>
        </p:nvSpPr>
        <p:spPr>
          <a:xfrm>
            <a:off x="1521861" y="7409389"/>
            <a:ext cx="3852755" cy="77855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79379" tIns="39690" rIns="79379" bIns="39690" compatLnSpc="0">
            <a:noAutofit/>
          </a:bodyPr>
          <a:lstStyle/>
          <a:p>
            <a:pPr lvl="0" rtl="0" hangingPunct="0">
              <a:buNone/>
              <a:tabLst/>
            </a:pPr>
            <a:r>
              <a:rPr lang="ja-JP" altLang="en-US" sz="2470" b="1" dirty="0">
                <a:latin typeface="メイリオ" pitchFamily="50"/>
                <a:ea typeface="メイリオ" pitchFamily="2"/>
                <a:cs typeface="Tahoma" pitchFamily="2"/>
              </a:rPr>
              <a:t>■くじ引き大会！</a:t>
            </a:r>
            <a:endParaRPr lang="en-US" altLang="ja-JP" sz="2470" b="1" dirty="0">
              <a:latin typeface="メイリオ" pitchFamily="50"/>
              <a:ea typeface="メイリオ" pitchFamily="2"/>
              <a:cs typeface="Tahoma" pitchFamily="2"/>
            </a:endParaRPr>
          </a:p>
          <a:p>
            <a:pPr lvl="0" rtl="0" hangingPunct="0">
              <a:buNone/>
              <a:tabLst/>
            </a:pPr>
            <a:r>
              <a:rPr lang="ja-JP" altLang="en-US" sz="2470" b="1" dirty="0">
                <a:latin typeface="メイリオ" pitchFamily="50"/>
                <a:ea typeface="メイリオ" pitchFamily="2"/>
                <a:cs typeface="Tahoma" pitchFamily="2"/>
              </a:rPr>
              <a:t>　午後３：００～</a:t>
            </a:r>
            <a:endParaRPr lang="ja-JP" altLang="en-US" sz="1588" b="1" dirty="0">
              <a:latin typeface="メイリオ" pitchFamily="50"/>
              <a:ea typeface="メイリオ" pitchFamily="2"/>
              <a:cs typeface="Tahoma" pitchFamily="2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249493D-BA9F-BFC2-252B-E0F30FDADF7B}"/>
              </a:ext>
            </a:extLst>
          </p:cNvPr>
          <p:cNvSpPr txBox="1"/>
          <p:nvPr/>
        </p:nvSpPr>
        <p:spPr>
          <a:xfrm>
            <a:off x="1722532" y="3263982"/>
            <a:ext cx="3451415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764" dirty="0"/>
              <a:t>詳細決定！</a:t>
            </a:r>
            <a:endParaRPr lang="en-US" altLang="ja-JP" sz="1764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E3E3A52-12BD-06EA-B831-D3E8D7876A63}"/>
              </a:ext>
            </a:extLst>
          </p:cNvPr>
          <p:cNvSpPr txBox="1"/>
          <p:nvPr/>
        </p:nvSpPr>
        <p:spPr>
          <a:xfrm>
            <a:off x="516125" y="1357921"/>
            <a:ext cx="6021241" cy="1341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22" dirty="0"/>
              <a:t>令和四年度限定金杉町会イベント</a:t>
            </a:r>
            <a:endParaRPr lang="en-US" altLang="ja-JP" sz="2822" dirty="0"/>
          </a:p>
          <a:p>
            <a:pPr algn="ctr"/>
            <a:r>
              <a:rPr lang="ja-JP" altLang="en-US" sz="5292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「気分は夏祭り」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2A53F0F-1A59-AAEB-070B-2E86140D014F}"/>
              </a:ext>
            </a:extLst>
          </p:cNvPr>
          <p:cNvSpPr txBox="1"/>
          <p:nvPr/>
        </p:nvSpPr>
        <p:spPr>
          <a:xfrm>
            <a:off x="4660584" y="7228605"/>
            <a:ext cx="2109457" cy="530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24" dirty="0">
                <a:solidFill>
                  <a:srgbClr val="00B0F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お子様お菓子プレゼントあります！</a:t>
            </a:r>
          </a:p>
        </p:txBody>
      </p:sp>
      <p:sp>
        <p:nvSpPr>
          <p:cNvPr id="26" name="正方形/長方形 54">
            <a:extLst>
              <a:ext uri="{FF2B5EF4-FFF2-40B4-BE49-F238E27FC236}">
                <a16:creationId xmlns:a16="http://schemas.microsoft.com/office/drawing/2014/main" id="{B9CF27CF-C39F-2C28-1A9A-C2E740670529}"/>
              </a:ext>
            </a:extLst>
          </p:cNvPr>
          <p:cNvSpPr/>
          <p:nvPr/>
        </p:nvSpPr>
        <p:spPr>
          <a:xfrm>
            <a:off x="1398028" y="8519462"/>
            <a:ext cx="3827513" cy="123972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79379" tIns="39690" rIns="79379" bIns="39690" compatLnSpc="0">
            <a:noAutofit/>
          </a:bodyPr>
          <a:lstStyle/>
          <a:p>
            <a:pPr lvl="0" rtl="0" hangingPunct="0">
              <a:buNone/>
              <a:tabLst/>
            </a:pPr>
            <a:r>
              <a:rPr lang="en-US" altLang="ja-JP" sz="1600" b="1" dirty="0">
                <a:solidFill>
                  <a:srgbClr val="FFC000"/>
                </a:solidFill>
                <a:latin typeface="メイリオ" pitchFamily="50"/>
                <a:ea typeface="メイリオ" pitchFamily="2"/>
                <a:cs typeface="Tahoma" pitchFamily="2"/>
              </a:rPr>
              <a:t>1</a:t>
            </a:r>
            <a:r>
              <a:rPr lang="ja-JP" altLang="en-US" sz="1600" b="1" dirty="0">
                <a:solidFill>
                  <a:srgbClr val="FFC000"/>
                </a:solidFill>
                <a:latin typeface="メイリオ" pitchFamily="50"/>
                <a:ea typeface="メイリオ" pitchFamily="2"/>
                <a:cs typeface="Tahoma" pitchFamily="2"/>
              </a:rPr>
              <a:t>等、ディズニーランドペアチケット！</a:t>
            </a:r>
            <a:endParaRPr lang="en-US" altLang="ja-JP" sz="1600" b="1" dirty="0">
              <a:solidFill>
                <a:srgbClr val="FFC000"/>
              </a:solidFill>
              <a:latin typeface="メイリオ" pitchFamily="50"/>
              <a:ea typeface="メイリオ" pitchFamily="2"/>
              <a:cs typeface="Tahoma" pitchFamily="2"/>
            </a:endParaRPr>
          </a:p>
          <a:p>
            <a:pPr lvl="0" rtl="0" hangingPunct="0">
              <a:buNone/>
              <a:tabLst/>
            </a:pPr>
            <a:r>
              <a:rPr lang="ja-JP" altLang="en-US" sz="1600" b="1" dirty="0">
                <a:solidFill>
                  <a:srgbClr val="FFC000"/>
                </a:solidFill>
                <a:latin typeface="メイリオ" pitchFamily="50"/>
                <a:ea typeface="メイリオ" pitchFamily="2"/>
                <a:cs typeface="Tahoma" pitchFamily="2"/>
              </a:rPr>
              <a:t>参加賞あり！</a:t>
            </a:r>
            <a:endParaRPr lang="en-US" altLang="ja-JP" sz="1050" b="1" dirty="0">
              <a:solidFill>
                <a:srgbClr val="FFC000"/>
              </a:solidFill>
              <a:latin typeface="メイリオ" pitchFamily="50"/>
              <a:ea typeface="メイリオ" pitchFamily="2"/>
              <a:cs typeface="Tahoma" pitchFamily="2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1BB1B89-34D5-1D32-6F47-D18C21CEBCE2}"/>
              </a:ext>
            </a:extLst>
          </p:cNvPr>
          <p:cNvSpPr/>
          <p:nvPr/>
        </p:nvSpPr>
        <p:spPr>
          <a:xfrm>
            <a:off x="5587613" y="58549"/>
            <a:ext cx="1200150" cy="495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再告知！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282ECE1-58DB-A499-F670-24FA4A96E20E}"/>
              </a:ext>
            </a:extLst>
          </p:cNvPr>
          <p:cNvSpPr txBox="1"/>
          <p:nvPr/>
        </p:nvSpPr>
        <p:spPr>
          <a:xfrm>
            <a:off x="2882924" y="9342575"/>
            <a:ext cx="3147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くじ引き大会は、各世帯で参加券は１つです。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標準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2689</TotalTime>
  <Words>116</Words>
  <Application>Microsoft Office PowerPoint</Application>
  <PresentationFormat>A4 210 x 297 mm</PresentationFormat>
  <Paragraphs>18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HGS創英角ﾎﾟｯﾌﾟ体</vt:lpstr>
      <vt:lpstr>メイリオ</vt:lpstr>
      <vt:lpstr>游ゴシック</vt:lpstr>
      <vt:lpstr>Arial</vt:lpstr>
      <vt:lpstr>Calibri</vt:lpstr>
      <vt:lpstr>Calibri Light</vt:lpstr>
      <vt:lpstr>Times New Roman</vt:lpstr>
      <vt:lpstr>標準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伊藤 晋朗</cp:lastModifiedBy>
  <cp:revision>13</cp:revision>
  <cp:lastPrinted>2022-08-06T18:40:47Z</cp:lastPrinted>
  <dcterms:modified xsi:type="dcterms:W3CDTF">2022-08-06T18:46:31Z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情報 1">
    <vt:lpwstr/>
  </property>
  <property fmtid="{D5CDD505-2E9C-101B-9397-08002B2CF9AE}" pid="3" name="情報 2">
    <vt:lpwstr/>
  </property>
  <property fmtid="{D5CDD505-2E9C-101B-9397-08002B2CF9AE}" pid="4" name="情報 3">
    <vt:lpwstr/>
  </property>
  <property fmtid="{D5CDD505-2E9C-101B-9397-08002B2CF9AE}" pid="5" name="情報 4">
    <vt:lpwstr/>
  </property>
</Properties>
</file>