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60" r:id="rId6"/>
    <p:sldId id="259" r:id="rId7"/>
    <p:sldId id="261" r:id="rId8"/>
    <p:sldId id="263" r:id="rId9"/>
    <p:sldId id="264" r:id="rId10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E5D1B-E266-F107-21A1-4D0915DFB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ACE058-647F-C66F-F835-4FF37265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26A68-F44E-5E53-AF2D-1C94BE25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B16E0-846C-BB88-12EE-54D6E8E1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72F0B-4DCB-A966-F6CC-4808B703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90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2B238-A102-33EE-C7DF-B2B4DE18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BA0E79-1E89-46F9-D833-873043C9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D3C0A-042C-4966-0870-A5D54EE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035BA5-3736-D437-3A6D-DB9257AE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0E066-2FD4-50BE-F23D-63DFAD1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1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88BC8E-CB0A-0E27-4C36-3991CB544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098B9D-D6B0-67F4-45C5-27C23529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73981-70B7-F4C9-06F8-E9B5832D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7A7F3-1D3E-F37E-2D9E-3ABE250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6265EC-B542-48C9-86F6-181FE620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6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BFED9-FC95-A830-724F-1CF9538E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19F56-AAED-D9C8-3268-FD5CBAB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02779-AF48-A9D3-B58D-F14A2E98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2ADF5-1D66-8503-D0AB-DCF401F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743BC-9E2A-8955-E03D-E3C537B3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E4AF7-2269-5ACF-45D9-6121018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1B66C-215C-AC2A-5766-4C87E0707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1E0FAF-51BE-592B-F648-A117E2EC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19ADB-A6EA-3B12-6562-DBEEB948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C9AEE-4669-3DBB-35AE-EAAC9CF1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8C573-9678-D9D9-7C8E-6F991562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9CE89-987F-8FCC-F75C-B5AA3C0EE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773B10-8E96-E331-DBE9-086A1E74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F47D0-C9A0-AFEC-2250-418248EE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1FF18-9CDE-4A6E-3294-BBF5ADAB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2FF57E-C70D-1F4A-46FD-FDC8CB4A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381D23-B29E-82B7-A0B5-13D1C41E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342BCE-4D1C-4137-823C-8653114A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FA750-9D91-3958-FE7B-C46A72695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D540E7-1964-0893-9ABC-563BC824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12DDC-92DD-D8DA-F69E-C5EE0420F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B50F1D-A179-E868-7CF4-25900392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C1F760-20FD-BBAD-EBAD-CB9D1E6C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612C7C-9ED6-C551-A3D7-35218199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95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9968A-F72F-1CF0-B16D-C9EB5CFD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0FE528-FC3E-FBB9-3245-AF23C906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4E6D44-91D0-5816-90C7-2308F985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E0EEFD-A806-F51C-8538-7D700825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25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9725D5-27F4-8394-4ECE-9901584C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F21D6-F0BC-45D4-BA27-BC62BB14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CB5D2-8692-97AA-A741-189BCD8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6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BD1CC-D27B-6A9C-F0A4-72A492F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09E01-35AD-8D10-B6B1-59C835DB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2776C-D0F2-B478-F19F-4FC3D261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0339B2-02DF-7DC0-460D-40F2FB6D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A57299-0573-2EBE-0F72-5ABF5E22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0401D-88B2-7E36-47B3-1DBF5962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3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EC91-8B4B-1AF7-C842-8F887C51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0977E5-BC4A-79F6-65EA-A0C9C8CE1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DB882F-9A07-3B6C-77EC-537E0AD06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FDBEED-3425-D58E-6568-7A422A98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7C4D27-F6B2-4433-B3B6-E9633509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525EB8-DEE9-B873-BB38-24C1B7B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192A36-D0CA-9813-3C38-DBE67B8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4DE4-7211-0CD7-C7B9-A65626565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8ACB2F-3B29-B533-7966-FD4D1F505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0A8FA-DEDF-4E83-9332-AF55AE4C991D}" type="datetimeFigureOut">
              <a:rPr kumimoji="1" lang="ja-JP" altLang="en-US" smtClean="0"/>
              <a:t>2022/8/7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C79C2-7B1B-3EEE-1A0A-0CC50BD4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595526-2F4D-01F0-CACE-096FD5CD2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645A4-5002-40B3-AE8D-27FE0BCEAD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93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B9C49-81BD-6E79-9E1F-591C371B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令和４年度　金杉町会夏祭り実施要項（案）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47D9C9-2250-BCFB-45A6-60387FEA6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【１】日時　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令和４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年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８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２７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日（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土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）午後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時～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１６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時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３０分終了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【２】場所　　金杉会館（会館前広場と大広間）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【３】催し物　（１）模擬店の開設　　　　　　午後１時～３時００分ころ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　（２）くじ引き大会　　　　　　午後３時～４時３０分ころ</a:t>
            </a:r>
          </a:p>
          <a:p>
            <a:pPr marL="0" indent="0" algn="just">
              <a:buNone/>
            </a:pP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【４】予算　　総額　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４</a:t>
            </a:r>
            <a:r>
              <a:rPr lang="zh-TW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０万円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【５】模擬店開設の概要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会館と広場を利用して、模擬店を開催。飲み物は出す。</a:t>
            </a: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【６】</a:t>
            </a: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くじ引きの概要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en-US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大人と子供がくじ引きに参加可能なように景品をそろえる。</a:t>
            </a:r>
            <a:endParaRPr lang="en-US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【</a:t>
            </a:r>
            <a:r>
              <a:rPr lang="ja-JP" altLang="en-US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７</a:t>
            </a: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】当日（２７日・土）役員は８時集合～準備できたら一旦解散（１１時ころ？）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午後１時再集合、もしくは弁当用意して待機。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模擬店終了後片づけられるものは当日中に片づけてしまう</a:t>
            </a:r>
          </a:p>
          <a:p>
            <a:pPr marL="0" indent="0" algn="just">
              <a:buNone/>
            </a:pPr>
            <a:r>
              <a:rPr lang="ja-JP" altLang="ja-JP" sz="18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　　　　　　午後６時に反省会の開催―かつや？どっか？</a:t>
            </a:r>
          </a:p>
          <a:p>
            <a:pPr marL="0" indent="0" algn="just">
              <a:buNone/>
            </a:pPr>
            <a:endParaRPr lang="ja-JP" altLang="ja-JP" sz="18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739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84C15E7-087D-0EE8-828D-1FCB5AD1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82255"/>
              </p:ext>
            </p:extLst>
          </p:nvPr>
        </p:nvGraphicFramePr>
        <p:xfrm>
          <a:off x="977900" y="969048"/>
          <a:ext cx="10273569" cy="5659711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25033">
                  <a:extLst>
                    <a:ext uri="{9D8B030D-6E8A-4147-A177-3AD203B41FA5}">
                      <a16:colId xmlns:a16="http://schemas.microsoft.com/office/drawing/2014/main" val="241070639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901868873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769267802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091424377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896555451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1890404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2946966208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381282620"/>
                    </a:ext>
                  </a:extLst>
                </a:gridCol>
                <a:gridCol w="1118567">
                  <a:extLst>
                    <a:ext uri="{9D8B030D-6E8A-4147-A177-3AD203B41FA5}">
                      <a16:colId xmlns:a16="http://schemas.microsoft.com/office/drawing/2014/main" val="1123635417"/>
                    </a:ext>
                  </a:extLst>
                </a:gridCol>
              </a:tblGrid>
              <a:tr h="64758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8/14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8/27(</a:t>
                      </a:r>
                      <a:r>
                        <a:rPr kumimoji="1" lang="ja-JP" altLang="en-US" dirty="0"/>
                        <a:t>土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18957"/>
                  </a:ext>
                </a:extLst>
              </a:tr>
              <a:tr h="574765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班長会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お盆連休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9635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全体予定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告知回覧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集計</a:t>
                      </a:r>
                    </a:p>
                    <a:p>
                      <a:r>
                        <a:rPr kumimoji="1" lang="ja-JP" altLang="en-US" dirty="0"/>
                        <a:t>担当決め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機材チェック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中間打ち合わせ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祭り当日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910811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くじ引き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90106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模擬店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メニュー決め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買い出し？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89725"/>
                  </a:ext>
                </a:extLst>
              </a:tr>
              <a:tr h="1082882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会場準備</a:t>
                      </a:r>
                      <a:endParaRPr kumimoji="1" lang="en-US" altLang="ja-JP" b="1" dirty="0"/>
                    </a:p>
                    <a:p>
                      <a:r>
                        <a:rPr kumimoji="1" lang="ja-JP" altLang="en-US" b="1" dirty="0"/>
                        <a:t>チケット、音響など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機材確認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再度告知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058722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520503E9-5371-FBD4-8A4E-6C783D83284B}"/>
              </a:ext>
            </a:extLst>
          </p:cNvPr>
          <p:cNvSpPr/>
          <p:nvPr/>
        </p:nvSpPr>
        <p:spPr>
          <a:xfrm>
            <a:off x="4781006" y="3921054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3A05725-0356-3E36-ECC2-844EF0763989}"/>
              </a:ext>
            </a:extLst>
          </p:cNvPr>
          <p:cNvSpPr/>
          <p:nvPr/>
        </p:nvSpPr>
        <p:spPr>
          <a:xfrm>
            <a:off x="4781006" y="5008307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9F24A66-2418-FF10-0DF9-B09C5BDE51B7}"/>
              </a:ext>
            </a:extLst>
          </p:cNvPr>
          <p:cNvSpPr/>
          <p:nvPr/>
        </p:nvSpPr>
        <p:spPr>
          <a:xfrm>
            <a:off x="4781006" y="6165028"/>
            <a:ext cx="4998720" cy="463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79F479D-FC55-9A42-B30D-DDDE0529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4541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スケジュール案</a:t>
            </a:r>
          </a:p>
        </p:txBody>
      </p:sp>
    </p:spTree>
    <p:extLst>
      <p:ext uri="{BB962C8B-B14F-4D97-AF65-F5344CB8AC3E}">
        <p14:creationId xmlns:p14="http://schemas.microsoft.com/office/powerpoint/2010/main" val="209768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BD5D355-238C-4751-0610-47C368F2A6F9}"/>
              </a:ext>
            </a:extLst>
          </p:cNvPr>
          <p:cNvGrpSpPr/>
          <p:nvPr/>
        </p:nvGrpSpPr>
        <p:grpSpPr>
          <a:xfrm>
            <a:off x="1987724" y="672794"/>
            <a:ext cx="7898822" cy="5512411"/>
            <a:chOff x="2836267" y="1954180"/>
            <a:chExt cx="5283200" cy="368300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7AA0210-2C1E-D583-A8E3-0702CEA4F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32521" t="17151" r="37271" b="2843"/>
            <a:stretch/>
          </p:blipFill>
          <p:spPr>
            <a:xfrm rot="15536327">
              <a:off x="3636367" y="1154080"/>
              <a:ext cx="3683000" cy="52832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91AC6E0-BF54-80FB-FD73-51DADBCE2988}"/>
                </a:ext>
              </a:extLst>
            </p:cNvPr>
            <p:cNvSpPr>
              <a:spLocks/>
            </p:cNvSpPr>
            <p:nvPr/>
          </p:nvSpPr>
          <p:spPr>
            <a:xfrm rot="16200000">
              <a:off x="5315375" y="3944908"/>
              <a:ext cx="1244600" cy="11874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FF3BCB9-C135-72EE-AEBD-1EDDFD68528A}"/>
                </a:ext>
              </a:extLst>
            </p:cNvPr>
            <p:cNvSpPr>
              <a:spLocks/>
            </p:cNvSpPr>
            <p:nvPr/>
          </p:nvSpPr>
          <p:spPr>
            <a:xfrm rot="16200000">
              <a:off x="4073951" y="2341532"/>
              <a:ext cx="1104897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3B67911-24E5-3174-E521-721AD5193270}"/>
                </a:ext>
              </a:extLst>
            </p:cNvPr>
            <p:cNvSpPr>
              <a:spLocks/>
            </p:cNvSpPr>
            <p:nvPr/>
          </p:nvSpPr>
          <p:spPr>
            <a:xfrm rot="16200000">
              <a:off x="3800900" y="3319429"/>
              <a:ext cx="850900" cy="18034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2C3AE980-FA07-AD31-717E-35F5C193B731}"/>
                </a:ext>
              </a:extLst>
            </p:cNvPr>
            <p:cNvSpPr>
              <a:spLocks/>
            </p:cNvSpPr>
            <p:nvPr/>
          </p:nvSpPr>
          <p:spPr>
            <a:xfrm rot="16200000">
              <a:off x="6702850" y="3903633"/>
              <a:ext cx="1123950" cy="11239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0497EC5B-ABEA-E852-F1B8-C1DDAADDEE49}"/>
                </a:ext>
              </a:extLst>
            </p:cNvPr>
            <p:cNvSpPr>
              <a:spLocks/>
            </p:cNvSpPr>
            <p:nvPr/>
          </p:nvSpPr>
          <p:spPr>
            <a:xfrm rot="16200000">
              <a:off x="5794800" y="2481233"/>
              <a:ext cx="1593850" cy="212725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75C5E27-5B48-CFE4-9C85-D81364DE0765}"/>
                </a:ext>
              </a:extLst>
            </p:cNvPr>
            <p:cNvSpPr>
              <a:spLocks/>
            </p:cNvSpPr>
            <p:nvPr/>
          </p:nvSpPr>
          <p:spPr>
            <a:xfrm rot="16200000">
              <a:off x="3337347" y="3408330"/>
              <a:ext cx="546105" cy="2286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64083501-F8AF-F60D-EF7D-D21618292D15}"/>
              </a:ext>
            </a:extLst>
          </p:cNvPr>
          <p:cNvSpPr>
            <a:spLocks/>
          </p:cNvSpPr>
          <p:nvPr/>
        </p:nvSpPr>
        <p:spPr>
          <a:xfrm>
            <a:off x="1326977" y="2499621"/>
            <a:ext cx="1126649" cy="520700"/>
          </a:xfrm>
          <a:prstGeom prst="wedgeRoundRectCallout">
            <a:avLst>
              <a:gd name="adj1" fmla="val 204050"/>
              <a:gd name="adj2" fmla="val -79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ホール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3DA306C1-4E59-F4B0-9EB9-B2A2CC27AAA3}"/>
              </a:ext>
            </a:extLst>
          </p:cNvPr>
          <p:cNvSpPr>
            <a:spLocks/>
          </p:cNvSpPr>
          <p:nvPr/>
        </p:nvSpPr>
        <p:spPr>
          <a:xfrm>
            <a:off x="10387025" y="4065776"/>
            <a:ext cx="1123951" cy="406400"/>
          </a:xfrm>
          <a:prstGeom prst="wedgeRoundRectCallout">
            <a:avLst>
              <a:gd name="adj1" fmla="val -165192"/>
              <a:gd name="adj2" fmla="val 2421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銀杏の木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D917007-B63E-1441-C7CE-35D41FF65230}"/>
              </a:ext>
            </a:extLst>
          </p:cNvPr>
          <p:cNvSpPr>
            <a:spLocks/>
          </p:cNvSpPr>
          <p:nvPr/>
        </p:nvSpPr>
        <p:spPr>
          <a:xfrm>
            <a:off x="8109255" y="5976116"/>
            <a:ext cx="2166793" cy="641350"/>
          </a:xfrm>
          <a:prstGeom prst="wedgeRoundRectCallout">
            <a:avLst>
              <a:gd name="adj1" fmla="val -108901"/>
              <a:gd name="adj2" fmla="val -198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屋根のある場所</a:t>
            </a:r>
            <a:endParaRPr kumimoji="1" lang="en-US" altLang="ja-JP" sz="1050" dirty="0"/>
          </a:p>
          <a:p>
            <a:r>
              <a:rPr lang="ja-JP" altLang="en-US" sz="1050" dirty="0"/>
              <a:t>例年、長テーブルを並べている。</a:t>
            </a:r>
            <a:endParaRPr kumimoji="1" lang="ja-JP" altLang="en-US" sz="105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C171097-AA0F-9AC6-4003-B91846EA0EB7}"/>
              </a:ext>
            </a:extLst>
          </p:cNvPr>
          <p:cNvSpPr>
            <a:spLocks/>
          </p:cNvSpPr>
          <p:nvPr/>
        </p:nvSpPr>
        <p:spPr>
          <a:xfrm>
            <a:off x="9192651" y="742267"/>
            <a:ext cx="2166793" cy="641350"/>
          </a:xfrm>
          <a:prstGeom prst="wedgeRoundRectCallout">
            <a:avLst>
              <a:gd name="adj1" fmla="val -118811"/>
              <a:gd name="adj2" fmla="val 1359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050" dirty="0"/>
              <a:t>くじ引きをするとしたらここ？</a:t>
            </a:r>
            <a:endParaRPr kumimoji="1" lang="en-US" altLang="ja-JP" sz="1050" dirty="0"/>
          </a:p>
          <a:p>
            <a:endParaRPr kumimoji="1" lang="ja-JP" altLang="en-US" sz="1050" dirty="0"/>
          </a:p>
        </p:txBody>
      </p: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82827250-5182-B521-BE75-967425A2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625"/>
          </a:xfrm>
        </p:spPr>
        <p:txBody>
          <a:bodyPr/>
          <a:lstStyle/>
          <a:p>
            <a:r>
              <a:rPr lang="ja-JP" altLang="en-US" dirty="0"/>
              <a:t>会場のレイアウト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BEFAF8-98A3-2281-7013-EED87C0669CD}"/>
              </a:ext>
            </a:extLst>
          </p:cNvPr>
          <p:cNvSpPr/>
          <p:nvPr/>
        </p:nvSpPr>
        <p:spPr>
          <a:xfrm>
            <a:off x="6543923" y="2186609"/>
            <a:ext cx="1224663" cy="17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A589AA-9988-20DF-82A8-63015A086BB9}"/>
              </a:ext>
            </a:extLst>
          </p:cNvPr>
          <p:cNvSpPr/>
          <p:nvPr/>
        </p:nvSpPr>
        <p:spPr>
          <a:xfrm>
            <a:off x="5119857" y="2009669"/>
            <a:ext cx="71561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射的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2FA796-433D-D5DA-2B82-D78B8CA7FAEC}"/>
              </a:ext>
            </a:extLst>
          </p:cNvPr>
          <p:cNvSpPr/>
          <p:nvPr/>
        </p:nvSpPr>
        <p:spPr>
          <a:xfrm>
            <a:off x="7906952" y="2186609"/>
            <a:ext cx="919482" cy="427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飲み物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84B6006-3764-F791-AE2C-3BE91D5A8438}"/>
              </a:ext>
            </a:extLst>
          </p:cNvPr>
          <p:cNvSpPr/>
          <p:nvPr/>
        </p:nvSpPr>
        <p:spPr>
          <a:xfrm>
            <a:off x="6087766" y="2611638"/>
            <a:ext cx="345815" cy="345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5722FEF6-8F25-4392-3B17-039B7FA1C5ED}"/>
              </a:ext>
            </a:extLst>
          </p:cNvPr>
          <p:cNvSpPr>
            <a:spLocks/>
          </p:cNvSpPr>
          <p:nvPr/>
        </p:nvSpPr>
        <p:spPr>
          <a:xfrm>
            <a:off x="6543923" y="606450"/>
            <a:ext cx="2166793" cy="641350"/>
          </a:xfrm>
          <a:prstGeom prst="wedgeRoundRectCallout">
            <a:avLst>
              <a:gd name="adj1" fmla="val -60097"/>
              <a:gd name="adj2" fmla="val 2561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/>
              <a:t>ヨーヨー吊り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3E0F3C6-8DB6-6F78-D2BA-8E586C9DE564}"/>
              </a:ext>
            </a:extLst>
          </p:cNvPr>
          <p:cNvSpPr/>
          <p:nvPr/>
        </p:nvSpPr>
        <p:spPr>
          <a:xfrm>
            <a:off x="4284796" y="200966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お菓子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2A46E0-0D79-F9CA-DD49-9E3C78DD2AF9}"/>
              </a:ext>
            </a:extLst>
          </p:cNvPr>
          <p:cNvSpPr/>
          <p:nvPr/>
        </p:nvSpPr>
        <p:spPr>
          <a:xfrm rot="20607911">
            <a:off x="5996646" y="3675460"/>
            <a:ext cx="247302" cy="454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A2A7407-428C-2E0A-AA54-F658600DA335}"/>
              </a:ext>
            </a:extLst>
          </p:cNvPr>
          <p:cNvSpPr/>
          <p:nvPr/>
        </p:nvSpPr>
        <p:spPr>
          <a:xfrm>
            <a:off x="4284796" y="2690439"/>
            <a:ext cx="715617" cy="60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BOX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FB13C7E-3181-EEEF-5D74-BA98F0287EBC}"/>
              </a:ext>
            </a:extLst>
          </p:cNvPr>
          <p:cNvSpPr/>
          <p:nvPr/>
        </p:nvSpPr>
        <p:spPr>
          <a:xfrm>
            <a:off x="652007" y="5732890"/>
            <a:ext cx="2663997" cy="759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まとめチケット</a:t>
            </a:r>
          </a:p>
        </p:txBody>
      </p:sp>
    </p:spTree>
    <p:extLst>
      <p:ext uri="{BB962C8B-B14F-4D97-AF65-F5344CB8AC3E}">
        <p14:creationId xmlns:p14="http://schemas.microsoft.com/office/powerpoint/2010/main" val="335571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0538A-D645-4B5E-E7F7-9FA4F3FB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担当わけ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0A240B-4073-E71E-08FC-2728251E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22418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/>
              <a:t>問題</a:t>
            </a:r>
            <a:endParaRPr lang="en-US" altLang="ja-JP" dirty="0"/>
          </a:p>
          <a:p>
            <a:pPr lvl="1"/>
            <a:r>
              <a:rPr lang="ja-JP" altLang="en-US" dirty="0"/>
              <a:t>時間がないので、担当に分けて買い物等を行わないと間に合わない。</a:t>
            </a:r>
            <a:endParaRPr lang="en-US" altLang="ja-JP" dirty="0"/>
          </a:p>
          <a:p>
            <a:r>
              <a:rPr lang="ja-JP" altLang="en-US" dirty="0"/>
              <a:t>提案事項</a:t>
            </a:r>
            <a:endParaRPr lang="en-US" altLang="ja-JP" dirty="0"/>
          </a:p>
          <a:p>
            <a:pPr lvl="1"/>
            <a:r>
              <a:rPr lang="ja-JP" altLang="en-US" dirty="0"/>
              <a:t>３つの班に分けて準備を進める。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くじ引き係</a:t>
            </a:r>
            <a:endParaRPr lang="en-US" altLang="ja-JP" dirty="0"/>
          </a:p>
          <a:p>
            <a:pPr lvl="1"/>
            <a:r>
              <a:rPr lang="ja-JP" altLang="en-US" dirty="0"/>
              <a:t>集計の人数に合わせて、景品数を決定。当日の参加人数に増減あることを想定しておく。</a:t>
            </a:r>
            <a:endParaRPr lang="en-US" altLang="ja-JP" dirty="0"/>
          </a:p>
          <a:p>
            <a:pPr lvl="1"/>
            <a:r>
              <a:rPr lang="ja-JP" altLang="en-US" dirty="0"/>
              <a:t>景品を決定して購入準備。</a:t>
            </a:r>
            <a:endParaRPr lang="en-US" altLang="ja-JP" dirty="0"/>
          </a:p>
          <a:p>
            <a:r>
              <a:rPr lang="ja-JP" altLang="en-US" dirty="0"/>
              <a:t>模擬店係</a:t>
            </a:r>
            <a:endParaRPr lang="en-US" altLang="ja-JP" dirty="0"/>
          </a:p>
          <a:p>
            <a:pPr lvl="1"/>
            <a:r>
              <a:rPr lang="ja-JP" altLang="en-US" dirty="0"/>
              <a:t>模擬店のメニュー決め</a:t>
            </a:r>
            <a:endParaRPr lang="en-US" altLang="ja-JP" dirty="0"/>
          </a:p>
          <a:p>
            <a:pPr lvl="1"/>
            <a:r>
              <a:rPr lang="ja-JP" altLang="en-US" dirty="0"/>
              <a:t>想定は以下だがほかにないか？</a:t>
            </a:r>
            <a:endParaRPr lang="en-US" altLang="ja-JP" dirty="0"/>
          </a:p>
          <a:p>
            <a:pPr lvl="2"/>
            <a:r>
              <a:rPr lang="ja-JP" altLang="en-US" dirty="0"/>
              <a:t>メニュー＝（例年のメニュー）ー（食べ物）＋（子供のお菓子）</a:t>
            </a:r>
            <a:endParaRPr lang="en-US" altLang="ja-JP" dirty="0"/>
          </a:p>
          <a:p>
            <a:r>
              <a:rPr lang="ja-JP" altLang="en-US" dirty="0"/>
              <a:t>会場準備係</a:t>
            </a:r>
            <a:endParaRPr lang="en-US" altLang="ja-JP" dirty="0"/>
          </a:p>
          <a:p>
            <a:pPr lvl="1"/>
            <a:r>
              <a:rPr lang="ja-JP" altLang="en-US" dirty="0"/>
              <a:t>会場レイアウトどうする？</a:t>
            </a:r>
            <a:endParaRPr lang="en-US" altLang="ja-JP" dirty="0"/>
          </a:p>
          <a:p>
            <a:pPr lvl="1"/>
            <a:r>
              <a:rPr lang="ja-JP" altLang="en-US" dirty="0"/>
              <a:t>チケット作成</a:t>
            </a:r>
            <a:endParaRPr lang="en-US" altLang="ja-JP" dirty="0"/>
          </a:p>
          <a:p>
            <a:pPr lvl="1"/>
            <a:r>
              <a:rPr lang="ja-JP" altLang="en-US" dirty="0"/>
              <a:t>感染対策？</a:t>
            </a:r>
            <a:endParaRPr lang="en-US" altLang="ja-JP" dirty="0"/>
          </a:p>
          <a:p>
            <a:pPr lvl="1"/>
            <a:r>
              <a:rPr lang="ja-JP" altLang="en-US" dirty="0"/>
              <a:t>告知、（食事なしで飲み物のみというのを告知しておく必要がある。）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523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7D6E-BA00-24B3-3D6A-C40D25B1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模擬店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820C3-E85A-07AB-BE43-188D4F37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36357" cy="4351338"/>
          </a:xfrm>
        </p:spPr>
        <p:txBody>
          <a:bodyPr/>
          <a:lstStyle/>
          <a:p>
            <a:r>
              <a:rPr kumimoji="1" lang="ja-JP" altLang="en-US" dirty="0"/>
              <a:t>模擬店の内容決め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型抜き、ボックス、射的、スーパーボール、各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２人</a:t>
            </a:r>
          </a:p>
          <a:p>
            <a:pPr lvl="1"/>
            <a:r>
              <a:rPr kumimoji="1" lang="ja-JP" altLang="en-US" dirty="0"/>
              <a:t>飲み物、ラムネ、お茶、ジュース、</a:t>
            </a:r>
            <a:r>
              <a:rPr kumimoji="1" lang="en-US" altLang="ja-JP" dirty="0"/>
              <a:t>50</a:t>
            </a:r>
            <a:r>
              <a:rPr kumimoji="1" lang="ja-JP" altLang="en-US" dirty="0"/>
              <a:t>円～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r>
              <a:rPr lang="ja-JP" altLang="en-US" dirty="0"/>
              <a:t>二人</a:t>
            </a:r>
            <a:endParaRPr lang="en-US" altLang="ja-JP" dirty="0"/>
          </a:p>
          <a:p>
            <a:pPr lvl="1"/>
            <a:endParaRPr kumimoji="1" lang="ja-JP" altLang="en-US" dirty="0"/>
          </a:p>
          <a:p>
            <a:pPr lvl="1"/>
            <a:r>
              <a:rPr kumimoji="1" lang="ja-JP" altLang="en-US" dirty="0"/>
              <a:t>子供達には、無料のお菓子プレゼント</a:t>
            </a:r>
            <a:endParaRPr kumimoji="1" lang="en-US" altLang="ja-JP" dirty="0"/>
          </a:p>
          <a:p>
            <a:pPr lvl="1"/>
            <a:r>
              <a:rPr lang="ja-JP" altLang="en-US" dirty="0"/>
              <a:t>２人</a:t>
            </a:r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DC3AD0B-5272-165D-347D-5668E75E8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44410"/>
              </p:ext>
            </p:extLst>
          </p:nvPr>
        </p:nvGraphicFramePr>
        <p:xfrm>
          <a:off x="6488264" y="2441315"/>
          <a:ext cx="5027696" cy="23469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7686">
                  <a:extLst>
                    <a:ext uri="{9D8B030D-6E8A-4147-A177-3AD203B41FA5}">
                      <a16:colId xmlns:a16="http://schemas.microsoft.com/office/drawing/2014/main" val="705644985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8351885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045440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809769212"/>
                    </a:ext>
                  </a:extLst>
                </a:gridCol>
                <a:gridCol w="1477010">
                  <a:extLst>
                    <a:ext uri="{9D8B030D-6E8A-4147-A177-3AD203B41FA5}">
                      <a16:colId xmlns:a16="http://schemas.microsoft.com/office/drawing/2014/main" val="2850285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模擬店品目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売　値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数　量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食</a:t>
                      </a:r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券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金　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05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やきそば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465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フランクフルト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ja-JP" sz="11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本）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46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焼きもろこし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u="none" strike="no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435537"/>
                  </a:ext>
                </a:extLst>
              </a:tr>
              <a:tr h="44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ボックスくじ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８０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17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ビール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5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ラムネ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04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ヨーヨー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２０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10851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飲みもの類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490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just"/>
                      <a:r>
                        <a:rPr lang="ja-JP" sz="1100" strike="sngStrike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かき氷</a:t>
                      </a:r>
                      <a:endParaRPr lang="ja-JP" sz="1050" strike="sngStrike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sz="1200" strike="sngStrike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１００</a:t>
                      </a:r>
                      <a:endParaRPr lang="ja-JP" sz="1050" strike="sngStrike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〇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6167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射的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５０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○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612010"/>
                  </a:ext>
                </a:extLst>
              </a:tr>
              <a:tr h="137795">
                <a:tc gridSpan="4">
                  <a:txBody>
                    <a:bodyPr/>
                    <a:lstStyle/>
                    <a:p>
                      <a:pPr indent="2895600" algn="just"/>
                      <a:r>
                        <a:rPr lang="ja-JP" sz="1200" kern="10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合　計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04800" algn="just"/>
                      <a:r>
                        <a:rPr lang="en-US" sz="1200" kern="100" dirty="0">
                          <a:effectLst/>
                          <a:latin typeface="Century" panose="020406040505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80051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F6451C-C72C-D87D-2C0B-F81E64C24A24}"/>
              </a:ext>
            </a:extLst>
          </p:cNvPr>
          <p:cNvSpPr txBox="1"/>
          <p:nvPr/>
        </p:nvSpPr>
        <p:spPr>
          <a:xfrm>
            <a:off x="7022970" y="187901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（参考）令和元年度メニュー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10C4A1-619D-EEC9-D4F4-F573D59BE169}"/>
              </a:ext>
            </a:extLst>
          </p:cNvPr>
          <p:cNvSpPr txBox="1"/>
          <p:nvPr/>
        </p:nvSpPr>
        <p:spPr>
          <a:xfrm>
            <a:off x="7418567" y="56215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１２人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281F6A-DA48-6CB7-3001-318FD7AF7D16}"/>
              </a:ext>
            </a:extLst>
          </p:cNvPr>
          <p:cNvSpPr txBox="1"/>
          <p:nvPr/>
        </p:nvSpPr>
        <p:spPr>
          <a:xfrm>
            <a:off x="9390490" y="5621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２人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239804-0283-560E-BCE0-9C970C127ABA}"/>
              </a:ext>
            </a:extLst>
          </p:cNvPr>
          <p:cNvSpPr/>
          <p:nvPr/>
        </p:nvSpPr>
        <p:spPr>
          <a:xfrm>
            <a:off x="3157168" y="5588396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子供のおもちゃ、お菓子、５万円</a:t>
            </a:r>
            <a:endParaRPr kumimoji="1" lang="en-US" altLang="ja-JP" dirty="0"/>
          </a:p>
          <a:p>
            <a:r>
              <a:rPr lang="ja-JP" altLang="en-US" dirty="0"/>
              <a:t>飲み物５万円</a:t>
            </a:r>
            <a:endParaRPr lang="en-US" altLang="ja-JP" dirty="0"/>
          </a:p>
          <a:p>
            <a:r>
              <a:rPr kumimoji="1" lang="ja-JP" altLang="en-US" dirty="0"/>
              <a:t>ノンアルコールで飲み物用意。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9A47BAD-94CD-B336-5421-209A0A73FC5F}"/>
              </a:ext>
            </a:extLst>
          </p:cNvPr>
          <p:cNvSpPr/>
          <p:nvPr/>
        </p:nvSpPr>
        <p:spPr>
          <a:xfrm>
            <a:off x="7457660" y="5538902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当日、必要人数</a:t>
            </a:r>
            <a:r>
              <a:rPr lang="ja-JP" altLang="en-US" dirty="0"/>
              <a:t>１５人</a:t>
            </a:r>
            <a:endParaRPr kumimoji="1" lang="en-US" altLang="ja-JP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2B7EC7B-E5EF-ADE4-DCCF-015660734584}"/>
              </a:ext>
            </a:extLst>
          </p:cNvPr>
          <p:cNvSpPr/>
          <p:nvPr/>
        </p:nvSpPr>
        <p:spPr>
          <a:xfrm>
            <a:off x="7457660" y="604516"/>
            <a:ext cx="3896140" cy="1168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子供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人を想定。</a:t>
            </a:r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107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3E986-5174-D81D-1EF9-D226DD5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くじ引きの景品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44F8B-F3F2-9B2E-D647-BF665C3E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694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7/10</a:t>
            </a:r>
            <a:r>
              <a:rPr lang="ja-JP" altLang="en-US" dirty="0"/>
              <a:t>の話</a:t>
            </a:r>
          </a:p>
          <a:p>
            <a:pPr lvl="1"/>
            <a:r>
              <a:rPr lang="ja-JP" altLang="en-US" dirty="0"/>
              <a:t>商品券、油、お米、洗剤、防災セット、キャンプ用品、クオカード、図書カード、おもちゃカード、そうめん、ハンディ扇風機、子供用水筒、カルピス、地球グミセット、トイレットペーパー、カップラーメンケース、じゃがいも、玉ねぎ、詰め放題、電気圧力鍋、ティファールポット、ディズニーチケット、</a:t>
            </a:r>
          </a:p>
          <a:p>
            <a:r>
              <a:rPr lang="ja-JP" altLang="en-US" dirty="0"/>
              <a:t>大人は、日用品</a:t>
            </a:r>
          </a:p>
          <a:p>
            <a:r>
              <a:rPr lang="ja-JP" altLang="en-US" dirty="0"/>
              <a:t>子供は、子供達が喜ぶおもちゃ、食べ物等。</a:t>
            </a:r>
            <a:endParaRPr lang="en-US" altLang="ja-JP" dirty="0"/>
          </a:p>
          <a:p>
            <a:r>
              <a:rPr lang="ja-JP" altLang="en-US" dirty="0"/>
              <a:t>予算</a:t>
            </a:r>
            <a:endParaRPr lang="en-US" altLang="ja-JP" dirty="0"/>
          </a:p>
          <a:p>
            <a:pPr lvl="1"/>
            <a:r>
              <a:rPr lang="ja-JP" altLang="en-US" dirty="0"/>
              <a:t>２５万</a:t>
            </a:r>
            <a:endParaRPr lang="en-US" altLang="ja-JP" dirty="0"/>
          </a:p>
          <a:p>
            <a:r>
              <a:rPr lang="ja-JP" altLang="en-US" dirty="0"/>
              <a:t>世帯数</a:t>
            </a:r>
            <a:endParaRPr lang="en-US" altLang="ja-JP" dirty="0"/>
          </a:p>
          <a:p>
            <a:pPr lvl="1"/>
            <a:r>
              <a:rPr lang="ja-JP" altLang="en-US" dirty="0"/>
              <a:t>４５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F872BF1-E4BC-0619-E019-FDF38965D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99723"/>
              </p:ext>
            </p:extLst>
          </p:nvPr>
        </p:nvGraphicFramePr>
        <p:xfrm>
          <a:off x="6809188" y="1943894"/>
          <a:ext cx="4544612" cy="3470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6153">
                  <a:extLst>
                    <a:ext uri="{9D8B030D-6E8A-4147-A177-3AD203B41FA5}">
                      <a16:colId xmlns:a16="http://schemas.microsoft.com/office/drawing/2014/main" val="1471744010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812055058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852245"/>
                    </a:ext>
                  </a:extLst>
                </a:gridCol>
                <a:gridCol w="1136153">
                  <a:extLst>
                    <a:ext uri="{9D8B030D-6E8A-4147-A177-3AD203B41FA5}">
                      <a16:colId xmlns:a16="http://schemas.microsoft.com/office/drawing/2014/main" val="502644978"/>
                    </a:ext>
                  </a:extLst>
                </a:gridCol>
              </a:tblGrid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金額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人数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小計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33605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１等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991822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２等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1561693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３等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908119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４等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48000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7237971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５等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60000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1285190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６等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1500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30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45000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812484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合計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233000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8731806"/>
                  </a:ext>
                </a:extLst>
              </a:tr>
              <a:tr h="3856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>
                          <a:effectLst/>
                        </a:rPr>
                        <a:t>7</a:t>
                      </a:r>
                      <a:r>
                        <a:rPr lang="ja-JP" altLang="en-US" sz="2400" u="none" strike="noStrike">
                          <a:effectLst/>
                        </a:rPr>
                        <a:t>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500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>
                          <a:effectLst/>
                        </a:rPr>
                        <a:t>20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400" u="none" strike="noStrike" dirty="0">
                          <a:effectLst/>
                        </a:rPr>
                        <a:t>10000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080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1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492BA-B811-22FD-6E95-25CD7BA8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事前準備事項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B4B70-DA94-2232-3170-DCF27E73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/>
              <a:t>事前告知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例年と異なる点の連絡が必要だと思います。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（食事がある前提で来てしまうかも。）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くじびきの景品の話などを掲載。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会場としての準備</a:t>
            </a:r>
            <a:endParaRPr kumimoji="1" lang="en-US" altLang="ja-JP" dirty="0"/>
          </a:p>
          <a:p>
            <a:pPr lvl="1"/>
            <a:r>
              <a:rPr lang="ja-JP" altLang="en-US" dirty="0"/>
              <a:t>音響チェック</a:t>
            </a:r>
            <a:endParaRPr lang="en-US" altLang="ja-JP" dirty="0"/>
          </a:p>
          <a:p>
            <a:pPr lvl="1"/>
            <a:r>
              <a:rPr lang="ja-JP" altLang="en-US" dirty="0"/>
              <a:t>模擬店チケット作成</a:t>
            </a:r>
            <a:endParaRPr lang="en-US" altLang="ja-JP" dirty="0"/>
          </a:p>
          <a:p>
            <a:pPr lvl="1"/>
            <a:r>
              <a:rPr lang="ja-JP" altLang="en-US" dirty="0"/>
              <a:t>飲み物の手配？</a:t>
            </a:r>
            <a:endParaRPr lang="en-US" altLang="ja-JP" dirty="0"/>
          </a:p>
          <a:p>
            <a:pPr lvl="1"/>
            <a:r>
              <a:rPr lang="ja-JP" altLang="en-US" dirty="0"/>
              <a:t>くじ引き大会の掲示版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作成物</a:t>
            </a:r>
            <a:endParaRPr lang="en-US" altLang="ja-JP" dirty="0"/>
          </a:p>
          <a:p>
            <a:pPr lvl="1"/>
            <a:r>
              <a:rPr lang="ja-JP" altLang="en-US" dirty="0"/>
              <a:t>スタッフ用のストラップ？</a:t>
            </a:r>
            <a:r>
              <a:rPr lang="en-US" altLang="ja-JP" dirty="0"/>
              <a:t>T</a:t>
            </a:r>
            <a:r>
              <a:rPr lang="ja-JP" altLang="en-US" dirty="0"/>
              <a:t>シャツ？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看板を作成する？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67F9519-E2EE-60AA-7CEA-295AF3E0409F}"/>
              </a:ext>
            </a:extLst>
          </p:cNvPr>
          <p:cNvSpPr/>
          <p:nvPr/>
        </p:nvSpPr>
        <p:spPr>
          <a:xfrm>
            <a:off x="8173941" y="1447137"/>
            <a:ext cx="3593989" cy="2170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告知は、１等何万円ぐらいは入れる。</a:t>
            </a:r>
            <a:endParaRPr kumimoji="1" lang="en-US" altLang="ja-JP" dirty="0"/>
          </a:p>
          <a:p>
            <a:r>
              <a:rPr lang="ja-JP" altLang="en-US" dirty="0"/>
              <a:t>子供のチケットの金額を入れる。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3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1BA3E-655A-6E15-5B0D-DF8EA608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D727C-3F1B-5DF8-3561-57491F49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r>
              <a:rPr kumimoji="1" lang="ja-JP" altLang="en-US" dirty="0"/>
              <a:t>くじ引き（４～５人）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千葉、武藤、京田、三樹</a:t>
            </a:r>
            <a:endParaRPr kumimoji="1" lang="en-US" altLang="ja-JP" dirty="0"/>
          </a:p>
          <a:p>
            <a:pPr lvl="2"/>
            <a:r>
              <a:rPr lang="en-US" altLang="ja-JP" dirty="0"/>
              <a:t>8/21(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10:00~</a:t>
            </a:r>
            <a:endParaRPr kumimoji="1" lang="en-US" altLang="ja-JP" dirty="0"/>
          </a:p>
          <a:p>
            <a:r>
              <a:rPr kumimoji="1" lang="ja-JP" altLang="en-US" dirty="0"/>
              <a:t>模擬店（２～３人）：市場のやました商店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京田、石井、工藤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8/13(</a:t>
            </a:r>
            <a:r>
              <a:rPr kumimoji="1" lang="ja-JP" altLang="en-US" dirty="0"/>
              <a:t>土</a:t>
            </a:r>
            <a:r>
              <a:rPr kumimoji="1" lang="en-US" altLang="ja-JP" dirty="0"/>
              <a:t>)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</a:t>
            </a:r>
            <a:r>
              <a:rPr lang="en-US" altLang="ja-JP" dirty="0"/>
              <a:t>:00</a:t>
            </a:r>
            <a:r>
              <a:rPr lang="ja-JP" altLang="en-US" dirty="0"/>
              <a:t>～</a:t>
            </a:r>
            <a:endParaRPr kumimoji="1" lang="en-US" altLang="ja-JP" dirty="0"/>
          </a:p>
          <a:p>
            <a:r>
              <a:rPr lang="ja-JP" altLang="en-US" dirty="0"/>
              <a:t>事前準備</a:t>
            </a:r>
            <a:r>
              <a:rPr kumimoji="1" lang="ja-JP" altLang="en-US" dirty="0"/>
              <a:t>（２～３人）、チケット作成</a:t>
            </a:r>
            <a:endParaRPr lang="en-US" altLang="ja-JP" dirty="0"/>
          </a:p>
          <a:p>
            <a:pPr lvl="1"/>
            <a:r>
              <a:rPr lang="ja-JP" altLang="en-US" dirty="0"/>
              <a:t>図案：武藤さん</a:t>
            </a:r>
            <a:endParaRPr lang="en-US" altLang="ja-JP" dirty="0"/>
          </a:p>
          <a:p>
            <a:pPr lvl="1"/>
            <a:r>
              <a:rPr lang="ja-JP" altLang="en-US" dirty="0"/>
              <a:t>伊藤、工藤、相川、小林</a:t>
            </a:r>
            <a:endParaRPr lang="en-US" altLang="ja-JP" dirty="0"/>
          </a:p>
          <a:p>
            <a:pPr lvl="2"/>
            <a:r>
              <a:rPr lang="en-US" altLang="ja-JP" dirty="0"/>
              <a:t>8/21(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10:00</a:t>
            </a:r>
            <a:r>
              <a:rPr lang="ja-JP" altLang="en-US" dirty="0"/>
              <a:t>～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AEF361-DE9E-38BB-2E49-E20F8161E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1340"/>
              </p:ext>
            </p:extLst>
          </p:nvPr>
        </p:nvGraphicFramePr>
        <p:xfrm>
          <a:off x="8357152" y="2717158"/>
          <a:ext cx="2697480" cy="1828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410906719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66777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>
                          <a:effectLst/>
                        </a:rPr>
                        <a:t>やました商店</a:t>
                      </a:r>
                      <a:endParaRPr lang="ja-JP" sz="1050" kern="10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ja-JP" sz="1200" kern="100" dirty="0">
                          <a:effectLst/>
                        </a:rPr>
                        <a:t>４２４－０２２５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530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C312E-820B-B849-A565-7965CCF9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3C9D49DE-244F-7F96-9CDF-3A4E1C073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88678"/>
              </p:ext>
            </p:extLst>
          </p:nvPr>
        </p:nvGraphicFramePr>
        <p:xfrm>
          <a:off x="1520575" y="2525499"/>
          <a:ext cx="7943192" cy="21737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809177">
                  <a:extLst>
                    <a:ext uri="{9D8B030D-6E8A-4147-A177-3AD203B41FA5}">
                      <a16:colId xmlns:a16="http://schemas.microsoft.com/office/drawing/2014/main" val="3908170310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050026782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3574180584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707273029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1757358691"/>
                    </a:ext>
                  </a:extLst>
                </a:gridCol>
                <a:gridCol w="1026803">
                  <a:extLst>
                    <a:ext uri="{9D8B030D-6E8A-4147-A177-3AD203B41FA5}">
                      <a16:colId xmlns:a16="http://schemas.microsoft.com/office/drawing/2014/main" val="2644666646"/>
                    </a:ext>
                  </a:extLst>
                </a:gridCol>
              </a:tblGrid>
              <a:tr h="43009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100" u="none" strike="noStrike" dirty="0">
                          <a:effectLst/>
                        </a:rPr>
                        <a:t>　</a:t>
                      </a:r>
                      <a:endParaRPr lang="ja-JP" alt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12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177873359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受付</a:t>
                      </a:r>
                      <a:endParaRPr lang="ja-JP" altLang="en-US" sz="1700" b="1" i="0" u="none" strike="noStrike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京田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小林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吉田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3937580737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型抜き、お菓子、ボックス</a:t>
                      </a:r>
                      <a:endParaRPr lang="ja-JP" alt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石井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石井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武藤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大竹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4232805983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射的</a:t>
                      </a:r>
                      <a:endParaRPr lang="ja-JP" alt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柳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千葉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篠塚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271514561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飲み物、スーパーボール</a:t>
                      </a:r>
                      <a:endParaRPr lang="ja-JP" altLang="en-US" sz="1700" b="1" i="0" u="none" strike="noStrike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700" u="none" strike="noStrike">
                          <a:effectLst/>
                        </a:rPr>
                        <a:t>3</a:t>
                      </a:r>
                      <a:endParaRPr lang="en-US" altLang="ja-JP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工藤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三樹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須賀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2324953116"/>
                  </a:ext>
                </a:extLst>
              </a:tr>
              <a:tr h="34872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サポート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伊藤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岡崎</a:t>
                      </a:r>
                      <a:endParaRPr lang="ja-JP" altLang="en-US" sz="17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>
                          <a:effectLst/>
                        </a:rPr>
                        <a:t>　</a:t>
                      </a:r>
                      <a:endParaRPr lang="ja-JP" altLang="en-US" sz="17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700" u="none" strike="noStrike" dirty="0">
                          <a:effectLst/>
                        </a:rPr>
                        <a:t>　</a:t>
                      </a:r>
                      <a:endParaRPr lang="ja-JP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14530" marR="14530" marT="14530" marB="0" anchor="ctr"/>
                </a:tc>
                <a:extLst>
                  <a:ext uri="{0D108BD9-81ED-4DB2-BD59-A6C34878D82A}">
                    <a16:rowId xmlns:a16="http://schemas.microsoft.com/office/drawing/2014/main" val="37328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1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858</Words>
  <Application>Microsoft Office PowerPoint</Application>
  <PresentationFormat>ワイド画面</PresentationFormat>
  <Paragraphs>265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Century</vt:lpstr>
      <vt:lpstr>Office テーマ</vt:lpstr>
      <vt:lpstr>令和４年度　金杉町会夏祭り実施要項（案）</vt:lpstr>
      <vt:lpstr>スケジュール案</vt:lpstr>
      <vt:lpstr>会場のレイアウト</vt:lpstr>
      <vt:lpstr>担当わけ</vt:lpstr>
      <vt:lpstr>模擬店</vt:lpstr>
      <vt:lpstr>くじ引きの景品</vt:lpstr>
      <vt:lpstr>事前準備事項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スケジュール案</dc:title>
  <dc:creator>伊藤 晋朗</dc:creator>
  <cp:lastModifiedBy>伊藤 晋朗</cp:lastModifiedBy>
  <cp:revision>4</cp:revision>
  <cp:lastPrinted>2022-07-23T22:25:50Z</cp:lastPrinted>
  <dcterms:created xsi:type="dcterms:W3CDTF">2022-07-23T12:58:09Z</dcterms:created>
  <dcterms:modified xsi:type="dcterms:W3CDTF">2022-08-07T02:44:19Z</dcterms:modified>
</cp:coreProperties>
</file>