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64" r:id="rId4"/>
    <p:sldId id="265" r:id="rId5"/>
    <p:sldId id="258" r:id="rId6"/>
    <p:sldId id="260" r:id="rId7"/>
    <p:sldId id="262" r:id="rId8"/>
    <p:sldId id="267" r:id="rId9"/>
    <p:sldId id="261" r:id="rId10"/>
    <p:sldId id="263" r:id="rId11"/>
    <p:sldId id="266" r:id="rId12"/>
  </p:sldIdLst>
  <p:sldSz cx="9906000" cy="6858000" type="A4"/>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50" d="100"/>
          <a:sy n="150" d="100"/>
        </p:scale>
        <p:origin x="150"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work\github\neighborhood\tmp\&#12450;&#12531;&#12465;&#12540;&#12488;&#32080;&#26524;2.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Sheet5!$B$3</c:f>
              <c:strCache>
                <c:ptCount val="1"/>
                <c:pt idx="0">
                  <c:v>1</c:v>
                </c:pt>
              </c:strCache>
            </c:strRef>
          </c:tx>
          <c:spPr>
            <a:ln w="38100" cap="rnd">
              <a:solidFill>
                <a:schemeClr val="accent1"/>
              </a:solidFill>
              <a:round/>
            </a:ln>
            <a:effectLst/>
          </c:spPr>
          <c:marker>
            <c:symbol val="none"/>
          </c:marker>
          <c:cat>
            <c:strRef>
              <c:f>Sheet5!$C$2:$L$2</c:f>
              <c:strCache>
                <c:ptCount val="10"/>
                <c:pt idx="0">
                  <c:v>夏祭り</c:v>
                </c:pt>
                <c:pt idx="1">
                  <c:v>福利厚生</c:v>
                </c:pt>
                <c:pt idx="2">
                  <c:v>防災</c:v>
                </c:pt>
                <c:pt idx="3">
                  <c:v>大掃除</c:v>
                </c:pt>
                <c:pt idx="4">
                  <c:v>ゴミ</c:v>
                </c:pt>
                <c:pt idx="5">
                  <c:v>防犯灯</c:v>
                </c:pt>
                <c:pt idx="6">
                  <c:v>交通標識</c:v>
                </c:pt>
                <c:pt idx="7">
                  <c:v>金杉会館</c:v>
                </c:pt>
                <c:pt idx="8">
                  <c:v>警察</c:v>
                </c:pt>
                <c:pt idx="9">
                  <c:v>渋滞</c:v>
                </c:pt>
              </c:strCache>
            </c:strRef>
          </c:cat>
          <c:val>
            <c:numRef>
              <c:f>Sheet5!$C$3:$L$3</c:f>
              <c:numCache>
                <c:formatCode>General</c:formatCode>
                <c:ptCount val="10"/>
                <c:pt idx="0">
                  <c:v>13</c:v>
                </c:pt>
                <c:pt idx="1">
                  <c:v>20</c:v>
                </c:pt>
                <c:pt idx="2">
                  <c:v>60</c:v>
                </c:pt>
                <c:pt idx="3">
                  <c:v>53</c:v>
                </c:pt>
                <c:pt idx="4">
                  <c:v>33</c:v>
                </c:pt>
                <c:pt idx="5">
                  <c:v>73</c:v>
                </c:pt>
                <c:pt idx="6">
                  <c:v>86</c:v>
                </c:pt>
                <c:pt idx="7">
                  <c:v>26</c:v>
                </c:pt>
                <c:pt idx="8">
                  <c:v>73</c:v>
                </c:pt>
                <c:pt idx="9">
                  <c:v>53</c:v>
                </c:pt>
              </c:numCache>
            </c:numRef>
          </c:val>
          <c:smooth val="0"/>
          <c:extLst>
            <c:ext xmlns:c16="http://schemas.microsoft.com/office/drawing/2014/chart" uri="{C3380CC4-5D6E-409C-BE32-E72D297353CC}">
              <c16:uniqueId val="{00000000-E3F5-4CA0-B3DE-3234DA3756A2}"/>
            </c:ext>
          </c:extLst>
        </c:ser>
        <c:ser>
          <c:idx val="1"/>
          <c:order val="1"/>
          <c:tx>
            <c:strRef>
              <c:f>Sheet5!$B$4</c:f>
              <c:strCache>
                <c:ptCount val="1"/>
                <c:pt idx="0">
                  <c:v>2</c:v>
                </c:pt>
              </c:strCache>
            </c:strRef>
          </c:tx>
          <c:spPr>
            <a:ln w="38100" cap="rnd">
              <a:solidFill>
                <a:schemeClr val="accent2"/>
              </a:solidFill>
              <a:round/>
            </a:ln>
            <a:effectLst/>
          </c:spPr>
          <c:marker>
            <c:symbol val="none"/>
          </c:marker>
          <c:cat>
            <c:strRef>
              <c:f>Sheet5!$C$2:$L$2</c:f>
              <c:strCache>
                <c:ptCount val="10"/>
                <c:pt idx="0">
                  <c:v>夏祭り</c:v>
                </c:pt>
                <c:pt idx="1">
                  <c:v>福利厚生</c:v>
                </c:pt>
                <c:pt idx="2">
                  <c:v>防災</c:v>
                </c:pt>
                <c:pt idx="3">
                  <c:v>大掃除</c:v>
                </c:pt>
                <c:pt idx="4">
                  <c:v>ゴミ</c:v>
                </c:pt>
                <c:pt idx="5">
                  <c:v>防犯灯</c:v>
                </c:pt>
                <c:pt idx="6">
                  <c:v>交通標識</c:v>
                </c:pt>
                <c:pt idx="7">
                  <c:v>金杉会館</c:v>
                </c:pt>
                <c:pt idx="8">
                  <c:v>警察</c:v>
                </c:pt>
                <c:pt idx="9">
                  <c:v>渋滞</c:v>
                </c:pt>
              </c:strCache>
            </c:strRef>
          </c:cat>
          <c:val>
            <c:numRef>
              <c:f>Sheet5!$C$4:$L$4</c:f>
              <c:numCache>
                <c:formatCode>General</c:formatCode>
                <c:ptCount val="10"/>
                <c:pt idx="0">
                  <c:v>63</c:v>
                </c:pt>
                <c:pt idx="1">
                  <c:v>68</c:v>
                </c:pt>
                <c:pt idx="2">
                  <c:v>78</c:v>
                </c:pt>
                <c:pt idx="3">
                  <c:v>78</c:v>
                </c:pt>
                <c:pt idx="4">
                  <c:v>63</c:v>
                </c:pt>
                <c:pt idx="5">
                  <c:v>94</c:v>
                </c:pt>
                <c:pt idx="6">
                  <c:v>89</c:v>
                </c:pt>
                <c:pt idx="7">
                  <c:v>52</c:v>
                </c:pt>
                <c:pt idx="8">
                  <c:v>100</c:v>
                </c:pt>
                <c:pt idx="9">
                  <c:v>84</c:v>
                </c:pt>
              </c:numCache>
            </c:numRef>
          </c:val>
          <c:smooth val="0"/>
          <c:extLst>
            <c:ext xmlns:c16="http://schemas.microsoft.com/office/drawing/2014/chart" uri="{C3380CC4-5D6E-409C-BE32-E72D297353CC}">
              <c16:uniqueId val="{00000001-E3F5-4CA0-B3DE-3234DA3756A2}"/>
            </c:ext>
          </c:extLst>
        </c:ser>
        <c:ser>
          <c:idx val="2"/>
          <c:order val="2"/>
          <c:tx>
            <c:strRef>
              <c:f>Sheet5!$B$5</c:f>
              <c:strCache>
                <c:ptCount val="1"/>
                <c:pt idx="0">
                  <c:v>3</c:v>
                </c:pt>
              </c:strCache>
            </c:strRef>
          </c:tx>
          <c:spPr>
            <a:ln w="38100" cap="rnd">
              <a:solidFill>
                <a:schemeClr val="accent3"/>
              </a:solidFill>
              <a:round/>
            </a:ln>
            <a:effectLst/>
          </c:spPr>
          <c:marker>
            <c:symbol val="none"/>
          </c:marker>
          <c:cat>
            <c:strRef>
              <c:f>Sheet5!$C$2:$L$2</c:f>
              <c:strCache>
                <c:ptCount val="10"/>
                <c:pt idx="0">
                  <c:v>夏祭り</c:v>
                </c:pt>
                <c:pt idx="1">
                  <c:v>福利厚生</c:v>
                </c:pt>
                <c:pt idx="2">
                  <c:v>防災</c:v>
                </c:pt>
                <c:pt idx="3">
                  <c:v>大掃除</c:v>
                </c:pt>
                <c:pt idx="4">
                  <c:v>ゴミ</c:v>
                </c:pt>
                <c:pt idx="5">
                  <c:v>防犯灯</c:v>
                </c:pt>
                <c:pt idx="6">
                  <c:v>交通標識</c:v>
                </c:pt>
                <c:pt idx="7">
                  <c:v>金杉会館</c:v>
                </c:pt>
                <c:pt idx="8">
                  <c:v>警察</c:v>
                </c:pt>
                <c:pt idx="9">
                  <c:v>渋滞</c:v>
                </c:pt>
              </c:strCache>
            </c:strRef>
          </c:cat>
          <c:val>
            <c:numRef>
              <c:f>Sheet5!$C$5:$L$5</c:f>
              <c:numCache>
                <c:formatCode>General</c:formatCode>
                <c:ptCount val="10"/>
                <c:pt idx="0">
                  <c:v>26</c:v>
                </c:pt>
                <c:pt idx="1">
                  <c:v>36</c:v>
                </c:pt>
                <c:pt idx="2">
                  <c:v>78</c:v>
                </c:pt>
                <c:pt idx="3">
                  <c:v>47</c:v>
                </c:pt>
                <c:pt idx="4">
                  <c:v>42</c:v>
                </c:pt>
                <c:pt idx="5">
                  <c:v>84</c:v>
                </c:pt>
                <c:pt idx="6">
                  <c:v>73</c:v>
                </c:pt>
                <c:pt idx="7">
                  <c:v>42</c:v>
                </c:pt>
                <c:pt idx="8">
                  <c:v>89</c:v>
                </c:pt>
                <c:pt idx="9">
                  <c:v>47</c:v>
                </c:pt>
              </c:numCache>
            </c:numRef>
          </c:val>
          <c:smooth val="0"/>
          <c:extLst>
            <c:ext xmlns:c16="http://schemas.microsoft.com/office/drawing/2014/chart" uri="{C3380CC4-5D6E-409C-BE32-E72D297353CC}">
              <c16:uniqueId val="{00000002-E3F5-4CA0-B3DE-3234DA3756A2}"/>
            </c:ext>
          </c:extLst>
        </c:ser>
        <c:ser>
          <c:idx val="3"/>
          <c:order val="3"/>
          <c:tx>
            <c:strRef>
              <c:f>Sheet5!$B$6</c:f>
              <c:strCache>
                <c:ptCount val="1"/>
                <c:pt idx="0">
                  <c:v>4</c:v>
                </c:pt>
              </c:strCache>
            </c:strRef>
          </c:tx>
          <c:spPr>
            <a:ln w="38100" cap="rnd">
              <a:solidFill>
                <a:schemeClr val="accent4"/>
              </a:solidFill>
              <a:round/>
            </a:ln>
            <a:effectLst/>
          </c:spPr>
          <c:marker>
            <c:symbol val="none"/>
          </c:marker>
          <c:cat>
            <c:strRef>
              <c:f>Sheet5!$C$2:$L$2</c:f>
              <c:strCache>
                <c:ptCount val="10"/>
                <c:pt idx="0">
                  <c:v>夏祭り</c:v>
                </c:pt>
                <c:pt idx="1">
                  <c:v>福利厚生</c:v>
                </c:pt>
                <c:pt idx="2">
                  <c:v>防災</c:v>
                </c:pt>
                <c:pt idx="3">
                  <c:v>大掃除</c:v>
                </c:pt>
                <c:pt idx="4">
                  <c:v>ゴミ</c:v>
                </c:pt>
                <c:pt idx="5">
                  <c:v>防犯灯</c:v>
                </c:pt>
                <c:pt idx="6">
                  <c:v>交通標識</c:v>
                </c:pt>
                <c:pt idx="7">
                  <c:v>金杉会館</c:v>
                </c:pt>
                <c:pt idx="8">
                  <c:v>警察</c:v>
                </c:pt>
                <c:pt idx="9">
                  <c:v>渋滞</c:v>
                </c:pt>
              </c:strCache>
            </c:strRef>
          </c:cat>
          <c:val>
            <c:numRef>
              <c:f>Sheet5!$C$6:$L$6</c:f>
              <c:numCache>
                <c:formatCode>General</c:formatCode>
                <c:ptCount val="10"/>
                <c:pt idx="0">
                  <c:v>47</c:v>
                </c:pt>
                <c:pt idx="1">
                  <c:v>23</c:v>
                </c:pt>
                <c:pt idx="2">
                  <c:v>42</c:v>
                </c:pt>
                <c:pt idx="3">
                  <c:v>14</c:v>
                </c:pt>
                <c:pt idx="4">
                  <c:v>66</c:v>
                </c:pt>
                <c:pt idx="5">
                  <c:v>42</c:v>
                </c:pt>
                <c:pt idx="6">
                  <c:v>33</c:v>
                </c:pt>
                <c:pt idx="7">
                  <c:v>23</c:v>
                </c:pt>
                <c:pt idx="8">
                  <c:v>38</c:v>
                </c:pt>
                <c:pt idx="9">
                  <c:v>61</c:v>
                </c:pt>
              </c:numCache>
            </c:numRef>
          </c:val>
          <c:smooth val="0"/>
          <c:extLst>
            <c:ext xmlns:c16="http://schemas.microsoft.com/office/drawing/2014/chart" uri="{C3380CC4-5D6E-409C-BE32-E72D297353CC}">
              <c16:uniqueId val="{00000003-E3F5-4CA0-B3DE-3234DA3756A2}"/>
            </c:ext>
          </c:extLst>
        </c:ser>
        <c:ser>
          <c:idx val="4"/>
          <c:order val="4"/>
          <c:tx>
            <c:strRef>
              <c:f>Sheet5!$B$7</c:f>
              <c:strCache>
                <c:ptCount val="1"/>
                <c:pt idx="0">
                  <c:v>5</c:v>
                </c:pt>
              </c:strCache>
            </c:strRef>
          </c:tx>
          <c:spPr>
            <a:ln w="38100" cap="rnd">
              <a:solidFill>
                <a:schemeClr val="accent5"/>
              </a:solidFill>
              <a:round/>
            </a:ln>
            <a:effectLst/>
          </c:spPr>
          <c:marker>
            <c:symbol val="none"/>
          </c:marker>
          <c:cat>
            <c:strRef>
              <c:f>Sheet5!$C$2:$L$2</c:f>
              <c:strCache>
                <c:ptCount val="10"/>
                <c:pt idx="0">
                  <c:v>夏祭り</c:v>
                </c:pt>
                <c:pt idx="1">
                  <c:v>福利厚生</c:v>
                </c:pt>
                <c:pt idx="2">
                  <c:v>防災</c:v>
                </c:pt>
                <c:pt idx="3">
                  <c:v>大掃除</c:v>
                </c:pt>
                <c:pt idx="4">
                  <c:v>ゴミ</c:v>
                </c:pt>
                <c:pt idx="5">
                  <c:v>防犯灯</c:v>
                </c:pt>
                <c:pt idx="6">
                  <c:v>交通標識</c:v>
                </c:pt>
                <c:pt idx="7">
                  <c:v>金杉会館</c:v>
                </c:pt>
                <c:pt idx="8">
                  <c:v>警察</c:v>
                </c:pt>
                <c:pt idx="9">
                  <c:v>渋滞</c:v>
                </c:pt>
              </c:strCache>
            </c:strRef>
          </c:cat>
          <c:val>
            <c:numRef>
              <c:f>Sheet5!$C$7:$L$7</c:f>
              <c:numCache>
                <c:formatCode>General</c:formatCode>
                <c:ptCount val="10"/>
                <c:pt idx="0">
                  <c:v>50</c:v>
                </c:pt>
                <c:pt idx="1">
                  <c:v>0</c:v>
                </c:pt>
                <c:pt idx="2">
                  <c:v>25</c:v>
                </c:pt>
                <c:pt idx="3">
                  <c:v>0</c:v>
                </c:pt>
                <c:pt idx="4">
                  <c:v>50</c:v>
                </c:pt>
                <c:pt idx="5">
                  <c:v>25</c:v>
                </c:pt>
                <c:pt idx="6">
                  <c:v>25</c:v>
                </c:pt>
                <c:pt idx="7">
                  <c:v>50</c:v>
                </c:pt>
                <c:pt idx="8">
                  <c:v>25</c:v>
                </c:pt>
                <c:pt idx="9">
                  <c:v>75</c:v>
                </c:pt>
              </c:numCache>
            </c:numRef>
          </c:val>
          <c:smooth val="0"/>
          <c:extLst>
            <c:ext xmlns:c16="http://schemas.microsoft.com/office/drawing/2014/chart" uri="{C3380CC4-5D6E-409C-BE32-E72D297353CC}">
              <c16:uniqueId val="{00000004-E3F5-4CA0-B3DE-3234DA3756A2}"/>
            </c:ext>
          </c:extLst>
        </c:ser>
        <c:ser>
          <c:idx val="5"/>
          <c:order val="5"/>
          <c:tx>
            <c:strRef>
              <c:f>Sheet5!$B$8</c:f>
              <c:strCache>
                <c:ptCount val="1"/>
                <c:pt idx="0">
                  <c:v>6</c:v>
                </c:pt>
              </c:strCache>
            </c:strRef>
          </c:tx>
          <c:spPr>
            <a:ln w="38100" cap="rnd">
              <a:solidFill>
                <a:schemeClr val="accent6"/>
              </a:solidFill>
              <a:round/>
            </a:ln>
            <a:effectLst/>
          </c:spPr>
          <c:marker>
            <c:symbol val="none"/>
          </c:marker>
          <c:cat>
            <c:strRef>
              <c:f>Sheet5!$C$2:$L$2</c:f>
              <c:strCache>
                <c:ptCount val="10"/>
                <c:pt idx="0">
                  <c:v>夏祭り</c:v>
                </c:pt>
                <c:pt idx="1">
                  <c:v>福利厚生</c:v>
                </c:pt>
                <c:pt idx="2">
                  <c:v>防災</c:v>
                </c:pt>
                <c:pt idx="3">
                  <c:v>大掃除</c:v>
                </c:pt>
                <c:pt idx="4">
                  <c:v>ゴミ</c:v>
                </c:pt>
                <c:pt idx="5">
                  <c:v>防犯灯</c:v>
                </c:pt>
                <c:pt idx="6">
                  <c:v>交通標識</c:v>
                </c:pt>
                <c:pt idx="7">
                  <c:v>金杉会館</c:v>
                </c:pt>
                <c:pt idx="8">
                  <c:v>警察</c:v>
                </c:pt>
                <c:pt idx="9">
                  <c:v>渋滞</c:v>
                </c:pt>
              </c:strCache>
            </c:strRef>
          </c:cat>
          <c:val>
            <c:numRef>
              <c:f>Sheet5!$C$8:$L$8</c:f>
              <c:numCache>
                <c:formatCode>General</c:formatCode>
                <c:ptCount val="10"/>
                <c:pt idx="0">
                  <c:v>27</c:v>
                </c:pt>
                <c:pt idx="1">
                  <c:v>9</c:v>
                </c:pt>
                <c:pt idx="2">
                  <c:v>54</c:v>
                </c:pt>
                <c:pt idx="3">
                  <c:v>36</c:v>
                </c:pt>
                <c:pt idx="4">
                  <c:v>45</c:v>
                </c:pt>
                <c:pt idx="5">
                  <c:v>100</c:v>
                </c:pt>
                <c:pt idx="6">
                  <c:v>45</c:v>
                </c:pt>
                <c:pt idx="7">
                  <c:v>9</c:v>
                </c:pt>
                <c:pt idx="8">
                  <c:v>54</c:v>
                </c:pt>
                <c:pt idx="9">
                  <c:v>54</c:v>
                </c:pt>
              </c:numCache>
            </c:numRef>
          </c:val>
          <c:smooth val="0"/>
          <c:extLst>
            <c:ext xmlns:c16="http://schemas.microsoft.com/office/drawing/2014/chart" uri="{C3380CC4-5D6E-409C-BE32-E72D297353CC}">
              <c16:uniqueId val="{00000005-E3F5-4CA0-B3DE-3234DA3756A2}"/>
            </c:ext>
          </c:extLst>
        </c:ser>
        <c:ser>
          <c:idx val="6"/>
          <c:order val="6"/>
          <c:tx>
            <c:strRef>
              <c:f>Sheet5!$B$9</c:f>
              <c:strCache>
                <c:ptCount val="1"/>
                <c:pt idx="0">
                  <c:v>7</c:v>
                </c:pt>
              </c:strCache>
            </c:strRef>
          </c:tx>
          <c:spPr>
            <a:ln w="38100" cap="rnd">
              <a:solidFill>
                <a:schemeClr val="accent1">
                  <a:lumMod val="60000"/>
                </a:schemeClr>
              </a:solidFill>
              <a:round/>
            </a:ln>
            <a:effectLst/>
          </c:spPr>
          <c:marker>
            <c:symbol val="none"/>
          </c:marker>
          <c:cat>
            <c:strRef>
              <c:f>Sheet5!$C$2:$L$2</c:f>
              <c:strCache>
                <c:ptCount val="10"/>
                <c:pt idx="0">
                  <c:v>夏祭り</c:v>
                </c:pt>
                <c:pt idx="1">
                  <c:v>福利厚生</c:v>
                </c:pt>
                <c:pt idx="2">
                  <c:v>防災</c:v>
                </c:pt>
                <c:pt idx="3">
                  <c:v>大掃除</c:v>
                </c:pt>
                <c:pt idx="4">
                  <c:v>ゴミ</c:v>
                </c:pt>
                <c:pt idx="5">
                  <c:v>防犯灯</c:v>
                </c:pt>
                <c:pt idx="6">
                  <c:v>交通標識</c:v>
                </c:pt>
                <c:pt idx="7">
                  <c:v>金杉会館</c:v>
                </c:pt>
                <c:pt idx="8">
                  <c:v>警察</c:v>
                </c:pt>
                <c:pt idx="9">
                  <c:v>渋滞</c:v>
                </c:pt>
              </c:strCache>
            </c:strRef>
          </c:cat>
          <c:val>
            <c:numRef>
              <c:f>Sheet5!$C$9:$L$9</c:f>
              <c:numCache>
                <c:formatCode>General</c:formatCode>
                <c:ptCount val="10"/>
                <c:pt idx="0">
                  <c:v>15</c:v>
                </c:pt>
                <c:pt idx="1">
                  <c:v>30</c:v>
                </c:pt>
                <c:pt idx="2">
                  <c:v>69</c:v>
                </c:pt>
                <c:pt idx="3">
                  <c:v>30</c:v>
                </c:pt>
                <c:pt idx="4">
                  <c:v>38</c:v>
                </c:pt>
                <c:pt idx="5">
                  <c:v>69</c:v>
                </c:pt>
                <c:pt idx="6">
                  <c:v>38</c:v>
                </c:pt>
                <c:pt idx="7">
                  <c:v>38</c:v>
                </c:pt>
                <c:pt idx="8">
                  <c:v>92</c:v>
                </c:pt>
                <c:pt idx="9">
                  <c:v>38</c:v>
                </c:pt>
              </c:numCache>
            </c:numRef>
          </c:val>
          <c:smooth val="0"/>
          <c:extLst>
            <c:ext xmlns:c16="http://schemas.microsoft.com/office/drawing/2014/chart" uri="{C3380CC4-5D6E-409C-BE32-E72D297353CC}">
              <c16:uniqueId val="{00000006-E3F5-4CA0-B3DE-3234DA3756A2}"/>
            </c:ext>
          </c:extLst>
        </c:ser>
        <c:ser>
          <c:idx val="7"/>
          <c:order val="7"/>
          <c:tx>
            <c:strRef>
              <c:f>Sheet5!$B$10</c:f>
              <c:strCache>
                <c:ptCount val="1"/>
                <c:pt idx="0">
                  <c:v>8</c:v>
                </c:pt>
              </c:strCache>
            </c:strRef>
          </c:tx>
          <c:spPr>
            <a:ln w="38100" cap="rnd">
              <a:solidFill>
                <a:schemeClr val="accent2">
                  <a:lumMod val="60000"/>
                </a:schemeClr>
              </a:solidFill>
              <a:round/>
            </a:ln>
            <a:effectLst/>
          </c:spPr>
          <c:marker>
            <c:symbol val="none"/>
          </c:marker>
          <c:cat>
            <c:strRef>
              <c:f>Sheet5!$C$2:$L$2</c:f>
              <c:strCache>
                <c:ptCount val="10"/>
                <c:pt idx="0">
                  <c:v>夏祭り</c:v>
                </c:pt>
                <c:pt idx="1">
                  <c:v>福利厚生</c:v>
                </c:pt>
                <c:pt idx="2">
                  <c:v>防災</c:v>
                </c:pt>
                <c:pt idx="3">
                  <c:v>大掃除</c:v>
                </c:pt>
                <c:pt idx="4">
                  <c:v>ゴミ</c:v>
                </c:pt>
                <c:pt idx="5">
                  <c:v>防犯灯</c:v>
                </c:pt>
                <c:pt idx="6">
                  <c:v>交通標識</c:v>
                </c:pt>
                <c:pt idx="7">
                  <c:v>金杉会館</c:v>
                </c:pt>
                <c:pt idx="8">
                  <c:v>警察</c:v>
                </c:pt>
                <c:pt idx="9">
                  <c:v>渋滞</c:v>
                </c:pt>
              </c:strCache>
            </c:strRef>
          </c:cat>
          <c:val>
            <c:numRef>
              <c:f>Sheet5!$C$10:$L$10</c:f>
              <c:numCache>
                <c:formatCode>General</c:formatCode>
                <c:ptCount val="10"/>
                <c:pt idx="0">
                  <c:v>81</c:v>
                </c:pt>
                <c:pt idx="1">
                  <c:v>63</c:v>
                </c:pt>
                <c:pt idx="2">
                  <c:v>100</c:v>
                </c:pt>
                <c:pt idx="3">
                  <c:v>81</c:v>
                </c:pt>
                <c:pt idx="4">
                  <c:v>100</c:v>
                </c:pt>
                <c:pt idx="5">
                  <c:v>100</c:v>
                </c:pt>
                <c:pt idx="6">
                  <c:v>90</c:v>
                </c:pt>
                <c:pt idx="7">
                  <c:v>72</c:v>
                </c:pt>
                <c:pt idx="8">
                  <c:v>100</c:v>
                </c:pt>
                <c:pt idx="9">
                  <c:v>90</c:v>
                </c:pt>
              </c:numCache>
            </c:numRef>
          </c:val>
          <c:smooth val="0"/>
          <c:extLst>
            <c:ext xmlns:c16="http://schemas.microsoft.com/office/drawing/2014/chart" uri="{C3380CC4-5D6E-409C-BE32-E72D297353CC}">
              <c16:uniqueId val="{00000007-E3F5-4CA0-B3DE-3234DA3756A2}"/>
            </c:ext>
          </c:extLst>
        </c:ser>
        <c:ser>
          <c:idx val="8"/>
          <c:order val="8"/>
          <c:tx>
            <c:strRef>
              <c:f>Sheet5!$B$11</c:f>
              <c:strCache>
                <c:ptCount val="1"/>
                <c:pt idx="0">
                  <c:v>9-1</c:v>
                </c:pt>
              </c:strCache>
            </c:strRef>
          </c:tx>
          <c:spPr>
            <a:ln w="38100" cap="rnd">
              <a:solidFill>
                <a:schemeClr val="accent3">
                  <a:lumMod val="60000"/>
                </a:schemeClr>
              </a:solidFill>
              <a:round/>
            </a:ln>
            <a:effectLst/>
          </c:spPr>
          <c:marker>
            <c:symbol val="none"/>
          </c:marker>
          <c:cat>
            <c:strRef>
              <c:f>Sheet5!$C$2:$L$2</c:f>
              <c:strCache>
                <c:ptCount val="10"/>
                <c:pt idx="0">
                  <c:v>夏祭り</c:v>
                </c:pt>
                <c:pt idx="1">
                  <c:v>福利厚生</c:v>
                </c:pt>
                <c:pt idx="2">
                  <c:v>防災</c:v>
                </c:pt>
                <c:pt idx="3">
                  <c:v>大掃除</c:v>
                </c:pt>
                <c:pt idx="4">
                  <c:v>ゴミ</c:v>
                </c:pt>
                <c:pt idx="5">
                  <c:v>防犯灯</c:v>
                </c:pt>
                <c:pt idx="6">
                  <c:v>交通標識</c:v>
                </c:pt>
                <c:pt idx="7">
                  <c:v>金杉会館</c:v>
                </c:pt>
                <c:pt idx="8">
                  <c:v>警察</c:v>
                </c:pt>
                <c:pt idx="9">
                  <c:v>渋滞</c:v>
                </c:pt>
              </c:strCache>
            </c:strRef>
          </c:cat>
          <c:val>
            <c:numRef>
              <c:f>Sheet5!$C$11:$L$11</c:f>
              <c:numCache>
                <c:formatCode>General</c:formatCode>
                <c:ptCount val="10"/>
                <c:pt idx="0">
                  <c:v>21</c:v>
                </c:pt>
                <c:pt idx="1">
                  <c:v>14</c:v>
                </c:pt>
                <c:pt idx="2">
                  <c:v>50</c:v>
                </c:pt>
                <c:pt idx="3">
                  <c:v>35</c:v>
                </c:pt>
                <c:pt idx="4">
                  <c:v>71</c:v>
                </c:pt>
                <c:pt idx="5">
                  <c:v>57</c:v>
                </c:pt>
                <c:pt idx="6">
                  <c:v>57</c:v>
                </c:pt>
                <c:pt idx="7">
                  <c:v>28</c:v>
                </c:pt>
                <c:pt idx="8">
                  <c:v>50</c:v>
                </c:pt>
                <c:pt idx="9">
                  <c:v>64</c:v>
                </c:pt>
              </c:numCache>
            </c:numRef>
          </c:val>
          <c:smooth val="0"/>
          <c:extLst>
            <c:ext xmlns:c16="http://schemas.microsoft.com/office/drawing/2014/chart" uri="{C3380CC4-5D6E-409C-BE32-E72D297353CC}">
              <c16:uniqueId val="{00000008-E3F5-4CA0-B3DE-3234DA3756A2}"/>
            </c:ext>
          </c:extLst>
        </c:ser>
        <c:ser>
          <c:idx val="9"/>
          <c:order val="9"/>
          <c:tx>
            <c:strRef>
              <c:f>Sheet5!$B$12</c:f>
              <c:strCache>
                <c:ptCount val="1"/>
                <c:pt idx="0">
                  <c:v>9-2</c:v>
                </c:pt>
              </c:strCache>
            </c:strRef>
          </c:tx>
          <c:spPr>
            <a:ln w="38100" cap="rnd">
              <a:solidFill>
                <a:schemeClr val="accent4">
                  <a:lumMod val="60000"/>
                </a:schemeClr>
              </a:solidFill>
              <a:round/>
            </a:ln>
            <a:effectLst/>
          </c:spPr>
          <c:marker>
            <c:symbol val="none"/>
          </c:marker>
          <c:cat>
            <c:strRef>
              <c:f>Sheet5!$C$2:$L$2</c:f>
              <c:strCache>
                <c:ptCount val="10"/>
                <c:pt idx="0">
                  <c:v>夏祭り</c:v>
                </c:pt>
                <c:pt idx="1">
                  <c:v>福利厚生</c:v>
                </c:pt>
                <c:pt idx="2">
                  <c:v>防災</c:v>
                </c:pt>
                <c:pt idx="3">
                  <c:v>大掃除</c:v>
                </c:pt>
                <c:pt idx="4">
                  <c:v>ゴミ</c:v>
                </c:pt>
                <c:pt idx="5">
                  <c:v>防犯灯</c:v>
                </c:pt>
                <c:pt idx="6">
                  <c:v>交通標識</c:v>
                </c:pt>
                <c:pt idx="7">
                  <c:v>金杉会館</c:v>
                </c:pt>
                <c:pt idx="8">
                  <c:v>警察</c:v>
                </c:pt>
                <c:pt idx="9">
                  <c:v>渋滞</c:v>
                </c:pt>
              </c:strCache>
            </c:strRef>
          </c:cat>
          <c:val>
            <c:numRef>
              <c:f>Sheet5!$C$12:$L$12</c:f>
              <c:numCache>
                <c:formatCode>General</c:formatCode>
                <c:ptCount val="10"/>
              </c:numCache>
            </c:numRef>
          </c:val>
          <c:smooth val="0"/>
          <c:extLst>
            <c:ext xmlns:c16="http://schemas.microsoft.com/office/drawing/2014/chart" uri="{C3380CC4-5D6E-409C-BE32-E72D297353CC}">
              <c16:uniqueId val="{00000009-E3F5-4CA0-B3DE-3234DA3756A2}"/>
            </c:ext>
          </c:extLst>
        </c:ser>
        <c:ser>
          <c:idx val="10"/>
          <c:order val="10"/>
          <c:tx>
            <c:strRef>
              <c:f>Sheet5!$B$13</c:f>
              <c:strCache>
                <c:ptCount val="1"/>
                <c:pt idx="0">
                  <c:v>10</c:v>
                </c:pt>
              </c:strCache>
            </c:strRef>
          </c:tx>
          <c:spPr>
            <a:ln w="38100" cap="rnd">
              <a:solidFill>
                <a:schemeClr val="accent5">
                  <a:lumMod val="60000"/>
                </a:schemeClr>
              </a:solidFill>
              <a:round/>
            </a:ln>
            <a:effectLst/>
          </c:spPr>
          <c:marker>
            <c:symbol val="none"/>
          </c:marker>
          <c:cat>
            <c:strRef>
              <c:f>Sheet5!$C$2:$L$2</c:f>
              <c:strCache>
                <c:ptCount val="10"/>
                <c:pt idx="0">
                  <c:v>夏祭り</c:v>
                </c:pt>
                <c:pt idx="1">
                  <c:v>福利厚生</c:v>
                </c:pt>
                <c:pt idx="2">
                  <c:v>防災</c:v>
                </c:pt>
                <c:pt idx="3">
                  <c:v>大掃除</c:v>
                </c:pt>
                <c:pt idx="4">
                  <c:v>ゴミ</c:v>
                </c:pt>
                <c:pt idx="5">
                  <c:v>防犯灯</c:v>
                </c:pt>
                <c:pt idx="6">
                  <c:v>交通標識</c:v>
                </c:pt>
                <c:pt idx="7">
                  <c:v>金杉会館</c:v>
                </c:pt>
                <c:pt idx="8">
                  <c:v>警察</c:v>
                </c:pt>
                <c:pt idx="9">
                  <c:v>渋滞</c:v>
                </c:pt>
              </c:strCache>
            </c:strRef>
          </c:cat>
          <c:val>
            <c:numRef>
              <c:f>Sheet5!$C$13:$L$13</c:f>
              <c:numCache>
                <c:formatCode>General</c:formatCode>
                <c:ptCount val="10"/>
                <c:pt idx="0">
                  <c:v>42</c:v>
                </c:pt>
                <c:pt idx="1">
                  <c:v>28</c:v>
                </c:pt>
                <c:pt idx="2">
                  <c:v>57</c:v>
                </c:pt>
                <c:pt idx="3">
                  <c:v>57</c:v>
                </c:pt>
                <c:pt idx="4">
                  <c:v>57</c:v>
                </c:pt>
                <c:pt idx="5">
                  <c:v>85</c:v>
                </c:pt>
                <c:pt idx="6">
                  <c:v>64</c:v>
                </c:pt>
                <c:pt idx="7">
                  <c:v>42</c:v>
                </c:pt>
                <c:pt idx="8">
                  <c:v>85</c:v>
                </c:pt>
                <c:pt idx="9">
                  <c:v>50</c:v>
                </c:pt>
              </c:numCache>
            </c:numRef>
          </c:val>
          <c:smooth val="0"/>
          <c:extLst>
            <c:ext xmlns:c16="http://schemas.microsoft.com/office/drawing/2014/chart" uri="{C3380CC4-5D6E-409C-BE32-E72D297353CC}">
              <c16:uniqueId val="{0000000A-E3F5-4CA0-B3DE-3234DA3756A2}"/>
            </c:ext>
          </c:extLst>
        </c:ser>
        <c:ser>
          <c:idx val="11"/>
          <c:order val="11"/>
          <c:tx>
            <c:strRef>
              <c:f>Sheet5!$B$14</c:f>
              <c:strCache>
                <c:ptCount val="1"/>
                <c:pt idx="0">
                  <c:v>11</c:v>
                </c:pt>
              </c:strCache>
            </c:strRef>
          </c:tx>
          <c:spPr>
            <a:ln w="38100" cap="rnd">
              <a:solidFill>
                <a:schemeClr val="accent6">
                  <a:lumMod val="60000"/>
                </a:schemeClr>
              </a:solidFill>
              <a:round/>
            </a:ln>
            <a:effectLst/>
          </c:spPr>
          <c:marker>
            <c:symbol val="none"/>
          </c:marker>
          <c:cat>
            <c:strRef>
              <c:f>Sheet5!$C$2:$L$2</c:f>
              <c:strCache>
                <c:ptCount val="10"/>
                <c:pt idx="0">
                  <c:v>夏祭り</c:v>
                </c:pt>
                <c:pt idx="1">
                  <c:v>福利厚生</c:v>
                </c:pt>
                <c:pt idx="2">
                  <c:v>防災</c:v>
                </c:pt>
                <c:pt idx="3">
                  <c:v>大掃除</c:v>
                </c:pt>
                <c:pt idx="4">
                  <c:v>ゴミ</c:v>
                </c:pt>
                <c:pt idx="5">
                  <c:v>防犯灯</c:v>
                </c:pt>
                <c:pt idx="6">
                  <c:v>交通標識</c:v>
                </c:pt>
                <c:pt idx="7">
                  <c:v>金杉会館</c:v>
                </c:pt>
                <c:pt idx="8">
                  <c:v>警察</c:v>
                </c:pt>
                <c:pt idx="9">
                  <c:v>渋滞</c:v>
                </c:pt>
              </c:strCache>
            </c:strRef>
          </c:cat>
          <c:val>
            <c:numRef>
              <c:f>Sheet5!$C$14:$L$14</c:f>
              <c:numCache>
                <c:formatCode>General</c:formatCode>
                <c:ptCount val="10"/>
                <c:pt idx="0">
                  <c:v>27</c:v>
                </c:pt>
                <c:pt idx="1">
                  <c:v>38</c:v>
                </c:pt>
                <c:pt idx="2">
                  <c:v>38</c:v>
                </c:pt>
                <c:pt idx="3">
                  <c:v>61</c:v>
                </c:pt>
                <c:pt idx="4">
                  <c:v>50</c:v>
                </c:pt>
                <c:pt idx="5">
                  <c:v>72</c:v>
                </c:pt>
                <c:pt idx="6">
                  <c:v>50</c:v>
                </c:pt>
                <c:pt idx="7">
                  <c:v>22</c:v>
                </c:pt>
                <c:pt idx="8">
                  <c:v>77</c:v>
                </c:pt>
                <c:pt idx="9">
                  <c:v>44</c:v>
                </c:pt>
              </c:numCache>
            </c:numRef>
          </c:val>
          <c:smooth val="0"/>
          <c:extLst>
            <c:ext xmlns:c16="http://schemas.microsoft.com/office/drawing/2014/chart" uri="{C3380CC4-5D6E-409C-BE32-E72D297353CC}">
              <c16:uniqueId val="{0000000B-E3F5-4CA0-B3DE-3234DA3756A2}"/>
            </c:ext>
          </c:extLst>
        </c:ser>
        <c:ser>
          <c:idx val="12"/>
          <c:order val="12"/>
          <c:tx>
            <c:strRef>
              <c:f>Sheet5!$B$15</c:f>
              <c:strCache>
                <c:ptCount val="1"/>
                <c:pt idx="0">
                  <c:v>12</c:v>
                </c:pt>
              </c:strCache>
            </c:strRef>
          </c:tx>
          <c:spPr>
            <a:ln w="38100" cap="rnd">
              <a:solidFill>
                <a:schemeClr val="accent1">
                  <a:lumMod val="80000"/>
                  <a:lumOff val="20000"/>
                </a:schemeClr>
              </a:solidFill>
              <a:round/>
            </a:ln>
            <a:effectLst/>
          </c:spPr>
          <c:marker>
            <c:symbol val="none"/>
          </c:marker>
          <c:cat>
            <c:strRef>
              <c:f>Sheet5!$C$2:$L$2</c:f>
              <c:strCache>
                <c:ptCount val="10"/>
                <c:pt idx="0">
                  <c:v>夏祭り</c:v>
                </c:pt>
                <c:pt idx="1">
                  <c:v>福利厚生</c:v>
                </c:pt>
                <c:pt idx="2">
                  <c:v>防災</c:v>
                </c:pt>
                <c:pt idx="3">
                  <c:v>大掃除</c:v>
                </c:pt>
                <c:pt idx="4">
                  <c:v>ゴミ</c:v>
                </c:pt>
                <c:pt idx="5">
                  <c:v>防犯灯</c:v>
                </c:pt>
                <c:pt idx="6">
                  <c:v>交通標識</c:v>
                </c:pt>
                <c:pt idx="7">
                  <c:v>金杉会館</c:v>
                </c:pt>
                <c:pt idx="8">
                  <c:v>警察</c:v>
                </c:pt>
                <c:pt idx="9">
                  <c:v>渋滞</c:v>
                </c:pt>
              </c:strCache>
            </c:strRef>
          </c:cat>
          <c:val>
            <c:numRef>
              <c:f>Sheet5!$C$15:$L$15</c:f>
              <c:numCache>
                <c:formatCode>General</c:formatCode>
                <c:ptCount val="10"/>
                <c:pt idx="0">
                  <c:v>0</c:v>
                </c:pt>
                <c:pt idx="1">
                  <c:v>0</c:v>
                </c:pt>
                <c:pt idx="2">
                  <c:v>25</c:v>
                </c:pt>
                <c:pt idx="3">
                  <c:v>50</c:v>
                </c:pt>
                <c:pt idx="4">
                  <c:v>25</c:v>
                </c:pt>
                <c:pt idx="5">
                  <c:v>50</c:v>
                </c:pt>
                <c:pt idx="6">
                  <c:v>25</c:v>
                </c:pt>
                <c:pt idx="7">
                  <c:v>0</c:v>
                </c:pt>
                <c:pt idx="8">
                  <c:v>50</c:v>
                </c:pt>
                <c:pt idx="9">
                  <c:v>0</c:v>
                </c:pt>
              </c:numCache>
            </c:numRef>
          </c:val>
          <c:smooth val="0"/>
          <c:extLst>
            <c:ext xmlns:c16="http://schemas.microsoft.com/office/drawing/2014/chart" uri="{C3380CC4-5D6E-409C-BE32-E72D297353CC}">
              <c16:uniqueId val="{0000000C-E3F5-4CA0-B3DE-3234DA3756A2}"/>
            </c:ext>
          </c:extLst>
        </c:ser>
        <c:dLbls>
          <c:showLegendKey val="0"/>
          <c:showVal val="0"/>
          <c:showCatName val="0"/>
          <c:showSerName val="0"/>
          <c:showPercent val="0"/>
          <c:showBubbleSize val="0"/>
        </c:dLbls>
        <c:smooth val="0"/>
        <c:axId val="1546551600"/>
        <c:axId val="1546552432"/>
      </c:lineChart>
      <c:catAx>
        <c:axId val="1546551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ja-JP"/>
          </a:p>
        </c:txPr>
        <c:crossAx val="1546552432"/>
        <c:crosses val="autoZero"/>
        <c:auto val="1"/>
        <c:lblAlgn val="ctr"/>
        <c:lblOffset val="100"/>
        <c:noMultiLvlLbl val="0"/>
      </c:catAx>
      <c:valAx>
        <c:axId val="1546552432"/>
        <c:scaling>
          <c:orientation val="minMax"/>
          <c:max val="100"/>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5465516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2944587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154423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207238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494612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1899089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4083225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2097330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364556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155955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164374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0E9912-CC51-42FF-9346-901FEA94F7E7}" type="datetimeFigureOut">
              <a:rPr kumimoji="1" lang="ja-JP" altLang="en-US" smtClean="0"/>
              <a:t>2022/2/12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1368047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E9912-CC51-42FF-9346-901FEA94F7E7}" type="datetimeFigureOut">
              <a:rPr kumimoji="1" lang="ja-JP" altLang="en-US" smtClean="0"/>
              <a:t>2022/2/12</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0A68E-43EF-430F-B5EF-076B1A916163}" type="slidenum">
              <a:rPr kumimoji="1" lang="ja-JP" altLang="en-US" smtClean="0"/>
              <a:t>‹#›</a:t>
            </a:fld>
            <a:endParaRPr kumimoji="1" lang="ja-JP" altLang="en-US"/>
          </a:p>
        </p:txBody>
      </p:sp>
    </p:spTree>
    <p:extLst>
      <p:ext uri="{BB962C8B-B14F-4D97-AF65-F5344CB8AC3E}">
        <p14:creationId xmlns:p14="http://schemas.microsoft.com/office/powerpoint/2010/main" val="32945966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emf"/><Relationship Id="rId7" Type="http://schemas.openxmlformats.org/officeDocument/2006/relationships/image" Target="../media/image33.emf"/><Relationship Id="rId2" Type="http://schemas.openxmlformats.org/officeDocument/2006/relationships/image" Target="../media/image28.emf"/><Relationship Id="rId1" Type="http://schemas.openxmlformats.org/officeDocument/2006/relationships/slideLayout" Target="../slideLayouts/slideLayout7.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 Id="rId9" Type="http://schemas.openxmlformats.org/officeDocument/2006/relationships/image" Target="../media/image35.emf"/></Relationships>
</file>

<file path=ppt/slides/_rels/slide1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7.xml"/><Relationship Id="rId4" Type="http://schemas.openxmlformats.org/officeDocument/2006/relationships/image" Target="../media/image3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 Id="rId5" Type="http://schemas.openxmlformats.org/officeDocument/2006/relationships/image" Target="../media/image17.emf"/><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7.xml"/><Relationship Id="rId5" Type="http://schemas.openxmlformats.org/officeDocument/2006/relationships/image" Target="../media/image27.emf"/><Relationship Id="rId4" Type="http://schemas.openxmlformats.org/officeDocument/2006/relationships/image" Target="../media/image2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73119544-6852-403D-A81C-FDB56F803741}"/>
              </a:ext>
            </a:extLst>
          </p:cNvPr>
          <p:cNvGraphicFramePr>
            <a:graphicFrameLocks noGrp="1"/>
          </p:cNvGraphicFramePr>
          <p:nvPr>
            <p:extLst>
              <p:ext uri="{D42A27DB-BD31-4B8C-83A1-F6EECF244321}">
                <p14:modId xmlns:p14="http://schemas.microsoft.com/office/powerpoint/2010/main" val="242708259"/>
              </p:ext>
            </p:extLst>
          </p:nvPr>
        </p:nvGraphicFramePr>
        <p:xfrm>
          <a:off x="276226" y="1697753"/>
          <a:ext cx="6401670" cy="3810000"/>
        </p:xfrm>
        <a:graphic>
          <a:graphicData uri="http://schemas.openxmlformats.org/drawingml/2006/table">
            <a:tbl>
              <a:tblPr firstRow="1" firstCol="1" lastRow="1" bandRow="1">
                <a:tableStyleId>{F5AB1C69-6EDB-4FF4-983F-18BD219EF322}</a:tableStyleId>
              </a:tblPr>
              <a:tblGrid>
                <a:gridCol w="581970">
                  <a:extLst>
                    <a:ext uri="{9D8B030D-6E8A-4147-A177-3AD203B41FA5}">
                      <a16:colId xmlns:a16="http://schemas.microsoft.com/office/drawing/2014/main" val="216114910"/>
                    </a:ext>
                  </a:extLst>
                </a:gridCol>
                <a:gridCol w="581970">
                  <a:extLst>
                    <a:ext uri="{9D8B030D-6E8A-4147-A177-3AD203B41FA5}">
                      <a16:colId xmlns:a16="http://schemas.microsoft.com/office/drawing/2014/main" val="3245721994"/>
                    </a:ext>
                  </a:extLst>
                </a:gridCol>
                <a:gridCol w="581970">
                  <a:extLst>
                    <a:ext uri="{9D8B030D-6E8A-4147-A177-3AD203B41FA5}">
                      <a16:colId xmlns:a16="http://schemas.microsoft.com/office/drawing/2014/main" val="958253502"/>
                    </a:ext>
                  </a:extLst>
                </a:gridCol>
                <a:gridCol w="581970">
                  <a:extLst>
                    <a:ext uri="{9D8B030D-6E8A-4147-A177-3AD203B41FA5}">
                      <a16:colId xmlns:a16="http://schemas.microsoft.com/office/drawing/2014/main" val="3086534793"/>
                    </a:ext>
                  </a:extLst>
                </a:gridCol>
                <a:gridCol w="581970">
                  <a:extLst>
                    <a:ext uri="{9D8B030D-6E8A-4147-A177-3AD203B41FA5}">
                      <a16:colId xmlns:a16="http://schemas.microsoft.com/office/drawing/2014/main" val="3817138428"/>
                    </a:ext>
                  </a:extLst>
                </a:gridCol>
                <a:gridCol w="581970">
                  <a:extLst>
                    <a:ext uri="{9D8B030D-6E8A-4147-A177-3AD203B41FA5}">
                      <a16:colId xmlns:a16="http://schemas.microsoft.com/office/drawing/2014/main" val="2646089701"/>
                    </a:ext>
                  </a:extLst>
                </a:gridCol>
                <a:gridCol w="581970">
                  <a:extLst>
                    <a:ext uri="{9D8B030D-6E8A-4147-A177-3AD203B41FA5}">
                      <a16:colId xmlns:a16="http://schemas.microsoft.com/office/drawing/2014/main" val="3226545606"/>
                    </a:ext>
                  </a:extLst>
                </a:gridCol>
                <a:gridCol w="581970">
                  <a:extLst>
                    <a:ext uri="{9D8B030D-6E8A-4147-A177-3AD203B41FA5}">
                      <a16:colId xmlns:a16="http://schemas.microsoft.com/office/drawing/2014/main" val="1686161735"/>
                    </a:ext>
                  </a:extLst>
                </a:gridCol>
                <a:gridCol w="581970">
                  <a:extLst>
                    <a:ext uri="{9D8B030D-6E8A-4147-A177-3AD203B41FA5}">
                      <a16:colId xmlns:a16="http://schemas.microsoft.com/office/drawing/2014/main" val="2663453949"/>
                    </a:ext>
                  </a:extLst>
                </a:gridCol>
                <a:gridCol w="581970">
                  <a:extLst>
                    <a:ext uri="{9D8B030D-6E8A-4147-A177-3AD203B41FA5}">
                      <a16:colId xmlns:a16="http://schemas.microsoft.com/office/drawing/2014/main" val="2583159792"/>
                    </a:ext>
                  </a:extLst>
                </a:gridCol>
                <a:gridCol w="581970">
                  <a:extLst>
                    <a:ext uri="{9D8B030D-6E8A-4147-A177-3AD203B41FA5}">
                      <a16:colId xmlns:a16="http://schemas.microsoft.com/office/drawing/2014/main" val="3169210132"/>
                    </a:ext>
                  </a:extLst>
                </a:gridCol>
              </a:tblGrid>
              <a:tr h="238125">
                <a:tc>
                  <a:txBody>
                    <a:bodyPr/>
                    <a:lstStyle/>
                    <a:p>
                      <a:pPr algn="l" fontAlgn="ctr"/>
                      <a:r>
                        <a:rPr lang="ja-JP" altLang="en-US" sz="1100" u="none" strike="noStrike">
                          <a:effectLst/>
                        </a:rPr>
                        <a:t>班</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dirty="0">
                          <a:effectLst/>
                        </a:rPr>
                        <a:t>設問１</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設問２</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設問３</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設問４</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設問５</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設問６</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設問７</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設問８</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設問９</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設問１０</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763942501"/>
                  </a:ext>
                </a:extLst>
              </a:tr>
              <a:tr h="238125">
                <a:tc>
                  <a:txBody>
                    <a:bodyPr/>
                    <a:lstStyle/>
                    <a:p>
                      <a:pPr algn="l" fontAlgn="ctr"/>
                      <a:r>
                        <a:rPr lang="ja-JP" altLang="en-US" sz="1100" u="none" strike="noStrike" dirty="0">
                          <a:effectLst/>
                        </a:rPr>
                        <a:t>　</a:t>
                      </a:r>
                      <a:endParaRPr lang="ja-JP" altLang="en-US"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夏祭り</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福利厚生</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防災</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大掃除</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ゴミ</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防犯灯</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交通標識</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金杉会館</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警察</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渋滞</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926322183"/>
                  </a:ext>
                </a:extLst>
              </a:tr>
              <a:tr h="238125">
                <a:tc>
                  <a:txBody>
                    <a:bodyPr/>
                    <a:lstStyle/>
                    <a:p>
                      <a:pPr algn="l" fontAlgn="ctr"/>
                      <a:r>
                        <a:rPr lang="en-US" altLang="ja-JP" sz="1100" u="none" strike="noStrike" dirty="0">
                          <a:effectLst/>
                        </a:rPr>
                        <a:t>1</a:t>
                      </a:r>
                      <a:endParaRPr lang="en-US" altLang="ja-JP"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13</a:t>
                      </a:r>
                      <a:endParaRPr lang="en-US" altLang="ja-JP" sz="1100" b="0" i="0" u="none" strike="noStrike">
                        <a:solidFill>
                          <a:srgbClr val="4472C4"/>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53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73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86</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26</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73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961392463"/>
                  </a:ext>
                </a:extLst>
              </a:tr>
              <a:tr h="238125">
                <a:tc>
                  <a:txBody>
                    <a:bodyPr/>
                    <a:lstStyle/>
                    <a:p>
                      <a:pPr algn="l" fontAlgn="ctr"/>
                      <a:r>
                        <a:rPr lang="en-US" altLang="ja-JP" sz="1100" u="none" strike="noStrike">
                          <a:effectLst/>
                        </a:rPr>
                        <a:t>2</a:t>
                      </a:r>
                      <a:endParaRPr lang="en-US" altLang="ja-JP"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78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78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63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94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89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52</a:t>
                      </a:r>
                      <a:endParaRPr lang="en-US" altLang="ja-JP" sz="1100" b="0" i="0" u="none" strike="noStrike">
                        <a:solidFill>
                          <a:srgbClr val="4472C4"/>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100</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84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797538718"/>
                  </a:ext>
                </a:extLst>
              </a:tr>
              <a:tr h="238125">
                <a:tc>
                  <a:txBody>
                    <a:bodyPr/>
                    <a:lstStyle/>
                    <a:p>
                      <a:pPr algn="l" fontAlgn="ctr"/>
                      <a:r>
                        <a:rPr lang="en-US" altLang="ja-JP" sz="1100" u="none" strike="noStrike">
                          <a:effectLst/>
                        </a:rPr>
                        <a:t>3</a:t>
                      </a:r>
                      <a:endParaRPr lang="en-US" altLang="ja-JP"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26</a:t>
                      </a:r>
                      <a:endParaRPr lang="en-US" altLang="ja-JP" sz="1100" b="0" i="0" u="none" strike="noStrike">
                        <a:solidFill>
                          <a:srgbClr val="4472C4"/>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78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84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73</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89</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908747387"/>
                  </a:ext>
                </a:extLst>
              </a:tr>
              <a:tr h="238125">
                <a:tc>
                  <a:txBody>
                    <a:bodyPr/>
                    <a:lstStyle/>
                    <a:p>
                      <a:pPr algn="l" fontAlgn="ctr"/>
                      <a:r>
                        <a:rPr lang="en-US" altLang="ja-JP" sz="1100" u="none" strike="noStrike">
                          <a:effectLst/>
                        </a:rPr>
                        <a:t>4</a:t>
                      </a:r>
                      <a:endParaRPr lang="en-US" altLang="ja-JP"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14</a:t>
                      </a:r>
                      <a:endParaRPr lang="en-US" altLang="ja-JP" sz="1100" b="0" i="0" u="none" strike="noStrike">
                        <a:solidFill>
                          <a:srgbClr val="4472C4"/>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66</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62521331"/>
                  </a:ext>
                </a:extLst>
              </a:tr>
              <a:tr h="238125">
                <a:tc>
                  <a:txBody>
                    <a:bodyPr/>
                    <a:lstStyle/>
                    <a:p>
                      <a:pPr algn="l" fontAlgn="ctr"/>
                      <a:r>
                        <a:rPr lang="en-US" altLang="ja-JP" sz="1100" u="none" strike="noStrike" dirty="0">
                          <a:effectLst/>
                        </a:rPr>
                        <a:t>5</a:t>
                      </a:r>
                      <a:endParaRPr lang="en-US" altLang="ja-JP"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50</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solidFill>
                          <a:srgbClr val="4472C4"/>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solidFill>
                          <a:srgbClr val="4472C4"/>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50</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50</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25</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75</a:t>
                      </a:r>
                      <a:endParaRPr lang="en-US" altLang="ja-JP" sz="1100" b="0" i="0" u="none" strike="noStrike">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4133186718"/>
                  </a:ext>
                </a:extLst>
              </a:tr>
              <a:tr h="238125">
                <a:tc>
                  <a:txBody>
                    <a:bodyPr/>
                    <a:lstStyle/>
                    <a:p>
                      <a:pPr algn="l" fontAlgn="ctr"/>
                      <a:r>
                        <a:rPr lang="en-US" altLang="ja-JP" sz="1100" u="none" strike="noStrike" dirty="0">
                          <a:effectLst/>
                        </a:rPr>
                        <a:t>6</a:t>
                      </a:r>
                      <a:endParaRPr lang="en-US" altLang="ja-JP" sz="11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9</a:t>
                      </a:r>
                      <a:endParaRPr lang="en-US" altLang="ja-JP" sz="1100" b="0" i="0" u="none" strike="noStrike" dirty="0">
                        <a:solidFill>
                          <a:srgbClr val="4472C4"/>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100</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9</a:t>
                      </a:r>
                      <a:endParaRPr lang="en-US" altLang="ja-JP" sz="1100" b="0" i="0" u="none" strike="noStrike" dirty="0">
                        <a:solidFill>
                          <a:srgbClr val="4472C4"/>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912861048"/>
                  </a:ext>
                </a:extLst>
              </a:tr>
              <a:tr h="238125">
                <a:tc>
                  <a:txBody>
                    <a:bodyPr/>
                    <a:lstStyle/>
                    <a:p>
                      <a:pPr algn="l" fontAlgn="ctr"/>
                      <a:r>
                        <a:rPr lang="en-US" altLang="ja-JP" sz="1100" u="none" strike="noStrike">
                          <a:effectLst/>
                        </a:rPr>
                        <a:t>7</a:t>
                      </a:r>
                      <a:endParaRPr lang="en-US" altLang="ja-JP"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15</a:t>
                      </a:r>
                      <a:endParaRPr lang="en-US" altLang="ja-JP" sz="1100" b="0" i="0" u="none" strike="noStrike">
                        <a:solidFill>
                          <a:srgbClr val="4472C4"/>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69</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92</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119459079"/>
                  </a:ext>
                </a:extLst>
              </a:tr>
              <a:tr h="238125">
                <a:tc>
                  <a:txBody>
                    <a:bodyPr/>
                    <a:lstStyle/>
                    <a:p>
                      <a:pPr algn="l" fontAlgn="ctr"/>
                      <a:r>
                        <a:rPr lang="en-US" altLang="ja-JP" sz="1100" u="none" strike="noStrike">
                          <a:effectLst/>
                        </a:rPr>
                        <a:t>8</a:t>
                      </a:r>
                      <a:endParaRPr lang="en-US" altLang="ja-JP"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81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63</a:t>
                      </a:r>
                      <a:endParaRPr lang="en-US" altLang="ja-JP" sz="1100" b="0" i="0" u="none" strike="noStrike">
                        <a:solidFill>
                          <a:srgbClr val="4472C4"/>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100</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81</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100</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100</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90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72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100</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90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843795530"/>
                  </a:ext>
                </a:extLst>
              </a:tr>
              <a:tr h="238125">
                <a:tc>
                  <a:txBody>
                    <a:bodyPr/>
                    <a:lstStyle/>
                    <a:p>
                      <a:pPr algn="l" fontAlgn="ctr"/>
                      <a:r>
                        <a:rPr lang="en-US" altLang="ja-JP" sz="1100" u="none" strike="noStrike">
                          <a:effectLst/>
                        </a:rPr>
                        <a:t>9-1</a:t>
                      </a:r>
                      <a:endParaRPr lang="en-US" altLang="ja-JP"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14</a:t>
                      </a:r>
                      <a:endParaRPr lang="en-US" altLang="ja-JP" sz="1100" b="0" i="0" u="none" strike="noStrike">
                        <a:solidFill>
                          <a:srgbClr val="4472C4"/>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71</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348198234"/>
                  </a:ext>
                </a:extLst>
              </a:tr>
              <a:tr h="238125">
                <a:tc>
                  <a:txBody>
                    <a:bodyPr/>
                    <a:lstStyle/>
                    <a:p>
                      <a:pPr algn="l" fontAlgn="ctr"/>
                      <a:r>
                        <a:rPr lang="en-US" altLang="ja-JP" sz="1100" u="none" strike="noStrike">
                          <a:effectLst/>
                        </a:rPr>
                        <a:t>9-2</a:t>
                      </a:r>
                      <a:endParaRPr lang="en-US" altLang="ja-JP"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　</a:t>
                      </a:r>
                      <a:endParaRPr lang="ja-JP" altLang="en-US" sz="1100" b="0" i="0" u="none" strike="noStrike">
                        <a:solidFill>
                          <a:srgbClr val="4472C4"/>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　</a:t>
                      </a:r>
                      <a:endParaRPr lang="ja-JP" altLang="en-US" sz="1100" b="0" i="0" u="none" strike="noStrike">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556883133"/>
                  </a:ext>
                </a:extLst>
              </a:tr>
              <a:tr h="238125">
                <a:tc>
                  <a:txBody>
                    <a:bodyPr/>
                    <a:lstStyle/>
                    <a:p>
                      <a:pPr algn="l" fontAlgn="ctr"/>
                      <a:r>
                        <a:rPr lang="en-US" altLang="ja-JP" sz="1100" u="none" strike="noStrike">
                          <a:effectLst/>
                        </a:rPr>
                        <a:t>10</a:t>
                      </a:r>
                      <a:endParaRPr lang="en-US" altLang="ja-JP"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28</a:t>
                      </a:r>
                      <a:endParaRPr lang="en-US" altLang="ja-JP" sz="1100" b="0" i="0" u="none" strike="noStrike">
                        <a:solidFill>
                          <a:srgbClr val="4472C4"/>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85</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85</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757515430"/>
                  </a:ext>
                </a:extLst>
              </a:tr>
              <a:tr h="238125">
                <a:tc>
                  <a:txBody>
                    <a:bodyPr/>
                    <a:lstStyle/>
                    <a:p>
                      <a:pPr algn="l" fontAlgn="ctr"/>
                      <a:r>
                        <a:rPr lang="en-US" altLang="ja-JP" sz="1100" u="none" strike="noStrike">
                          <a:effectLst/>
                        </a:rPr>
                        <a:t>11</a:t>
                      </a:r>
                      <a:endParaRPr lang="en-US" altLang="ja-JP"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38</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61</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72</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22</a:t>
                      </a:r>
                      <a:endParaRPr lang="en-US" altLang="ja-JP" sz="1100" b="0" i="0" u="none" strike="noStrike">
                        <a:solidFill>
                          <a:srgbClr val="4472C4"/>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77</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642893513"/>
                  </a:ext>
                </a:extLst>
              </a:tr>
              <a:tr h="238125">
                <a:tc>
                  <a:txBody>
                    <a:bodyPr/>
                    <a:lstStyle/>
                    <a:p>
                      <a:pPr algn="l" fontAlgn="ctr"/>
                      <a:r>
                        <a:rPr lang="en-US" altLang="ja-JP" sz="1100" u="none" strike="noStrike">
                          <a:effectLst/>
                        </a:rPr>
                        <a:t>12</a:t>
                      </a:r>
                      <a:endParaRPr lang="en-US" altLang="ja-JP"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solidFill>
                          <a:srgbClr val="4472C4"/>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solidFill>
                          <a:srgbClr val="4472C4"/>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50</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50</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25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0</a:t>
                      </a:r>
                      <a:endParaRPr lang="en-US" altLang="ja-JP" sz="1100" b="0" i="0" u="none" strike="noStrike">
                        <a:solidFill>
                          <a:srgbClr val="4472C4"/>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50</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0</a:t>
                      </a:r>
                      <a:endParaRPr lang="en-US" altLang="ja-JP" sz="1100" b="0" i="0" u="none" strike="noStrike" dirty="0">
                        <a:solidFill>
                          <a:srgbClr val="4472C4"/>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840726321"/>
                  </a:ext>
                </a:extLst>
              </a:tr>
              <a:tr h="238125">
                <a:tc>
                  <a:txBody>
                    <a:bodyPr/>
                    <a:lstStyle/>
                    <a:p>
                      <a:pPr algn="l" fontAlgn="ctr"/>
                      <a:r>
                        <a:rPr lang="ja-JP" altLang="en-US" sz="1100" u="none" strike="noStrike">
                          <a:effectLst/>
                        </a:rPr>
                        <a:t>全体</a:t>
                      </a:r>
                      <a:endParaRPr lang="ja-JP" altLang="en-US" sz="1100" b="1"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36</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32</a:t>
                      </a:r>
                      <a:endParaRPr lang="en-US" altLang="ja-JP" sz="1100" b="0" i="0" u="none" strike="noStrike">
                        <a:solidFill>
                          <a:srgbClr val="4472C4"/>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60</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47</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55</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solidFill>
                            <a:srgbClr val="FF0000"/>
                          </a:solidFill>
                          <a:effectLst/>
                        </a:rPr>
                        <a:t>74</a:t>
                      </a:r>
                      <a:endPar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60</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34</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a:effectLst/>
                        </a:rPr>
                        <a:t>73</a:t>
                      </a:r>
                      <a:endParaRPr lang="en-US" altLang="ja-JP"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r>
                        <a:rPr lang="en-US" altLang="ja-JP" sz="1100" u="none" strike="noStrike" dirty="0">
                          <a:effectLst/>
                        </a:rPr>
                        <a:t>57</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122724790"/>
                  </a:ext>
                </a:extLst>
              </a:tr>
            </a:tbl>
          </a:graphicData>
        </a:graphic>
      </p:graphicFrame>
      <p:sp>
        <p:nvSpPr>
          <p:cNvPr id="3" name="テキスト ボックス 2">
            <a:extLst>
              <a:ext uri="{FF2B5EF4-FFF2-40B4-BE49-F238E27FC236}">
                <a16:creationId xmlns:a16="http://schemas.microsoft.com/office/drawing/2014/main" id="{0C9E3FC8-4907-4CDE-ACB9-9C502944A021}"/>
              </a:ext>
            </a:extLst>
          </p:cNvPr>
          <p:cNvSpPr txBox="1"/>
          <p:nvPr/>
        </p:nvSpPr>
        <p:spPr>
          <a:xfrm>
            <a:off x="676830" y="5838637"/>
            <a:ext cx="8552341"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各班ごとに設問に対して〇がついた回答数が何％あったのかを表示。</a:t>
            </a:r>
            <a:endParaRPr lang="en-US" altLang="ja-JP" dirty="0"/>
          </a:p>
          <a:p>
            <a:pPr marL="285750" indent="-285750">
              <a:buFont typeface="Arial" panose="020B0604020202020204" pitchFamily="34" charset="0"/>
              <a:buChar char="•"/>
            </a:pPr>
            <a:r>
              <a:rPr lang="ja-JP" altLang="en-US" dirty="0"/>
              <a:t>「全体」は全体の回答数に対して集計。</a:t>
            </a:r>
            <a:endParaRPr lang="en-US" altLang="ja-JP" dirty="0"/>
          </a:p>
          <a:p>
            <a:pPr marL="285750" indent="-285750">
              <a:buFont typeface="Arial" panose="020B0604020202020204" pitchFamily="34" charset="0"/>
              <a:buChar char="•"/>
            </a:pPr>
            <a:r>
              <a:rPr lang="ja-JP" altLang="en-US" dirty="0"/>
              <a:t>それぞれの班で最も回答数が多かったものは赤字で表示。（複数の場合あり）</a:t>
            </a:r>
            <a:endParaRPr lang="en-US" altLang="ja-JP" dirty="0"/>
          </a:p>
        </p:txBody>
      </p:sp>
      <p:sp>
        <p:nvSpPr>
          <p:cNvPr id="4" name="タイトル 3">
            <a:extLst>
              <a:ext uri="{FF2B5EF4-FFF2-40B4-BE49-F238E27FC236}">
                <a16:creationId xmlns:a16="http://schemas.microsoft.com/office/drawing/2014/main" id="{9E6B57F3-566C-4713-881E-0AA38A2F570D}"/>
              </a:ext>
            </a:extLst>
          </p:cNvPr>
          <p:cNvSpPr>
            <a:spLocks noGrp="1"/>
          </p:cNvSpPr>
          <p:nvPr>
            <p:ph type="title"/>
          </p:nvPr>
        </p:nvSpPr>
        <p:spPr>
          <a:xfrm>
            <a:off x="487532" y="365127"/>
            <a:ext cx="8664606" cy="473861"/>
          </a:xfrm>
        </p:spPr>
        <p:txBody>
          <a:bodyPr>
            <a:normAutofit fontScale="90000"/>
          </a:bodyPr>
          <a:lstStyle/>
          <a:p>
            <a:r>
              <a:rPr lang="ja-JP" altLang="en-US" dirty="0"/>
              <a:t>アンケート回答比率（％）</a:t>
            </a:r>
          </a:p>
        </p:txBody>
      </p:sp>
      <p:sp>
        <p:nvSpPr>
          <p:cNvPr id="5" name="正方形/長方形 4">
            <a:extLst>
              <a:ext uri="{FF2B5EF4-FFF2-40B4-BE49-F238E27FC236}">
                <a16:creationId xmlns:a16="http://schemas.microsoft.com/office/drawing/2014/main" id="{449808A8-9E78-4F37-82AD-73473FAF86A0}"/>
              </a:ext>
            </a:extLst>
          </p:cNvPr>
          <p:cNvSpPr/>
          <p:nvPr/>
        </p:nvSpPr>
        <p:spPr>
          <a:xfrm>
            <a:off x="381000" y="956513"/>
            <a:ext cx="9144000" cy="6237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各班ごとに回答の傾向が異なる。</a:t>
            </a:r>
          </a:p>
        </p:txBody>
      </p:sp>
      <p:graphicFrame>
        <p:nvGraphicFramePr>
          <p:cNvPr id="10" name="グラフ 9">
            <a:extLst>
              <a:ext uri="{FF2B5EF4-FFF2-40B4-BE49-F238E27FC236}">
                <a16:creationId xmlns:a16="http://schemas.microsoft.com/office/drawing/2014/main" id="{00D99FD3-9B13-4111-AB69-559179593939}"/>
              </a:ext>
            </a:extLst>
          </p:cNvPr>
          <p:cNvGraphicFramePr>
            <a:graphicFrameLocks/>
          </p:cNvGraphicFramePr>
          <p:nvPr>
            <p:extLst>
              <p:ext uri="{D42A27DB-BD31-4B8C-83A1-F6EECF244321}">
                <p14:modId xmlns:p14="http://schemas.microsoft.com/office/powerpoint/2010/main" val="1946123077"/>
              </p:ext>
            </p:extLst>
          </p:nvPr>
        </p:nvGraphicFramePr>
        <p:xfrm>
          <a:off x="6874163" y="1973321"/>
          <a:ext cx="2755611" cy="33652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69608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D7B2091-0509-499D-9536-CD266BD16EEE}"/>
              </a:ext>
            </a:extLst>
          </p:cNvPr>
          <p:cNvPicPr>
            <a:picLocks noChangeAspect="1"/>
          </p:cNvPicPr>
          <p:nvPr/>
        </p:nvPicPr>
        <p:blipFill>
          <a:blip r:embed="rId2"/>
          <a:stretch>
            <a:fillRect/>
          </a:stretch>
        </p:blipFill>
        <p:spPr>
          <a:xfrm>
            <a:off x="785049" y="1695403"/>
            <a:ext cx="3972232" cy="1366684"/>
          </a:xfrm>
          <a:prstGeom prst="rect">
            <a:avLst/>
          </a:prstGeom>
        </p:spPr>
      </p:pic>
      <p:pic>
        <p:nvPicPr>
          <p:cNvPr id="5" name="図 4">
            <a:extLst>
              <a:ext uri="{FF2B5EF4-FFF2-40B4-BE49-F238E27FC236}">
                <a16:creationId xmlns:a16="http://schemas.microsoft.com/office/drawing/2014/main" id="{4A17B18F-8C11-41D7-934B-F37260D8236A}"/>
              </a:ext>
            </a:extLst>
          </p:cNvPr>
          <p:cNvPicPr>
            <a:picLocks noChangeAspect="1"/>
          </p:cNvPicPr>
          <p:nvPr/>
        </p:nvPicPr>
        <p:blipFill>
          <a:blip r:embed="rId3"/>
          <a:stretch>
            <a:fillRect/>
          </a:stretch>
        </p:blipFill>
        <p:spPr>
          <a:xfrm>
            <a:off x="708078" y="3234987"/>
            <a:ext cx="3972232" cy="973394"/>
          </a:xfrm>
          <a:prstGeom prst="rect">
            <a:avLst/>
          </a:prstGeom>
        </p:spPr>
      </p:pic>
      <p:pic>
        <p:nvPicPr>
          <p:cNvPr id="7" name="図 6">
            <a:extLst>
              <a:ext uri="{FF2B5EF4-FFF2-40B4-BE49-F238E27FC236}">
                <a16:creationId xmlns:a16="http://schemas.microsoft.com/office/drawing/2014/main" id="{EE7D7C71-74D4-42E0-9FDD-C841B4665C65}"/>
              </a:ext>
            </a:extLst>
          </p:cNvPr>
          <p:cNvPicPr>
            <a:picLocks noChangeAspect="1"/>
          </p:cNvPicPr>
          <p:nvPr/>
        </p:nvPicPr>
        <p:blipFill>
          <a:blip r:embed="rId4"/>
          <a:stretch>
            <a:fillRect/>
          </a:stretch>
        </p:blipFill>
        <p:spPr>
          <a:xfrm>
            <a:off x="724978" y="4334124"/>
            <a:ext cx="4011561" cy="1012723"/>
          </a:xfrm>
          <a:prstGeom prst="rect">
            <a:avLst/>
          </a:prstGeom>
        </p:spPr>
      </p:pic>
      <p:pic>
        <p:nvPicPr>
          <p:cNvPr id="8" name="図 7">
            <a:extLst>
              <a:ext uri="{FF2B5EF4-FFF2-40B4-BE49-F238E27FC236}">
                <a16:creationId xmlns:a16="http://schemas.microsoft.com/office/drawing/2014/main" id="{7A3351BA-0174-45B8-9C62-3EF780305A67}"/>
              </a:ext>
            </a:extLst>
          </p:cNvPr>
          <p:cNvPicPr>
            <a:picLocks noChangeAspect="1"/>
          </p:cNvPicPr>
          <p:nvPr/>
        </p:nvPicPr>
        <p:blipFill>
          <a:blip r:embed="rId5"/>
          <a:stretch>
            <a:fillRect/>
          </a:stretch>
        </p:blipFill>
        <p:spPr>
          <a:xfrm>
            <a:off x="709460" y="596265"/>
            <a:ext cx="4011561" cy="1002890"/>
          </a:xfrm>
          <a:prstGeom prst="rect">
            <a:avLst/>
          </a:prstGeom>
        </p:spPr>
      </p:pic>
      <p:pic>
        <p:nvPicPr>
          <p:cNvPr id="10" name="図 9">
            <a:extLst>
              <a:ext uri="{FF2B5EF4-FFF2-40B4-BE49-F238E27FC236}">
                <a16:creationId xmlns:a16="http://schemas.microsoft.com/office/drawing/2014/main" id="{585E47A2-4A27-4CC1-9EA2-AE41F4354700}"/>
              </a:ext>
            </a:extLst>
          </p:cNvPr>
          <p:cNvPicPr>
            <a:picLocks noChangeAspect="1"/>
          </p:cNvPicPr>
          <p:nvPr/>
        </p:nvPicPr>
        <p:blipFill>
          <a:blip r:embed="rId6"/>
          <a:stretch>
            <a:fillRect/>
          </a:stretch>
        </p:blipFill>
        <p:spPr>
          <a:xfrm>
            <a:off x="5184980" y="520339"/>
            <a:ext cx="4011561" cy="1012723"/>
          </a:xfrm>
          <a:prstGeom prst="rect">
            <a:avLst/>
          </a:prstGeom>
        </p:spPr>
      </p:pic>
      <p:pic>
        <p:nvPicPr>
          <p:cNvPr id="12" name="図 11">
            <a:extLst>
              <a:ext uri="{FF2B5EF4-FFF2-40B4-BE49-F238E27FC236}">
                <a16:creationId xmlns:a16="http://schemas.microsoft.com/office/drawing/2014/main" id="{9C595748-86B4-4FA4-A32D-5C54016DD961}"/>
              </a:ext>
            </a:extLst>
          </p:cNvPr>
          <p:cNvPicPr>
            <a:picLocks noChangeAspect="1"/>
          </p:cNvPicPr>
          <p:nvPr/>
        </p:nvPicPr>
        <p:blipFill>
          <a:blip r:embed="rId7"/>
          <a:stretch>
            <a:fillRect/>
          </a:stretch>
        </p:blipFill>
        <p:spPr>
          <a:xfrm>
            <a:off x="5184979" y="1667419"/>
            <a:ext cx="4011561" cy="983226"/>
          </a:xfrm>
          <a:prstGeom prst="rect">
            <a:avLst/>
          </a:prstGeom>
        </p:spPr>
      </p:pic>
      <p:pic>
        <p:nvPicPr>
          <p:cNvPr id="14" name="図 13">
            <a:extLst>
              <a:ext uri="{FF2B5EF4-FFF2-40B4-BE49-F238E27FC236}">
                <a16:creationId xmlns:a16="http://schemas.microsoft.com/office/drawing/2014/main" id="{0507881E-52DE-4BB0-9FC8-FB8FA5D0A9AC}"/>
              </a:ext>
            </a:extLst>
          </p:cNvPr>
          <p:cNvPicPr>
            <a:picLocks noChangeAspect="1"/>
          </p:cNvPicPr>
          <p:nvPr/>
        </p:nvPicPr>
        <p:blipFill>
          <a:blip r:embed="rId8"/>
          <a:stretch>
            <a:fillRect/>
          </a:stretch>
        </p:blipFill>
        <p:spPr>
          <a:xfrm>
            <a:off x="5224311" y="2948454"/>
            <a:ext cx="4050890" cy="1002890"/>
          </a:xfrm>
          <a:prstGeom prst="rect">
            <a:avLst/>
          </a:prstGeom>
        </p:spPr>
      </p:pic>
      <p:pic>
        <p:nvPicPr>
          <p:cNvPr id="16" name="図 15">
            <a:extLst>
              <a:ext uri="{FF2B5EF4-FFF2-40B4-BE49-F238E27FC236}">
                <a16:creationId xmlns:a16="http://schemas.microsoft.com/office/drawing/2014/main" id="{04B3FECC-3BF7-430F-A0E7-9F3F90D0ED2E}"/>
              </a:ext>
            </a:extLst>
          </p:cNvPr>
          <p:cNvPicPr>
            <a:picLocks noChangeAspect="1"/>
          </p:cNvPicPr>
          <p:nvPr/>
        </p:nvPicPr>
        <p:blipFill>
          <a:blip r:embed="rId9"/>
          <a:stretch>
            <a:fillRect/>
          </a:stretch>
        </p:blipFill>
        <p:spPr>
          <a:xfrm>
            <a:off x="5204646" y="4286477"/>
            <a:ext cx="4011561" cy="993058"/>
          </a:xfrm>
          <a:prstGeom prst="rect">
            <a:avLst/>
          </a:prstGeom>
        </p:spPr>
      </p:pic>
      <p:sp>
        <p:nvSpPr>
          <p:cNvPr id="13" name="テキスト ボックス 12">
            <a:extLst>
              <a:ext uri="{FF2B5EF4-FFF2-40B4-BE49-F238E27FC236}">
                <a16:creationId xmlns:a16="http://schemas.microsoft.com/office/drawing/2014/main" id="{FE88214C-0EF2-4462-B2F4-0795B91EA4C2}"/>
              </a:ext>
            </a:extLst>
          </p:cNvPr>
          <p:cNvSpPr txBox="1"/>
          <p:nvPr/>
        </p:nvSpPr>
        <p:spPr>
          <a:xfrm>
            <a:off x="220110" y="637455"/>
            <a:ext cx="649537" cy="369332"/>
          </a:xfrm>
          <a:prstGeom prst="rect">
            <a:avLst/>
          </a:prstGeom>
          <a:noFill/>
        </p:spPr>
        <p:txBody>
          <a:bodyPr wrap="none" rtlCol="0">
            <a:spAutoFit/>
          </a:bodyPr>
          <a:lstStyle/>
          <a:p>
            <a:r>
              <a:rPr kumimoji="1" lang="en-US" altLang="ja-JP" dirty="0"/>
              <a:t>11</a:t>
            </a:r>
            <a:r>
              <a:rPr kumimoji="1" lang="ja-JP" altLang="en-US" dirty="0"/>
              <a:t>班</a:t>
            </a:r>
          </a:p>
        </p:txBody>
      </p:sp>
    </p:spTree>
    <p:extLst>
      <p:ext uri="{BB962C8B-B14F-4D97-AF65-F5344CB8AC3E}">
        <p14:creationId xmlns:p14="http://schemas.microsoft.com/office/powerpoint/2010/main" val="2109146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13E8C790-052C-4B47-91E8-FEA54672D353}"/>
              </a:ext>
            </a:extLst>
          </p:cNvPr>
          <p:cNvPicPr>
            <a:picLocks noChangeAspect="1"/>
          </p:cNvPicPr>
          <p:nvPr/>
        </p:nvPicPr>
        <p:blipFill>
          <a:blip r:embed="rId2"/>
          <a:stretch>
            <a:fillRect/>
          </a:stretch>
        </p:blipFill>
        <p:spPr>
          <a:xfrm>
            <a:off x="1020097" y="959111"/>
            <a:ext cx="3932903" cy="1012723"/>
          </a:xfrm>
          <a:prstGeom prst="rect">
            <a:avLst/>
          </a:prstGeom>
        </p:spPr>
      </p:pic>
      <p:sp>
        <p:nvSpPr>
          <p:cNvPr id="16" name="テキスト ボックス 15">
            <a:extLst>
              <a:ext uri="{FF2B5EF4-FFF2-40B4-BE49-F238E27FC236}">
                <a16:creationId xmlns:a16="http://schemas.microsoft.com/office/drawing/2014/main" id="{F082BF55-1C29-4DD3-B314-A1202BB8DE3A}"/>
              </a:ext>
            </a:extLst>
          </p:cNvPr>
          <p:cNvSpPr txBox="1"/>
          <p:nvPr/>
        </p:nvSpPr>
        <p:spPr>
          <a:xfrm>
            <a:off x="528945" y="959111"/>
            <a:ext cx="532518" cy="369332"/>
          </a:xfrm>
          <a:prstGeom prst="rect">
            <a:avLst/>
          </a:prstGeom>
          <a:noFill/>
        </p:spPr>
        <p:txBody>
          <a:bodyPr wrap="none" rtlCol="0">
            <a:spAutoFit/>
          </a:bodyPr>
          <a:lstStyle/>
          <a:p>
            <a:r>
              <a:rPr kumimoji="1" lang="en-US" altLang="ja-JP" dirty="0"/>
              <a:t>5</a:t>
            </a:r>
            <a:r>
              <a:rPr kumimoji="1" lang="ja-JP" altLang="en-US" dirty="0"/>
              <a:t>班</a:t>
            </a:r>
          </a:p>
        </p:txBody>
      </p:sp>
      <p:pic>
        <p:nvPicPr>
          <p:cNvPr id="18" name="図 17">
            <a:extLst>
              <a:ext uri="{FF2B5EF4-FFF2-40B4-BE49-F238E27FC236}">
                <a16:creationId xmlns:a16="http://schemas.microsoft.com/office/drawing/2014/main" id="{3C8EEA25-1F6E-416E-A111-D6E2E4E3EB7E}"/>
              </a:ext>
            </a:extLst>
          </p:cNvPr>
          <p:cNvPicPr>
            <a:picLocks noChangeAspect="1"/>
          </p:cNvPicPr>
          <p:nvPr/>
        </p:nvPicPr>
        <p:blipFill>
          <a:blip r:embed="rId3"/>
          <a:stretch>
            <a:fillRect/>
          </a:stretch>
        </p:blipFill>
        <p:spPr>
          <a:xfrm>
            <a:off x="980768" y="2697668"/>
            <a:ext cx="3972232" cy="963561"/>
          </a:xfrm>
          <a:prstGeom prst="rect">
            <a:avLst/>
          </a:prstGeom>
        </p:spPr>
      </p:pic>
      <p:sp>
        <p:nvSpPr>
          <p:cNvPr id="20" name="テキスト ボックス 19">
            <a:extLst>
              <a:ext uri="{FF2B5EF4-FFF2-40B4-BE49-F238E27FC236}">
                <a16:creationId xmlns:a16="http://schemas.microsoft.com/office/drawing/2014/main" id="{C84E4201-07D3-495D-B4CA-F03C6830029D}"/>
              </a:ext>
            </a:extLst>
          </p:cNvPr>
          <p:cNvSpPr txBox="1"/>
          <p:nvPr/>
        </p:nvSpPr>
        <p:spPr>
          <a:xfrm>
            <a:off x="492800" y="2385562"/>
            <a:ext cx="649537" cy="369332"/>
          </a:xfrm>
          <a:prstGeom prst="rect">
            <a:avLst/>
          </a:prstGeom>
          <a:noFill/>
        </p:spPr>
        <p:txBody>
          <a:bodyPr wrap="none" rtlCol="0">
            <a:spAutoFit/>
          </a:bodyPr>
          <a:lstStyle/>
          <a:p>
            <a:r>
              <a:rPr kumimoji="1" lang="en-US" altLang="ja-JP" dirty="0"/>
              <a:t>10</a:t>
            </a:r>
            <a:r>
              <a:rPr kumimoji="1" lang="ja-JP" altLang="en-US" dirty="0"/>
              <a:t>班</a:t>
            </a:r>
          </a:p>
        </p:txBody>
      </p:sp>
      <p:pic>
        <p:nvPicPr>
          <p:cNvPr id="21" name="図 20">
            <a:extLst>
              <a:ext uri="{FF2B5EF4-FFF2-40B4-BE49-F238E27FC236}">
                <a16:creationId xmlns:a16="http://schemas.microsoft.com/office/drawing/2014/main" id="{1B9FE05B-BFD0-45D0-A988-A979B9AD523E}"/>
              </a:ext>
            </a:extLst>
          </p:cNvPr>
          <p:cNvPicPr>
            <a:picLocks noChangeAspect="1"/>
          </p:cNvPicPr>
          <p:nvPr/>
        </p:nvPicPr>
        <p:blipFill>
          <a:blip r:embed="rId4"/>
          <a:stretch>
            <a:fillRect/>
          </a:stretch>
        </p:blipFill>
        <p:spPr>
          <a:xfrm>
            <a:off x="902110" y="4259254"/>
            <a:ext cx="4050890" cy="973394"/>
          </a:xfrm>
          <a:prstGeom prst="rect">
            <a:avLst/>
          </a:prstGeom>
        </p:spPr>
      </p:pic>
      <p:sp>
        <p:nvSpPr>
          <p:cNvPr id="22" name="テキスト ボックス 21">
            <a:extLst>
              <a:ext uri="{FF2B5EF4-FFF2-40B4-BE49-F238E27FC236}">
                <a16:creationId xmlns:a16="http://schemas.microsoft.com/office/drawing/2014/main" id="{F185494C-6287-4C46-8548-73C1D93A2E5C}"/>
              </a:ext>
            </a:extLst>
          </p:cNvPr>
          <p:cNvSpPr txBox="1"/>
          <p:nvPr/>
        </p:nvSpPr>
        <p:spPr>
          <a:xfrm>
            <a:off x="305862" y="4259254"/>
            <a:ext cx="532518" cy="369332"/>
          </a:xfrm>
          <a:prstGeom prst="rect">
            <a:avLst/>
          </a:prstGeom>
          <a:noFill/>
        </p:spPr>
        <p:txBody>
          <a:bodyPr wrap="none" rtlCol="0">
            <a:spAutoFit/>
          </a:bodyPr>
          <a:lstStyle/>
          <a:p>
            <a:r>
              <a:rPr kumimoji="1" lang="en-US" altLang="ja-JP" dirty="0"/>
              <a:t>8</a:t>
            </a:r>
            <a:r>
              <a:rPr kumimoji="1" lang="ja-JP" altLang="en-US" dirty="0"/>
              <a:t>班</a:t>
            </a:r>
          </a:p>
        </p:txBody>
      </p:sp>
      <p:sp>
        <p:nvSpPr>
          <p:cNvPr id="3" name="正方形/長方形 2">
            <a:extLst>
              <a:ext uri="{FF2B5EF4-FFF2-40B4-BE49-F238E27FC236}">
                <a16:creationId xmlns:a16="http://schemas.microsoft.com/office/drawing/2014/main" id="{EDCEDD5A-9D8B-4EB7-8DE5-3E28C1228D7D}"/>
              </a:ext>
            </a:extLst>
          </p:cNvPr>
          <p:cNvSpPr/>
          <p:nvPr/>
        </p:nvSpPr>
        <p:spPr>
          <a:xfrm>
            <a:off x="5294811" y="827314"/>
            <a:ext cx="4611189" cy="283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5</a:t>
            </a:r>
            <a:r>
              <a:rPr kumimoji="1" lang="ja-JP" altLang="en-US" dirty="0"/>
              <a:t>班</a:t>
            </a:r>
            <a:endParaRPr kumimoji="1" lang="en-US" altLang="ja-JP" dirty="0"/>
          </a:p>
          <a:p>
            <a:r>
              <a:rPr kumimoji="1" lang="ja-JP" altLang="en-US" dirty="0"/>
              <a:t>避難所について</a:t>
            </a:r>
            <a:endParaRPr kumimoji="1" lang="en-US" altLang="ja-JP" dirty="0"/>
          </a:p>
          <a:p>
            <a:r>
              <a:rPr kumimoji="1" lang="ja-JP" altLang="en-US" dirty="0"/>
              <a:t>いざという時に高根小までは行けませ。</a:t>
            </a:r>
            <a:endParaRPr kumimoji="1" lang="en-US" altLang="ja-JP" dirty="0"/>
          </a:p>
          <a:p>
            <a:r>
              <a:rPr kumimoji="1" lang="ja-JP" altLang="en-US" dirty="0"/>
              <a:t>良い考えは（場所）はないものですか。</a:t>
            </a:r>
            <a:endParaRPr kumimoji="1" lang="en-US" altLang="ja-JP" dirty="0"/>
          </a:p>
          <a:p>
            <a:r>
              <a:rPr kumimoji="1" lang="en-US" altLang="ja-JP" dirty="0"/>
              <a:t>10</a:t>
            </a:r>
            <a:r>
              <a:rPr kumimoji="1" lang="ja-JP" altLang="en-US" dirty="0"/>
              <a:t>班</a:t>
            </a:r>
            <a:endParaRPr kumimoji="1" lang="en-US" altLang="ja-JP" dirty="0"/>
          </a:p>
          <a:p>
            <a:r>
              <a:rPr kumimoji="1" lang="ja-JP" altLang="en-US" dirty="0"/>
              <a:t>会館廻りの草刈等</a:t>
            </a:r>
            <a:endParaRPr kumimoji="1" lang="en-US" altLang="ja-JP" dirty="0"/>
          </a:p>
          <a:p>
            <a:r>
              <a:rPr kumimoji="1" lang="en-US" altLang="ja-JP" dirty="0"/>
              <a:t>8</a:t>
            </a:r>
            <a:r>
              <a:rPr kumimoji="1" lang="ja-JP" altLang="en-US" dirty="0"/>
              <a:t>班</a:t>
            </a:r>
            <a:endParaRPr kumimoji="1" lang="en-US" altLang="ja-JP" dirty="0"/>
          </a:p>
          <a:p>
            <a:r>
              <a:rPr kumimoji="1" lang="ja-JP" altLang="en-US" dirty="0"/>
              <a:t>大雨が降ると前の道が水びたしになり車が通れなかったりするので水路を大きくするなどをしてほしい。</a:t>
            </a:r>
          </a:p>
        </p:txBody>
      </p:sp>
      <p:sp>
        <p:nvSpPr>
          <p:cNvPr id="23" name="テキスト ボックス 22">
            <a:extLst>
              <a:ext uri="{FF2B5EF4-FFF2-40B4-BE49-F238E27FC236}">
                <a16:creationId xmlns:a16="http://schemas.microsoft.com/office/drawing/2014/main" id="{C0E297B5-8E55-4B70-96C3-6678F424B53A}"/>
              </a:ext>
            </a:extLst>
          </p:cNvPr>
          <p:cNvSpPr txBox="1"/>
          <p:nvPr/>
        </p:nvSpPr>
        <p:spPr>
          <a:xfrm>
            <a:off x="6085115" y="5536865"/>
            <a:ext cx="4959530" cy="646331"/>
          </a:xfrm>
          <a:prstGeom prst="rect">
            <a:avLst/>
          </a:prstGeom>
          <a:noFill/>
        </p:spPr>
        <p:txBody>
          <a:bodyPr wrap="square">
            <a:spAutoFit/>
          </a:bodyPr>
          <a:lstStyle/>
          <a:p>
            <a:r>
              <a:rPr lang="ja-JP" altLang="en-US" b="1" i="0" dirty="0">
                <a:solidFill>
                  <a:srgbClr val="423A38"/>
                </a:solidFill>
                <a:effectLst/>
                <a:latin typeface="segoe UI" panose="020B0502040204020203" pitchFamily="34" charset="0"/>
              </a:rPr>
              <a:t>道路維持課</a:t>
            </a:r>
            <a:endParaRPr lang="en-US" altLang="ja-JP" b="0" i="0" dirty="0">
              <a:solidFill>
                <a:srgbClr val="423A38"/>
              </a:solidFill>
              <a:effectLst/>
              <a:latin typeface="segoe UI" panose="020B0502040204020203" pitchFamily="34" charset="0"/>
            </a:endParaRPr>
          </a:p>
          <a:p>
            <a:r>
              <a:rPr lang="en-US" altLang="ja-JP" b="0" i="0" dirty="0">
                <a:solidFill>
                  <a:srgbClr val="423A38"/>
                </a:solidFill>
                <a:effectLst/>
                <a:latin typeface="segoe UI" panose="020B0502040204020203" pitchFamily="34" charset="0"/>
              </a:rPr>
              <a:t>TEL 047-436-2618</a:t>
            </a:r>
            <a:r>
              <a:rPr lang="ja-JP" altLang="en-US" b="0" i="0" dirty="0">
                <a:solidFill>
                  <a:srgbClr val="423A38"/>
                </a:solidFill>
                <a:effectLst/>
                <a:latin typeface="segoe UI" panose="020B0502040204020203" pitchFamily="34" charset="0"/>
              </a:rPr>
              <a:t>・</a:t>
            </a:r>
            <a:r>
              <a:rPr lang="en-US" altLang="ja-JP" b="0" i="0" dirty="0">
                <a:solidFill>
                  <a:srgbClr val="423A38"/>
                </a:solidFill>
                <a:effectLst/>
                <a:latin typeface="segoe UI" panose="020B0502040204020203" pitchFamily="34" charset="0"/>
              </a:rPr>
              <a:t>2619</a:t>
            </a:r>
            <a:endParaRPr lang="ja-JP" altLang="en-US" dirty="0"/>
          </a:p>
        </p:txBody>
      </p:sp>
    </p:spTree>
    <p:extLst>
      <p:ext uri="{BB962C8B-B14F-4D97-AF65-F5344CB8AC3E}">
        <p14:creationId xmlns:p14="http://schemas.microsoft.com/office/powerpoint/2010/main" val="51655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44A9B107-DCE8-43E9-BA81-1D7096912E92}"/>
              </a:ext>
            </a:extLst>
          </p:cNvPr>
          <p:cNvGraphicFramePr>
            <a:graphicFrameLocks noGrp="1"/>
          </p:cNvGraphicFramePr>
          <p:nvPr>
            <p:extLst>
              <p:ext uri="{D42A27DB-BD31-4B8C-83A1-F6EECF244321}">
                <p14:modId xmlns:p14="http://schemas.microsoft.com/office/powerpoint/2010/main" val="2214766885"/>
              </p:ext>
            </p:extLst>
          </p:nvPr>
        </p:nvGraphicFramePr>
        <p:xfrm>
          <a:off x="840504" y="1677945"/>
          <a:ext cx="8532014" cy="4158243"/>
        </p:xfrm>
        <a:graphic>
          <a:graphicData uri="http://schemas.openxmlformats.org/drawingml/2006/table">
            <a:tbl>
              <a:tblPr firstRow="1" firstCol="1" lastRow="1" lastCol="1" bandRow="1">
                <a:tableStyleId>{8799B23B-EC83-4686-B30A-512413B5E67A}</a:tableStyleId>
              </a:tblPr>
              <a:tblGrid>
                <a:gridCol w="947690">
                  <a:extLst>
                    <a:ext uri="{9D8B030D-6E8A-4147-A177-3AD203B41FA5}">
                      <a16:colId xmlns:a16="http://schemas.microsoft.com/office/drawing/2014/main" val="2518370210"/>
                    </a:ext>
                  </a:extLst>
                </a:gridCol>
                <a:gridCol w="689484">
                  <a:extLst>
                    <a:ext uri="{9D8B030D-6E8A-4147-A177-3AD203B41FA5}">
                      <a16:colId xmlns:a16="http://schemas.microsoft.com/office/drawing/2014/main" val="2948960297"/>
                    </a:ext>
                  </a:extLst>
                </a:gridCol>
                <a:gridCol w="689484">
                  <a:extLst>
                    <a:ext uri="{9D8B030D-6E8A-4147-A177-3AD203B41FA5}">
                      <a16:colId xmlns:a16="http://schemas.microsoft.com/office/drawing/2014/main" val="4132164865"/>
                    </a:ext>
                  </a:extLst>
                </a:gridCol>
                <a:gridCol w="689484">
                  <a:extLst>
                    <a:ext uri="{9D8B030D-6E8A-4147-A177-3AD203B41FA5}">
                      <a16:colId xmlns:a16="http://schemas.microsoft.com/office/drawing/2014/main" val="3270231213"/>
                    </a:ext>
                  </a:extLst>
                </a:gridCol>
                <a:gridCol w="689484">
                  <a:extLst>
                    <a:ext uri="{9D8B030D-6E8A-4147-A177-3AD203B41FA5}">
                      <a16:colId xmlns:a16="http://schemas.microsoft.com/office/drawing/2014/main" val="374839889"/>
                    </a:ext>
                  </a:extLst>
                </a:gridCol>
                <a:gridCol w="689484">
                  <a:extLst>
                    <a:ext uri="{9D8B030D-6E8A-4147-A177-3AD203B41FA5}">
                      <a16:colId xmlns:a16="http://schemas.microsoft.com/office/drawing/2014/main" val="883376554"/>
                    </a:ext>
                  </a:extLst>
                </a:gridCol>
                <a:gridCol w="689484">
                  <a:extLst>
                    <a:ext uri="{9D8B030D-6E8A-4147-A177-3AD203B41FA5}">
                      <a16:colId xmlns:a16="http://schemas.microsoft.com/office/drawing/2014/main" val="2992814562"/>
                    </a:ext>
                  </a:extLst>
                </a:gridCol>
                <a:gridCol w="689484">
                  <a:extLst>
                    <a:ext uri="{9D8B030D-6E8A-4147-A177-3AD203B41FA5}">
                      <a16:colId xmlns:a16="http://schemas.microsoft.com/office/drawing/2014/main" val="2283170647"/>
                    </a:ext>
                  </a:extLst>
                </a:gridCol>
                <a:gridCol w="689484">
                  <a:extLst>
                    <a:ext uri="{9D8B030D-6E8A-4147-A177-3AD203B41FA5}">
                      <a16:colId xmlns:a16="http://schemas.microsoft.com/office/drawing/2014/main" val="2440396064"/>
                    </a:ext>
                  </a:extLst>
                </a:gridCol>
                <a:gridCol w="689484">
                  <a:extLst>
                    <a:ext uri="{9D8B030D-6E8A-4147-A177-3AD203B41FA5}">
                      <a16:colId xmlns:a16="http://schemas.microsoft.com/office/drawing/2014/main" val="976409977"/>
                    </a:ext>
                  </a:extLst>
                </a:gridCol>
                <a:gridCol w="689484">
                  <a:extLst>
                    <a:ext uri="{9D8B030D-6E8A-4147-A177-3AD203B41FA5}">
                      <a16:colId xmlns:a16="http://schemas.microsoft.com/office/drawing/2014/main" val="730310550"/>
                    </a:ext>
                  </a:extLst>
                </a:gridCol>
                <a:gridCol w="689484">
                  <a:extLst>
                    <a:ext uri="{9D8B030D-6E8A-4147-A177-3AD203B41FA5}">
                      <a16:colId xmlns:a16="http://schemas.microsoft.com/office/drawing/2014/main" val="1850236237"/>
                    </a:ext>
                  </a:extLst>
                </a:gridCol>
              </a:tblGrid>
              <a:tr h="548021">
                <a:tc>
                  <a:txBody>
                    <a:bodyPr/>
                    <a:lstStyle/>
                    <a:p>
                      <a:pPr algn="l" fontAlgn="t">
                        <a:spcBef>
                          <a:spcPts val="0"/>
                        </a:spcBef>
                        <a:spcAft>
                          <a:spcPts val="0"/>
                        </a:spcAft>
                      </a:pPr>
                      <a:r>
                        <a:rPr lang="ja-JP" altLang="en-US" sz="1600" b="1" u="none" strike="noStrike">
                          <a:solidFill>
                            <a:srgbClr val="000000"/>
                          </a:solidFill>
                          <a:effectLst/>
                        </a:rPr>
                        <a:t>班</a:t>
                      </a:r>
                      <a:endParaRPr lang="ja-JP" altLang="en-US" sz="2700" b="0" i="0" u="none" strike="noStrike">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dirty="0">
                          <a:solidFill>
                            <a:srgbClr val="000000"/>
                          </a:solidFill>
                          <a:effectLst/>
                        </a:rPr>
                        <a:t>設問１</a:t>
                      </a:r>
                      <a:endParaRPr lang="ja-JP" altLang="en-US" sz="2700" b="0" i="0" u="none" strike="noStrike" dirty="0">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dirty="0">
                          <a:solidFill>
                            <a:srgbClr val="000000"/>
                          </a:solidFill>
                          <a:effectLst/>
                        </a:rPr>
                        <a:t>設問２</a:t>
                      </a:r>
                      <a:endParaRPr lang="ja-JP" altLang="en-US" sz="2700" b="0" i="0" u="none" strike="noStrike" dirty="0">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a:solidFill>
                            <a:srgbClr val="000000"/>
                          </a:solidFill>
                          <a:effectLst/>
                        </a:rPr>
                        <a:t>設問３</a:t>
                      </a:r>
                      <a:endParaRPr lang="ja-JP" altLang="en-US" sz="2700" b="0" i="0" u="none" strike="noStrike">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dirty="0">
                          <a:solidFill>
                            <a:srgbClr val="000000"/>
                          </a:solidFill>
                          <a:effectLst/>
                        </a:rPr>
                        <a:t>設問４</a:t>
                      </a:r>
                      <a:endParaRPr lang="ja-JP" altLang="en-US" sz="2700" b="0" i="0" u="none" strike="noStrike" dirty="0">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dirty="0">
                          <a:solidFill>
                            <a:srgbClr val="000000"/>
                          </a:solidFill>
                          <a:effectLst/>
                        </a:rPr>
                        <a:t>設問５</a:t>
                      </a:r>
                      <a:endParaRPr lang="ja-JP" altLang="en-US" sz="2700" b="0" i="0" u="none" strike="noStrike" dirty="0">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dirty="0">
                          <a:solidFill>
                            <a:srgbClr val="000000"/>
                          </a:solidFill>
                          <a:effectLst/>
                        </a:rPr>
                        <a:t>設問６</a:t>
                      </a:r>
                      <a:endParaRPr lang="ja-JP" altLang="en-US" sz="2700" b="0" i="0" u="none" strike="noStrike" dirty="0">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dirty="0">
                          <a:solidFill>
                            <a:srgbClr val="000000"/>
                          </a:solidFill>
                          <a:effectLst/>
                        </a:rPr>
                        <a:t>設問７</a:t>
                      </a:r>
                      <a:endParaRPr lang="ja-JP" altLang="en-US" sz="2700" b="0" i="0" u="none" strike="noStrike" dirty="0">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dirty="0">
                          <a:solidFill>
                            <a:srgbClr val="000000"/>
                          </a:solidFill>
                          <a:effectLst/>
                        </a:rPr>
                        <a:t>設問８</a:t>
                      </a:r>
                      <a:endParaRPr lang="ja-JP" altLang="en-US" sz="2700" b="0" i="0" u="none" strike="noStrike" dirty="0">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dirty="0">
                          <a:solidFill>
                            <a:srgbClr val="000000"/>
                          </a:solidFill>
                          <a:effectLst/>
                        </a:rPr>
                        <a:t>設問９</a:t>
                      </a:r>
                      <a:endParaRPr lang="ja-JP" altLang="en-US" sz="2700" b="0" i="0" u="none" strike="noStrike" dirty="0">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dirty="0">
                          <a:solidFill>
                            <a:srgbClr val="000000"/>
                          </a:solidFill>
                          <a:effectLst/>
                        </a:rPr>
                        <a:t>設問１０</a:t>
                      </a:r>
                      <a:endParaRPr lang="ja-JP" altLang="en-US" sz="2700" b="0" i="0" u="none" strike="noStrike" dirty="0">
                        <a:effectLst/>
                        <a:latin typeface="Arial" panose="020B0604020202020204" pitchFamily="34" charset="0"/>
                      </a:endParaRPr>
                    </a:p>
                  </a:txBody>
                  <a:tcPr marL="53325" marR="53325" marT="14033" marB="0"/>
                </a:tc>
                <a:tc>
                  <a:txBody>
                    <a:bodyPr/>
                    <a:lstStyle/>
                    <a:p>
                      <a:pPr marL="73152" marR="73152" algn="l" fontAlgn="t">
                        <a:spcBef>
                          <a:spcPts val="0"/>
                        </a:spcBef>
                        <a:spcAft>
                          <a:spcPts val="0"/>
                        </a:spcAft>
                      </a:pPr>
                      <a:r>
                        <a:rPr lang="ja-JP" altLang="en-US" sz="1600" b="1" u="none" strike="noStrike" dirty="0">
                          <a:solidFill>
                            <a:srgbClr val="000000"/>
                          </a:solidFill>
                          <a:effectLst/>
                        </a:rPr>
                        <a:t>回答数</a:t>
                      </a:r>
                      <a:endParaRPr lang="ja-JP" altLang="en-US" sz="2700" b="0" i="0" u="none" strike="noStrike" dirty="0">
                        <a:effectLst/>
                        <a:latin typeface="Arial" panose="020B0604020202020204" pitchFamily="34" charset="0"/>
                      </a:endParaRPr>
                    </a:p>
                  </a:txBody>
                  <a:tcPr marL="53325" marR="53325" marT="14033" marB="0"/>
                </a:tc>
                <a:extLst>
                  <a:ext uri="{0D108BD9-81ED-4DB2-BD59-A6C34878D82A}">
                    <a16:rowId xmlns:a16="http://schemas.microsoft.com/office/drawing/2014/main" val="1419529450"/>
                  </a:ext>
                </a:extLst>
              </a:tr>
              <a:tr h="248682">
                <a:tc>
                  <a:txBody>
                    <a:bodyPr/>
                    <a:lstStyle/>
                    <a:p>
                      <a:pPr algn="l" fontAlgn="t">
                        <a:spcBef>
                          <a:spcPts val="0"/>
                        </a:spcBef>
                        <a:spcAft>
                          <a:spcPts val="0"/>
                        </a:spcAft>
                      </a:pPr>
                      <a:r>
                        <a:rPr lang="en-US" sz="1600" b="1" u="none" strike="noStrike">
                          <a:solidFill>
                            <a:srgbClr val="000000"/>
                          </a:solidFill>
                          <a:effectLst/>
                        </a:rPr>
                        <a:t>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dirty="0">
                          <a:solidFill>
                            <a:srgbClr val="000000"/>
                          </a:solidFill>
                          <a:effectLst/>
                        </a:rPr>
                        <a:t>15</a:t>
                      </a:r>
                      <a:endParaRPr lang="en-US" altLang="ja-JP" sz="2700" b="0" i="0" u="none" strike="noStrike" dirty="0">
                        <a:effectLst/>
                        <a:latin typeface="Arial" panose="020B0604020202020204" pitchFamily="34" charset="0"/>
                      </a:endParaRPr>
                    </a:p>
                  </a:txBody>
                  <a:tcPr marL="53325" marR="53325" marT="14033" marB="0"/>
                </a:tc>
                <a:extLst>
                  <a:ext uri="{0D108BD9-81ED-4DB2-BD59-A6C34878D82A}">
                    <a16:rowId xmlns:a16="http://schemas.microsoft.com/office/drawing/2014/main" val="51739246"/>
                  </a:ext>
                </a:extLst>
              </a:tr>
              <a:tr h="248682">
                <a:tc>
                  <a:txBody>
                    <a:bodyPr/>
                    <a:lstStyle/>
                    <a:p>
                      <a:pPr algn="l" fontAlgn="t">
                        <a:spcBef>
                          <a:spcPts val="0"/>
                        </a:spcBef>
                        <a:spcAft>
                          <a:spcPts val="0"/>
                        </a:spcAft>
                      </a:pPr>
                      <a:r>
                        <a:rPr lang="en-US" sz="1600" b="1" u="none" strike="noStrike">
                          <a:solidFill>
                            <a:srgbClr val="000000"/>
                          </a:solidFill>
                          <a:effectLst/>
                        </a:rPr>
                        <a:t>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16</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19</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2286778137"/>
                  </a:ext>
                </a:extLst>
              </a:tr>
              <a:tr h="248682">
                <a:tc>
                  <a:txBody>
                    <a:bodyPr/>
                    <a:lstStyle/>
                    <a:p>
                      <a:pPr algn="l" fontAlgn="t">
                        <a:spcBef>
                          <a:spcPts val="0"/>
                        </a:spcBef>
                        <a:spcAft>
                          <a:spcPts val="0"/>
                        </a:spcAft>
                      </a:pPr>
                      <a:r>
                        <a:rPr lang="en-US" sz="1600" b="1" u="none" strike="noStrike">
                          <a:solidFill>
                            <a:srgbClr val="000000"/>
                          </a:solidFill>
                          <a:effectLst/>
                        </a:rPr>
                        <a:t>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16</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19</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1618922222"/>
                  </a:ext>
                </a:extLst>
              </a:tr>
              <a:tr h="248682">
                <a:tc>
                  <a:txBody>
                    <a:bodyPr/>
                    <a:lstStyle/>
                    <a:p>
                      <a:pPr algn="l" fontAlgn="t">
                        <a:spcBef>
                          <a:spcPts val="0"/>
                        </a:spcBef>
                        <a:spcAft>
                          <a:spcPts val="0"/>
                        </a:spcAft>
                      </a:pPr>
                      <a:r>
                        <a:rPr lang="en-US" sz="1600" b="1" u="none" strike="noStrike">
                          <a:solidFill>
                            <a:srgbClr val="000000"/>
                          </a:solidFill>
                          <a:effectLst/>
                        </a:rPr>
                        <a:t>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21</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1316039617"/>
                  </a:ext>
                </a:extLst>
              </a:tr>
              <a:tr h="248682">
                <a:tc>
                  <a:txBody>
                    <a:bodyPr/>
                    <a:lstStyle/>
                    <a:p>
                      <a:pPr algn="l" fontAlgn="t">
                        <a:spcBef>
                          <a:spcPts val="0"/>
                        </a:spcBef>
                        <a:spcAft>
                          <a:spcPts val="0"/>
                        </a:spcAft>
                      </a:pPr>
                      <a:r>
                        <a:rPr lang="en-US" sz="1600" b="1"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dirty="0">
                          <a:solidFill>
                            <a:srgbClr val="000000"/>
                          </a:solidFill>
                          <a:effectLst/>
                        </a:rPr>
                        <a:t>2</a:t>
                      </a:r>
                      <a:endParaRPr lang="en-US" altLang="ja-JP" sz="2700" b="0" i="0" u="none" strike="noStrike" dirty="0">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4</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2561306138"/>
                  </a:ext>
                </a:extLst>
              </a:tr>
              <a:tr h="248682">
                <a:tc>
                  <a:txBody>
                    <a:bodyPr/>
                    <a:lstStyle/>
                    <a:p>
                      <a:pPr algn="l" fontAlgn="t">
                        <a:spcBef>
                          <a:spcPts val="0"/>
                        </a:spcBef>
                        <a:spcAft>
                          <a:spcPts val="0"/>
                        </a:spcAft>
                      </a:pPr>
                      <a:r>
                        <a:rPr lang="en-US" sz="1600" b="1" u="none" strike="noStrike">
                          <a:solidFill>
                            <a:srgbClr val="000000"/>
                          </a:solidFill>
                          <a:effectLst/>
                        </a:rPr>
                        <a:t>6</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6</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dirty="0">
                          <a:solidFill>
                            <a:srgbClr val="000000"/>
                          </a:solidFill>
                          <a:effectLst/>
                        </a:rPr>
                        <a:t>5</a:t>
                      </a:r>
                      <a:endParaRPr lang="en-US" altLang="ja-JP" sz="2700" b="0" i="0" u="none" strike="noStrike" dirty="0">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6</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6</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2763017172"/>
                  </a:ext>
                </a:extLst>
              </a:tr>
              <a:tr h="248682">
                <a:tc>
                  <a:txBody>
                    <a:bodyPr/>
                    <a:lstStyle/>
                    <a:p>
                      <a:pPr algn="l" fontAlgn="t">
                        <a:spcBef>
                          <a:spcPts val="0"/>
                        </a:spcBef>
                        <a:spcAft>
                          <a:spcPts val="0"/>
                        </a:spcAft>
                      </a:pPr>
                      <a:r>
                        <a:rPr lang="en-US" sz="1600" b="1" u="none" strike="noStrike">
                          <a:solidFill>
                            <a:srgbClr val="000000"/>
                          </a:solidFill>
                          <a:effectLst/>
                        </a:rPr>
                        <a:t>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13</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921463984"/>
                  </a:ext>
                </a:extLst>
              </a:tr>
              <a:tr h="248682">
                <a:tc>
                  <a:txBody>
                    <a:bodyPr/>
                    <a:lstStyle/>
                    <a:p>
                      <a:pPr algn="l" fontAlgn="t">
                        <a:spcBef>
                          <a:spcPts val="0"/>
                        </a:spcBef>
                        <a:spcAft>
                          <a:spcPts val="0"/>
                        </a:spcAft>
                      </a:pPr>
                      <a:r>
                        <a:rPr lang="en-US" sz="1600" b="1"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3499177306"/>
                  </a:ext>
                </a:extLst>
              </a:tr>
              <a:tr h="248682">
                <a:tc>
                  <a:txBody>
                    <a:bodyPr/>
                    <a:lstStyle/>
                    <a:p>
                      <a:pPr algn="l" fontAlgn="t">
                        <a:spcBef>
                          <a:spcPts val="0"/>
                        </a:spcBef>
                        <a:spcAft>
                          <a:spcPts val="0"/>
                        </a:spcAft>
                      </a:pPr>
                      <a:r>
                        <a:rPr lang="en-US" sz="1600" b="1" u="none" strike="noStrike">
                          <a:solidFill>
                            <a:srgbClr val="000000"/>
                          </a:solidFill>
                          <a:effectLst/>
                        </a:rPr>
                        <a:t>9-1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14</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2759475797"/>
                  </a:ext>
                </a:extLst>
              </a:tr>
              <a:tr h="248682">
                <a:tc>
                  <a:txBody>
                    <a:bodyPr/>
                    <a:lstStyle/>
                    <a:p>
                      <a:pPr algn="l" fontAlgn="t">
                        <a:spcBef>
                          <a:spcPts val="0"/>
                        </a:spcBef>
                        <a:spcAft>
                          <a:spcPts val="0"/>
                        </a:spcAft>
                      </a:pPr>
                      <a:r>
                        <a:rPr lang="en-US" sz="1600" b="1" u="none" strike="noStrike">
                          <a:solidFill>
                            <a:srgbClr val="000000"/>
                          </a:solidFill>
                          <a:effectLst/>
                        </a:rPr>
                        <a:t>9-2</a:t>
                      </a:r>
                      <a:endParaRPr lang="en-US" altLang="ja-JP"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0"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0"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0"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0"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0"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0"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0"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0"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0"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0"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tc>
                  <a:txBody>
                    <a:bodyPr/>
                    <a:lstStyle/>
                    <a:p>
                      <a:pPr algn="l" fontAlgn="t">
                        <a:spcBef>
                          <a:spcPts val="0"/>
                        </a:spcBef>
                        <a:spcAft>
                          <a:spcPts val="0"/>
                        </a:spcAft>
                      </a:pPr>
                      <a:r>
                        <a:rPr lang="ja-JP" altLang="en-US" sz="1600" b="1" u="none" strike="noStrike">
                          <a:solidFill>
                            <a:srgbClr val="000000"/>
                          </a:solidFill>
                          <a:effectLst/>
                        </a:rPr>
                        <a:t>　</a:t>
                      </a:r>
                      <a:endParaRPr lang="ja-JP" altLang="en-US"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144050537"/>
                  </a:ext>
                </a:extLst>
              </a:tr>
              <a:tr h="248682">
                <a:tc>
                  <a:txBody>
                    <a:bodyPr/>
                    <a:lstStyle/>
                    <a:p>
                      <a:pPr algn="l" fontAlgn="t">
                        <a:spcBef>
                          <a:spcPts val="0"/>
                        </a:spcBef>
                        <a:spcAft>
                          <a:spcPts val="0"/>
                        </a:spcAft>
                      </a:pPr>
                      <a:r>
                        <a:rPr lang="en-US" sz="1600" b="1" u="none" strike="noStrike">
                          <a:solidFill>
                            <a:srgbClr val="000000"/>
                          </a:solidFill>
                          <a:effectLst/>
                        </a:rPr>
                        <a:t>10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6</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dirty="0">
                          <a:solidFill>
                            <a:srgbClr val="000000"/>
                          </a:solidFill>
                          <a:effectLst/>
                        </a:rPr>
                        <a:t>8</a:t>
                      </a:r>
                      <a:endParaRPr lang="en-US" altLang="ja-JP" sz="2700" b="0" i="0" u="none" strike="noStrike" dirty="0">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6</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14</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1400458347"/>
                  </a:ext>
                </a:extLst>
              </a:tr>
              <a:tr h="248682">
                <a:tc>
                  <a:txBody>
                    <a:bodyPr/>
                    <a:lstStyle/>
                    <a:p>
                      <a:pPr algn="l" fontAlgn="t">
                        <a:spcBef>
                          <a:spcPts val="0"/>
                        </a:spcBef>
                        <a:spcAft>
                          <a:spcPts val="0"/>
                        </a:spcAft>
                      </a:pPr>
                      <a:r>
                        <a:rPr lang="en-US" sz="1600" b="1"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5</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18</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2083873813"/>
                  </a:ext>
                </a:extLst>
              </a:tr>
              <a:tr h="248682">
                <a:tc>
                  <a:txBody>
                    <a:bodyPr/>
                    <a:lstStyle/>
                    <a:p>
                      <a:pPr algn="l" fontAlgn="t">
                        <a:spcBef>
                          <a:spcPts val="0"/>
                        </a:spcBef>
                        <a:spcAft>
                          <a:spcPts val="0"/>
                        </a:spcAft>
                      </a:pPr>
                      <a:r>
                        <a:rPr lang="en-US" sz="1600" b="1" u="none" strike="noStrike">
                          <a:solidFill>
                            <a:srgbClr val="000000"/>
                          </a:solidFill>
                          <a:effectLst/>
                        </a:rPr>
                        <a:t>12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2</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0" u="none" strike="noStrike">
                          <a:solidFill>
                            <a:srgbClr val="000000"/>
                          </a:solidFill>
                          <a:effectLst/>
                        </a:rPr>
                        <a:t>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4</a:t>
                      </a:r>
                      <a:endParaRPr lang="en-US" altLang="ja-JP" sz="2700" b="0" i="0" u="none" strike="noStrike">
                        <a:effectLst/>
                        <a:latin typeface="Arial" panose="020B0604020202020204" pitchFamily="34" charset="0"/>
                      </a:endParaRPr>
                    </a:p>
                  </a:txBody>
                  <a:tcPr marL="53325" marR="53325" marT="14033" marB="0"/>
                </a:tc>
                <a:extLst>
                  <a:ext uri="{0D108BD9-81ED-4DB2-BD59-A6C34878D82A}">
                    <a16:rowId xmlns:a16="http://schemas.microsoft.com/office/drawing/2014/main" val="486927073"/>
                  </a:ext>
                </a:extLst>
              </a:tr>
              <a:tr h="248682">
                <a:tc>
                  <a:txBody>
                    <a:bodyPr/>
                    <a:lstStyle/>
                    <a:p>
                      <a:pPr algn="l" fontAlgn="t">
                        <a:spcBef>
                          <a:spcPts val="0"/>
                        </a:spcBef>
                        <a:spcAft>
                          <a:spcPts val="0"/>
                        </a:spcAft>
                      </a:pPr>
                      <a:r>
                        <a:rPr lang="ja-JP" altLang="en-US" sz="1600" b="1" u="none" strike="noStrike">
                          <a:solidFill>
                            <a:srgbClr val="000000"/>
                          </a:solidFill>
                          <a:effectLst/>
                        </a:rPr>
                        <a:t>総計</a:t>
                      </a:r>
                      <a:endParaRPr lang="ja-JP" altLang="en-US"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59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53</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98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78</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90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121</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99</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57</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120</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a:solidFill>
                            <a:srgbClr val="000000"/>
                          </a:solidFill>
                          <a:effectLst/>
                        </a:rPr>
                        <a:t>94</a:t>
                      </a:r>
                      <a:endParaRPr lang="en-US" altLang="ja-JP" sz="2700" b="0" i="0" u="none" strike="noStrike">
                        <a:effectLst/>
                        <a:latin typeface="Arial" panose="020B0604020202020204" pitchFamily="34" charset="0"/>
                      </a:endParaRPr>
                    </a:p>
                  </a:txBody>
                  <a:tcPr marL="53325" marR="53325" marT="14033" marB="0"/>
                </a:tc>
                <a:tc>
                  <a:txBody>
                    <a:bodyPr/>
                    <a:lstStyle/>
                    <a:p>
                      <a:pPr algn="r" fontAlgn="t">
                        <a:spcBef>
                          <a:spcPts val="0"/>
                        </a:spcBef>
                        <a:spcAft>
                          <a:spcPts val="0"/>
                        </a:spcAft>
                      </a:pPr>
                      <a:r>
                        <a:rPr lang="en-US" sz="1600" b="1" u="none" strike="noStrike" dirty="0">
                          <a:solidFill>
                            <a:srgbClr val="000000"/>
                          </a:solidFill>
                          <a:effectLst/>
                        </a:rPr>
                        <a:t>163</a:t>
                      </a:r>
                      <a:endParaRPr lang="en-US" altLang="ja-JP" sz="2700" b="0" i="0" u="none" strike="noStrike" dirty="0">
                        <a:effectLst/>
                        <a:latin typeface="Arial" panose="020B0604020202020204" pitchFamily="34" charset="0"/>
                      </a:endParaRPr>
                    </a:p>
                  </a:txBody>
                  <a:tcPr marL="53325" marR="53325" marT="14033" marB="0"/>
                </a:tc>
                <a:extLst>
                  <a:ext uri="{0D108BD9-81ED-4DB2-BD59-A6C34878D82A}">
                    <a16:rowId xmlns:a16="http://schemas.microsoft.com/office/drawing/2014/main" val="595766364"/>
                  </a:ext>
                </a:extLst>
              </a:tr>
            </a:tbl>
          </a:graphicData>
        </a:graphic>
      </p:graphicFrame>
      <p:sp>
        <p:nvSpPr>
          <p:cNvPr id="6" name="タイトル 5">
            <a:extLst>
              <a:ext uri="{FF2B5EF4-FFF2-40B4-BE49-F238E27FC236}">
                <a16:creationId xmlns:a16="http://schemas.microsoft.com/office/drawing/2014/main" id="{BB43FECB-55BF-447D-A184-EE10C462595C}"/>
              </a:ext>
            </a:extLst>
          </p:cNvPr>
          <p:cNvSpPr>
            <a:spLocks noGrp="1"/>
          </p:cNvSpPr>
          <p:nvPr>
            <p:ph type="title"/>
          </p:nvPr>
        </p:nvSpPr>
        <p:spPr>
          <a:xfrm>
            <a:off x="381000" y="365126"/>
            <a:ext cx="9144000" cy="918730"/>
          </a:xfrm>
        </p:spPr>
        <p:txBody>
          <a:bodyPr/>
          <a:lstStyle/>
          <a:p>
            <a:r>
              <a:rPr lang="ja-JP" altLang="en-US" dirty="0"/>
              <a:t>アンケート集計結果</a:t>
            </a:r>
          </a:p>
        </p:txBody>
      </p:sp>
    </p:spTree>
    <p:extLst>
      <p:ext uri="{BB962C8B-B14F-4D97-AF65-F5344CB8AC3E}">
        <p14:creationId xmlns:p14="http://schemas.microsoft.com/office/powerpoint/2010/main" val="84228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a:extLst>
              <a:ext uri="{FF2B5EF4-FFF2-40B4-BE49-F238E27FC236}">
                <a16:creationId xmlns:a16="http://schemas.microsoft.com/office/drawing/2014/main" id="{6CA3CB9F-F8F0-4898-99DD-8BB04DA74C72}"/>
              </a:ext>
            </a:extLst>
          </p:cNvPr>
          <p:cNvPicPr>
            <a:picLocks noChangeAspect="1"/>
          </p:cNvPicPr>
          <p:nvPr/>
        </p:nvPicPr>
        <p:blipFill>
          <a:blip r:embed="rId2"/>
          <a:stretch>
            <a:fillRect/>
          </a:stretch>
        </p:blipFill>
        <p:spPr>
          <a:xfrm>
            <a:off x="587167" y="589351"/>
            <a:ext cx="4011561" cy="963561"/>
          </a:xfrm>
          <a:prstGeom prst="rect">
            <a:avLst/>
          </a:prstGeom>
        </p:spPr>
      </p:pic>
      <p:sp>
        <p:nvSpPr>
          <p:cNvPr id="15" name="テキスト ボックス 14">
            <a:extLst>
              <a:ext uri="{FF2B5EF4-FFF2-40B4-BE49-F238E27FC236}">
                <a16:creationId xmlns:a16="http://schemas.microsoft.com/office/drawing/2014/main" id="{803EFAE6-60E9-4802-9B53-0638B6DAD074}"/>
              </a:ext>
            </a:extLst>
          </p:cNvPr>
          <p:cNvSpPr txBox="1"/>
          <p:nvPr/>
        </p:nvSpPr>
        <p:spPr>
          <a:xfrm>
            <a:off x="0" y="629573"/>
            <a:ext cx="532518" cy="369332"/>
          </a:xfrm>
          <a:prstGeom prst="rect">
            <a:avLst/>
          </a:prstGeom>
          <a:noFill/>
        </p:spPr>
        <p:txBody>
          <a:bodyPr wrap="none" rtlCol="0">
            <a:spAutoFit/>
          </a:bodyPr>
          <a:lstStyle/>
          <a:p>
            <a:r>
              <a:rPr kumimoji="1" lang="en-US" altLang="ja-JP" dirty="0"/>
              <a:t>2</a:t>
            </a:r>
            <a:r>
              <a:rPr kumimoji="1" lang="ja-JP" altLang="en-US" dirty="0"/>
              <a:t>班</a:t>
            </a:r>
          </a:p>
        </p:txBody>
      </p:sp>
      <p:pic>
        <p:nvPicPr>
          <p:cNvPr id="17" name="図 16">
            <a:extLst>
              <a:ext uri="{FF2B5EF4-FFF2-40B4-BE49-F238E27FC236}">
                <a16:creationId xmlns:a16="http://schemas.microsoft.com/office/drawing/2014/main" id="{DDA87519-2DEB-42AC-835D-ABF3A77F7DBC}"/>
              </a:ext>
            </a:extLst>
          </p:cNvPr>
          <p:cNvPicPr>
            <a:picLocks noChangeAspect="1"/>
          </p:cNvPicPr>
          <p:nvPr/>
        </p:nvPicPr>
        <p:blipFill>
          <a:blip r:embed="rId3"/>
          <a:stretch>
            <a:fillRect/>
          </a:stretch>
        </p:blipFill>
        <p:spPr>
          <a:xfrm>
            <a:off x="612055" y="3057815"/>
            <a:ext cx="3972232" cy="1002890"/>
          </a:xfrm>
          <a:prstGeom prst="rect">
            <a:avLst/>
          </a:prstGeom>
        </p:spPr>
      </p:pic>
      <p:pic>
        <p:nvPicPr>
          <p:cNvPr id="19" name="図 18">
            <a:extLst>
              <a:ext uri="{FF2B5EF4-FFF2-40B4-BE49-F238E27FC236}">
                <a16:creationId xmlns:a16="http://schemas.microsoft.com/office/drawing/2014/main" id="{7A9FB6D5-2EC0-4875-B779-7305E092E48D}"/>
              </a:ext>
            </a:extLst>
          </p:cNvPr>
          <p:cNvPicPr>
            <a:picLocks noChangeAspect="1"/>
          </p:cNvPicPr>
          <p:nvPr/>
        </p:nvPicPr>
        <p:blipFill>
          <a:blip r:embed="rId4"/>
          <a:stretch>
            <a:fillRect/>
          </a:stretch>
        </p:blipFill>
        <p:spPr>
          <a:xfrm>
            <a:off x="626496" y="1796828"/>
            <a:ext cx="3972232" cy="983226"/>
          </a:xfrm>
          <a:prstGeom prst="rect">
            <a:avLst/>
          </a:prstGeom>
        </p:spPr>
      </p:pic>
      <p:sp>
        <p:nvSpPr>
          <p:cNvPr id="2" name="正方形/長方形 1">
            <a:extLst>
              <a:ext uri="{FF2B5EF4-FFF2-40B4-BE49-F238E27FC236}">
                <a16:creationId xmlns:a16="http://schemas.microsoft.com/office/drawing/2014/main" id="{B73E0ECC-C8E0-4081-8E7B-35A5B868E7B2}"/>
              </a:ext>
            </a:extLst>
          </p:cNvPr>
          <p:cNvSpPr/>
          <p:nvPr/>
        </p:nvSpPr>
        <p:spPr>
          <a:xfrm>
            <a:off x="5230875" y="589351"/>
            <a:ext cx="4011561" cy="4374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2</a:t>
            </a:r>
            <a:r>
              <a:rPr kumimoji="1" lang="ja-JP" altLang="en-US" dirty="0"/>
              <a:t>班</a:t>
            </a:r>
            <a:endParaRPr kumimoji="1" lang="en-US" altLang="ja-JP" dirty="0"/>
          </a:p>
          <a:p>
            <a:r>
              <a:rPr kumimoji="1" lang="ja-JP" altLang="en-US" dirty="0"/>
              <a:t>金杉十字路より、船橋安孫子線への左折渋滞緩和などを、自治体に働きかけてほしい。</a:t>
            </a:r>
            <a:endParaRPr kumimoji="1" lang="en-US" altLang="ja-JP" dirty="0"/>
          </a:p>
          <a:p>
            <a:endParaRPr kumimoji="1" lang="en-US" altLang="ja-JP" dirty="0"/>
          </a:p>
          <a:p>
            <a:r>
              <a:rPr kumimoji="1" lang="ja-JP" altLang="en-US" dirty="0"/>
              <a:t>町内会費の返却はないのですか？</a:t>
            </a:r>
            <a:endParaRPr kumimoji="1" lang="en-US" altLang="ja-JP" dirty="0"/>
          </a:p>
          <a:p>
            <a:r>
              <a:rPr kumimoji="1" lang="ja-JP" altLang="en-US" dirty="0"/>
              <a:t>イベントを何もしていないのに高すぎると思います。</a:t>
            </a:r>
            <a:endParaRPr kumimoji="1" lang="en-US" altLang="ja-JP" dirty="0"/>
          </a:p>
          <a:p>
            <a:endParaRPr kumimoji="1" lang="en-US" altLang="ja-JP" dirty="0"/>
          </a:p>
          <a:p>
            <a:r>
              <a:rPr kumimoji="1" lang="ja-JP" altLang="en-US" dirty="0"/>
              <a:t>３．災害への備え、に関して「飲料水の確保と分配」が必要と思われます。災害の種類と規模（期間）の程度にもよりますが、船橋市としての備えの情報を町会員に知らせてください。</a:t>
            </a:r>
          </a:p>
        </p:txBody>
      </p:sp>
    </p:spTree>
    <p:extLst>
      <p:ext uri="{BB962C8B-B14F-4D97-AF65-F5344CB8AC3E}">
        <p14:creationId xmlns:p14="http://schemas.microsoft.com/office/powerpoint/2010/main" val="248139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5F05D0E3-4A2B-42EB-88F6-271C6D079054}"/>
              </a:ext>
            </a:extLst>
          </p:cNvPr>
          <p:cNvPicPr>
            <a:picLocks noChangeAspect="1"/>
          </p:cNvPicPr>
          <p:nvPr/>
        </p:nvPicPr>
        <p:blipFill>
          <a:blip r:embed="rId2"/>
          <a:stretch>
            <a:fillRect/>
          </a:stretch>
        </p:blipFill>
        <p:spPr>
          <a:xfrm>
            <a:off x="746484" y="636832"/>
            <a:ext cx="4011561" cy="1002890"/>
          </a:xfrm>
          <a:prstGeom prst="rect">
            <a:avLst/>
          </a:prstGeom>
        </p:spPr>
      </p:pic>
      <p:pic>
        <p:nvPicPr>
          <p:cNvPr id="15" name="図 14">
            <a:extLst>
              <a:ext uri="{FF2B5EF4-FFF2-40B4-BE49-F238E27FC236}">
                <a16:creationId xmlns:a16="http://schemas.microsoft.com/office/drawing/2014/main" id="{A9719D2F-6B0B-4572-9F81-938689216F6E}"/>
              </a:ext>
            </a:extLst>
          </p:cNvPr>
          <p:cNvPicPr>
            <a:picLocks noChangeAspect="1"/>
          </p:cNvPicPr>
          <p:nvPr/>
        </p:nvPicPr>
        <p:blipFill>
          <a:blip r:embed="rId3"/>
          <a:stretch>
            <a:fillRect/>
          </a:stretch>
        </p:blipFill>
        <p:spPr>
          <a:xfrm>
            <a:off x="746485" y="1645253"/>
            <a:ext cx="4011561" cy="1012723"/>
          </a:xfrm>
          <a:prstGeom prst="rect">
            <a:avLst/>
          </a:prstGeom>
        </p:spPr>
      </p:pic>
      <p:pic>
        <p:nvPicPr>
          <p:cNvPr id="17" name="図 16">
            <a:extLst>
              <a:ext uri="{FF2B5EF4-FFF2-40B4-BE49-F238E27FC236}">
                <a16:creationId xmlns:a16="http://schemas.microsoft.com/office/drawing/2014/main" id="{7A609430-3B3D-490B-A9FB-2A474C840DBC}"/>
              </a:ext>
            </a:extLst>
          </p:cNvPr>
          <p:cNvPicPr>
            <a:picLocks noChangeAspect="1"/>
          </p:cNvPicPr>
          <p:nvPr/>
        </p:nvPicPr>
        <p:blipFill>
          <a:blip r:embed="rId4"/>
          <a:stretch>
            <a:fillRect/>
          </a:stretch>
        </p:blipFill>
        <p:spPr>
          <a:xfrm>
            <a:off x="746484" y="2770125"/>
            <a:ext cx="4011561" cy="1012723"/>
          </a:xfrm>
          <a:prstGeom prst="rect">
            <a:avLst/>
          </a:prstGeom>
        </p:spPr>
      </p:pic>
      <p:sp>
        <p:nvSpPr>
          <p:cNvPr id="14" name="テキスト ボックス 13">
            <a:extLst>
              <a:ext uri="{FF2B5EF4-FFF2-40B4-BE49-F238E27FC236}">
                <a16:creationId xmlns:a16="http://schemas.microsoft.com/office/drawing/2014/main" id="{F18838D7-EF56-4009-BAEC-4E7F2505211C}"/>
              </a:ext>
            </a:extLst>
          </p:cNvPr>
          <p:cNvSpPr txBox="1"/>
          <p:nvPr/>
        </p:nvSpPr>
        <p:spPr>
          <a:xfrm>
            <a:off x="300349" y="658482"/>
            <a:ext cx="532518" cy="369332"/>
          </a:xfrm>
          <a:prstGeom prst="rect">
            <a:avLst/>
          </a:prstGeom>
          <a:noFill/>
        </p:spPr>
        <p:txBody>
          <a:bodyPr wrap="none" rtlCol="0">
            <a:spAutoFit/>
          </a:bodyPr>
          <a:lstStyle/>
          <a:p>
            <a:r>
              <a:rPr kumimoji="1" lang="en-US" altLang="ja-JP" dirty="0"/>
              <a:t>3</a:t>
            </a:r>
            <a:r>
              <a:rPr kumimoji="1" lang="ja-JP" altLang="en-US" dirty="0"/>
              <a:t>班</a:t>
            </a:r>
          </a:p>
        </p:txBody>
      </p:sp>
      <p:sp>
        <p:nvSpPr>
          <p:cNvPr id="3" name="正方形/長方形 2">
            <a:extLst>
              <a:ext uri="{FF2B5EF4-FFF2-40B4-BE49-F238E27FC236}">
                <a16:creationId xmlns:a16="http://schemas.microsoft.com/office/drawing/2014/main" id="{09664241-25C7-43BF-AF6B-B482E3DD40D3}"/>
              </a:ext>
            </a:extLst>
          </p:cNvPr>
          <p:cNvSpPr/>
          <p:nvPr/>
        </p:nvSpPr>
        <p:spPr>
          <a:xfrm>
            <a:off x="5817326" y="748937"/>
            <a:ext cx="3692434" cy="5625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3</a:t>
            </a:r>
            <a:r>
              <a:rPr kumimoji="1" lang="ja-JP" altLang="en-US" dirty="0"/>
              <a:t>班</a:t>
            </a:r>
            <a:endParaRPr kumimoji="1" lang="en-US" altLang="ja-JP" dirty="0"/>
          </a:p>
          <a:p>
            <a:r>
              <a:rPr kumimoji="1" lang="ja-JP" altLang="en-US" dirty="0"/>
              <a:t>「８．金杉会館のさらなる有効活用」を強く要望いたします。異世代間の交流。サークルやサロン、コミュニケの場所としてほしい。</a:t>
            </a:r>
            <a:endParaRPr kumimoji="1" lang="en-US" altLang="ja-JP" dirty="0"/>
          </a:p>
          <a:p>
            <a:endParaRPr kumimoji="1" lang="en-US" altLang="ja-JP" dirty="0"/>
          </a:p>
          <a:p>
            <a:r>
              <a:rPr kumimoji="1" lang="ja-JP" altLang="en-US" dirty="0"/>
              <a:t>今後、さらに高齢化が進み、高齢者向けの世帯が増えた時の町会の運営をどう維持していくのか。またどう関わってもらうのか。</a:t>
            </a:r>
            <a:endParaRPr kumimoji="1" lang="en-US" altLang="ja-JP" dirty="0"/>
          </a:p>
          <a:p>
            <a:r>
              <a:rPr kumimoji="1" lang="ja-JP" altLang="en-US" dirty="0"/>
              <a:t>（役員の選出や班長の輪番など）</a:t>
            </a:r>
            <a:endParaRPr kumimoji="1" lang="en-US" altLang="ja-JP" dirty="0"/>
          </a:p>
          <a:p>
            <a:r>
              <a:rPr kumimoji="1" lang="ja-JP" altLang="en-US" dirty="0"/>
              <a:t>災害についての備えをどう考えているのか。</a:t>
            </a:r>
            <a:endParaRPr kumimoji="1" lang="en-US" altLang="ja-JP" dirty="0"/>
          </a:p>
          <a:p>
            <a:endParaRPr kumimoji="1" lang="en-US" altLang="ja-JP" dirty="0"/>
          </a:p>
          <a:p>
            <a:r>
              <a:rPr kumimoji="1" lang="ja-JP" altLang="en-US" dirty="0"/>
              <a:t>こんな時期なので、キチンと経費の見直しをして下さい。無駄が多すぎる。</a:t>
            </a:r>
          </a:p>
        </p:txBody>
      </p:sp>
    </p:spTree>
    <p:extLst>
      <p:ext uri="{BB962C8B-B14F-4D97-AF65-F5344CB8AC3E}">
        <p14:creationId xmlns:p14="http://schemas.microsoft.com/office/powerpoint/2010/main" val="399005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54F95DEA-5720-4634-978D-62B24D92246B}"/>
              </a:ext>
            </a:extLst>
          </p:cNvPr>
          <p:cNvPicPr>
            <a:picLocks noChangeAspect="1"/>
          </p:cNvPicPr>
          <p:nvPr/>
        </p:nvPicPr>
        <p:blipFill>
          <a:blip r:embed="rId2"/>
          <a:stretch>
            <a:fillRect/>
          </a:stretch>
        </p:blipFill>
        <p:spPr>
          <a:xfrm>
            <a:off x="630801" y="728816"/>
            <a:ext cx="4050890" cy="1297858"/>
          </a:xfrm>
          <a:prstGeom prst="rect">
            <a:avLst/>
          </a:prstGeom>
        </p:spPr>
      </p:pic>
      <p:pic>
        <p:nvPicPr>
          <p:cNvPr id="8" name="図 7">
            <a:extLst>
              <a:ext uri="{FF2B5EF4-FFF2-40B4-BE49-F238E27FC236}">
                <a16:creationId xmlns:a16="http://schemas.microsoft.com/office/drawing/2014/main" id="{F5EBCBBA-0A63-4076-A423-66D86AE130F3}"/>
              </a:ext>
            </a:extLst>
          </p:cNvPr>
          <p:cNvPicPr>
            <a:picLocks noChangeAspect="1"/>
          </p:cNvPicPr>
          <p:nvPr/>
        </p:nvPicPr>
        <p:blipFill>
          <a:blip r:embed="rId3"/>
          <a:stretch>
            <a:fillRect/>
          </a:stretch>
        </p:blipFill>
        <p:spPr>
          <a:xfrm>
            <a:off x="591471" y="2175078"/>
            <a:ext cx="4090219" cy="983226"/>
          </a:xfrm>
          <a:prstGeom prst="rect">
            <a:avLst/>
          </a:prstGeom>
        </p:spPr>
      </p:pic>
      <p:pic>
        <p:nvPicPr>
          <p:cNvPr id="10" name="図 9">
            <a:extLst>
              <a:ext uri="{FF2B5EF4-FFF2-40B4-BE49-F238E27FC236}">
                <a16:creationId xmlns:a16="http://schemas.microsoft.com/office/drawing/2014/main" id="{D8468B89-A861-4BC7-8EE5-D25EF23C66C8}"/>
              </a:ext>
            </a:extLst>
          </p:cNvPr>
          <p:cNvPicPr>
            <a:picLocks noChangeAspect="1"/>
          </p:cNvPicPr>
          <p:nvPr/>
        </p:nvPicPr>
        <p:blipFill>
          <a:blip r:embed="rId4"/>
          <a:stretch>
            <a:fillRect/>
          </a:stretch>
        </p:blipFill>
        <p:spPr>
          <a:xfrm>
            <a:off x="709457" y="3252634"/>
            <a:ext cx="3932903" cy="943897"/>
          </a:xfrm>
          <a:prstGeom prst="rect">
            <a:avLst/>
          </a:prstGeom>
        </p:spPr>
      </p:pic>
      <p:pic>
        <p:nvPicPr>
          <p:cNvPr id="12" name="図 11">
            <a:extLst>
              <a:ext uri="{FF2B5EF4-FFF2-40B4-BE49-F238E27FC236}">
                <a16:creationId xmlns:a16="http://schemas.microsoft.com/office/drawing/2014/main" id="{A00095AD-2FE9-45A3-AB8E-676F7C97DA78}"/>
              </a:ext>
            </a:extLst>
          </p:cNvPr>
          <p:cNvPicPr>
            <a:picLocks noChangeAspect="1"/>
          </p:cNvPicPr>
          <p:nvPr/>
        </p:nvPicPr>
        <p:blipFill>
          <a:blip r:embed="rId5"/>
          <a:stretch>
            <a:fillRect/>
          </a:stretch>
        </p:blipFill>
        <p:spPr>
          <a:xfrm>
            <a:off x="650464" y="4290861"/>
            <a:ext cx="3972232" cy="993058"/>
          </a:xfrm>
          <a:prstGeom prst="rect">
            <a:avLst/>
          </a:prstGeom>
        </p:spPr>
      </p:pic>
      <p:pic>
        <p:nvPicPr>
          <p:cNvPr id="14" name="図 13">
            <a:extLst>
              <a:ext uri="{FF2B5EF4-FFF2-40B4-BE49-F238E27FC236}">
                <a16:creationId xmlns:a16="http://schemas.microsoft.com/office/drawing/2014/main" id="{A39F82C9-9B44-4D82-AC2F-BE8C2937D475}"/>
              </a:ext>
            </a:extLst>
          </p:cNvPr>
          <p:cNvPicPr>
            <a:picLocks noChangeAspect="1"/>
          </p:cNvPicPr>
          <p:nvPr/>
        </p:nvPicPr>
        <p:blipFill>
          <a:blip r:embed="rId6"/>
          <a:stretch>
            <a:fillRect/>
          </a:stretch>
        </p:blipFill>
        <p:spPr>
          <a:xfrm>
            <a:off x="670129" y="5378249"/>
            <a:ext cx="4011561" cy="924232"/>
          </a:xfrm>
          <a:prstGeom prst="rect">
            <a:avLst/>
          </a:prstGeom>
        </p:spPr>
      </p:pic>
      <p:pic>
        <p:nvPicPr>
          <p:cNvPr id="16" name="図 15">
            <a:extLst>
              <a:ext uri="{FF2B5EF4-FFF2-40B4-BE49-F238E27FC236}">
                <a16:creationId xmlns:a16="http://schemas.microsoft.com/office/drawing/2014/main" id="{EBDCF371-0272-4108-8A5D-EBBD83C525A3}"/>
              </a:ext>
            </a:extLst>
          </p:cNvPr>
          <p:cNvPicPr>
            <a:picLocks noChangeAspect="1"/>
          </p:cNvPicPr>
          <p:nvPr/>
        </p:nvPicPr>
        <p:blipFill>
          <a:blip r:embed="rId7"/>
          <a:stretch>
            <a:fillRect/>
          </a:stretch>
        </p:blipFill>
        <p:spPr>
          <a:xfrm>
            <a:off x="5184982" y="760771"/>
            <a:ext cx="3972232" cy="1002890"/>
          </a:xfrm>
          <a:prstGeom prst="rect">
            <a:avLst/>
          </a:prstGeom>
        </p:spPr>
      </p:pic>
      <p:pic>
        <p:nvPicPr>
          <p:cNvPr id="18" name="図 17">
            <a:extLst>
              <a:ext uri="{FF2B5EF4-FFF2-40B4-BE49-F238E27FC236}">
                <a16:creationId xmlns:a16="http://schemas.microsoft.com/office/drawing/2014/main" id="{3F5C5814-31B2-4F69-A694-A690EEFF808F}"/>
              </a:ext>
            </a:extLst>
          </p:cNvPr>
          <p:cNvPicPr>
            <a:picLocks noChangeAspect="1"/>
          </p:cNvPicPr>
          <p:nvPr/>
        </p:nvPicPr>
        <p:blipFill>
          <a:blip r:embed="rId8"/>
          <a:stretch>
            <a:fillRect/>
          </a:stretch>
        </p:blipFill>
        <p:spPr>
          <a:xfrm>
            <a:off x="5165318" y="2101301"/>
            <a:ext cx="4050890" cy="1071716"/>
          </a:xfrm>
          <a:prstGeom prst="rect">
            <a:avLst/>
          </a:prstGeom>
        </p:spPr>
      </p:pic>
      <p:sp>
        <p:nvSpPr>
          <p:cNvPr id="2" name="テキスト ボックス 1">
            <a:extLst>
              <a:ext uri="{FF2B5EF4-FFF2-40B4-BE49-F238E27FC236}">
                <a16:creationId xmlns:a16="http://schemas.microsoft.com/office/drawing/2014/main" id="{1C873086-4A4A-435E-8E5D-2C2020EEE94D}"/>
              </a:ext>
            </a:extLst>
          </p:cNvPr>
          <p:cNvSpPr txBox="1"/>
          <p:nvPr/>
        </p:nvSpPr>
        <p:spPr>
          <a:xfrm>
            <a:off x="591471" y="287383"/>
            <a:ext cx="532518" cy="369332"/>
          </a:xfrm>
          <a:prstGeom prst="rect">
            <a:avLst/>
          </a:prstGeom>
          <a:noFill/>
        </p:spPr>
        <p:txBody>
          <a:bodyPr wrap="none" rtlCol="0">
            <a:spAutoFit/>
          </a:bodyPr>
          <a:lstStyle/>
          <a:p>
            <a:r>
              <a:rPr kumimoji="1" lang="en-US" altLang="ja-JP" dirty="0"/>
              <a:t>4</a:t>
            </a:r>
            <a:r>
              <a:rPr kumimoji="1" lang="ja-JP" altLang="en-US" dirty="0"/>
              <a:t>班</a:t>
            </a:r>
            <a:endParaRPr kumimoji="1" lang="en-US" altLang="ja-JP" dirty="0"/>
          </a:p>
        </p:txBody>
      </p:sp>
    </p:spTree>
    <p:extLst>
      <p:ext uri="{BB962C8B-B14F-4D97-AF65-F5344CB8AC3E}">
        <p14:creationId xmlns:p14="http://schemas.microsoft.com/office/powerpoint/2010/main" val="3289608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23E7241-2BF9-47AD-858F-0FF5F97AB161}"/>
              </a:ext>
            </a:extLst>
          </p:cNvPr>
          <p:cNvPicPr>
            <a:picLocks noChangeAspect="1"/>
          </p:cNvPicPr>
          <p:nvPr/>
        </p:nvPicPr>
        <p:blipFill>
          <a:blip r:embed="rId2"/>
          <a:stretch>
            <a:fillRect/>
          </a:stretch>
        </p:blipFill>
        <p:spPr>
          <a:xfrm>
            <a:off x="545175" y="392797"/>
            <a:ext cx="3972232" cy="983226"/>
          </a:xfrm>
          <a:prstGeom prst="rect">
            <a:avLst/>
          </a:prstGeom>
        </p:spPr>
      </p:pic>
      <p:pic>
        <p:nvPicPr>
          <p:cNvPr id="7" name="図 6">
            <a:extLst>
              <a:ext uri="{FF2B5EF4-FFF2-40B4-BE49-F238E27FC236}">
                <a16:creationId xmlns:a16="http://schemas.microsoft.com/office/drawing/2014/main" id="{EDCE2597-C7AC-4813-90B6-EBA0AF4412D1}"/>
              </a:ext>
            </a:extLst>
          </p:cNvPr>
          <p:cNvPicPr>
            <a:picLocks noChangeAspect="1"/>
          </p:cNvPicPr>
          <p:nvPr/>
        </p:nvPicPr>
        <p:blipFill>
          <a:blip r:embed="rId3"/>
          <a:stretch>
            <a:fillRect/>
          </a:stretch>
        </p:blipFill>
        <p:spPr>
          <a:xfrm>
            <a:off x="584504" y="1434403"/>
            <a:ext cx="3932903" cy="1002890"/>
          </a:xfrm>
          <a:prstGeom prst="rect">
            <a:avLst/>
          </a:prstGeom>
        </p:spPr>
      </p:pic>
      <p:pic>
        <p:nvPicPr>
          <p:cNvPr id="9" name="図 8">
            <a:extLst>
              <a:ext uri="{FF2B5EF4-FFF2-40B4-BE49-F238E27FC236}">
                <a16:creationId xmlns:a16="http://schemas.microsoft.com/office/drawing/2014/main" id="{E96227C6-1E64-4E30-92C7-046AEF6B35FC}"/>
              </a:ext>
            </a:extLst>
          </p:cNvPr>
          <p:cNvPicPr>
            <a:picLocks noChangeAspect="1"/>
          </p:cNvPicPr>
          <p:nvPr/>
        </p:nvPicPr>
        <p:blipFill>
          <a:blip r:embed="rId4"/>
          <a:stretch>
            <a:fillRect/>
          </a:stretch>
        </p:blipFill>
        <p:spPr>
          <a:xfrm>
            <a:off x="598945" y="2495673"/>
            <a:ext cx="3932903" cy="943897"/>
          </a:xfrm>
          <a:prstGeom prst="rect">
            <a:avLst/>
          </a:prstGeom>
        </p:spPr>
      </p:pic>
      <p:pic>
        <p:nvPicPr>
          <p:cNvPr id="11" name="図 10">
            <a:extLst>
              <a:ext uri="{FF2B5EF4-FFF2-40B4-BE49-F238E27FC236}">
                <a16:creationId xmlns:a16="http://schemas.microsoft.com/office/drawing/2014/main" id="{5DD63212-8C7F-4ABA-9CBB-EC6941F07B5C}"/>
              </a:ext>
            </a:extLst>
          </p:cNvPr>
          <p:cNvPicPr>
            <a:picLocks noChangeAspect="1"/>
          </p:cNvPicPr>
          <p:nvPr/>
        </p:nvPicPr>
        <p:blipFill>
          <a:blip r:embed="rId5"/>
          <a:stretch>
            <a:fillRect/>
          </a:stretch>
        </p:blipFill>
        <p:spPr>
          <a:xfrm>
            <a:off x="667083" y="3623978"/>
            <a:ext cx="3972232" cy="1229032"/>
          </a:xfrm>
          <a:prstGeom prst="rect">
            <a:avLst/>
          </a:prstGeom>
        </p:spPr>
      </p:pic>
      <p:sp>
        <p:nvSpPr>
          <p:cNvPr id="2" name="テキスト ボックス 1">
            <a:extLst>
              <a:ext uri="{FF2B5EF4-FFF2-40B4-BE49-F238E27FC236}">
                <a16:creationId xmlns:a16="http://schemas.microsoft.com/office/drawing/2014/main" id="{643640C8-BF46-4E2E-B509-4DDC76C16C65}"/>
              </a:ext>
            </a:extLst>
          </p:cNvPr>
          <p:cNvSpPr txBox="1"/>
          <p:nvPr/>
        </p:nvSpPr>
        <p:spPr>
          <a:xfrm>
            <a:off x="134565" y="674834"/>
            <a:ext cx="532518" cy="369332"/>
          </a:xfrm>
          <a:prstGeom prst="rect">
            <a:avLst/>
          </a:prstGeom>
          <a:noFill/>
        </p:spPr>
        <p:txBody>
          <a:bodyPr wrap="none" rtlCol="0">
            <a:spAutoFit/>
          </a:bodyPr>
          <a:lstStyle/>
          <a:p>
            <a:r>
              <a:rPr kumimoji="1" lang="en-US" altLang="ja-JP" dirty="0"/>
              <a:t>6</a:t>
            </a:r>
            <a:r>
              <a:rPr kumimoji="1" lang="ja-JP" altLang="en-US" dirty="0"/>
              <a:t>班</a:t>
            </a:r>
          </a:p>
        </p:txBody>
      </p:sp>
      <p:sp>
        <p:nvSpPr>
          <p:cNvPr id="4" name="正方形/長方形 3">
            <a:extLst>
              <a:ext uri="{FF2B5EF4-FFF2-40B4-BE49-F238E27FC236}">
                <a16:creationId xmlns:a16="http://schemas.microsoft.com/office/drawing/2014/main" id="{9E4659A4-5DDB-4062-8248-B998BC428EB1}"/>
              </a:ext>
            </a:extLst>
          </p:cNvPr>
          <p:cNvSpPr/>
          <p:nvPr/>
        </p:nvSpPr>
        <p:spPr>
          <a:xfrm>
            <a:off x="5219700" y="674834"/>
            <a:ext cx="4343435" cy="5717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６班</a:t>
            </a:r>
            <a:endParaRPr kumimoji="1" lang="en-US" altLang="ja-JP" dirty="0"/>
          </a:p>
          <a:p>
            <a:pPr algn="ctr"/>
            <a:r>
              <a:rPr kumimoji="1" lang="ja-JP" altLang="en-US" dirty="0"/>
              <a:t>ボックス型のごみステーションを設置して欲しい</a:t>
            </a:r>
            <a:endParaRPr kumimoji="1" lang="en-US" altLang="ja-JP" dirty="0"/>
          </a:p>
          <a:p>
            <a:pPr algn="ctr"/>
            <a:r>
              <a:rPr kumimoji="1" lang="ja-JP" altLang="en-US" dirty="0"/>
              <a:t>公共の下水にして欲しい</a:t>
            </a:r>
            <a:endParaRPr kumimoji="1" lang="en-US" altLang="ja-JP" dirty="0"/>
          </a:p>
          <a:p>
            <a:pPr algn="ctr"/>
            <a:endParaRPr kumimoji="1" lang="en-US" altLang="ja-JP" dirty="0"/>
          </a:p>
          <a:p>
            <a:pPr algn="ctr"/>
            <a:r>
              <a:rPr kumimoji="1" lang="ja-JP" altLang="en-US" dirty="0"/>
              <a:t>ポストの設置をしてほしい</a:t>
            </a:r>
            <a:endParaRPr kumimoji="1" lang="en-US" altLang="ja-JP" dirty="0"/>
          </a:p>
          <a:p>
            <a:pPr algn="ctr"/>
            <a:endParaRPr kumimoji="1" lang="en-US" altLang="ja-JP" dirty="0"/>
          </a:p>
          <a:p>
            <a:pPr algn="ctr"/>
            <a:r>
              <a:rPr kumimoji="1" lang="ja-JP" altLang="en-US" dirty="0"/>
              <a:t>公共下水にして欲しい。</a:t>
            </a:r>
            <a:endParaRPr kumimoji="1" lang="en-US" altLang="ja-JP" dirty="0"/>
          </a:p>
          <a:p>
            <a:pPr algn="ctr"/>
            <a:endParaRPr kumimoji="1" lang="en-US" altLang="ja-JP" dirty="0"/>
          </a:p>
          <a:p>
            <a:pPr algn="ctr"/>
            <a:r>
              <a:rPr kumimoji="1" lang="ja-JP" altLang="en-US" dirty="0"/>
              <a:t>体育レクレーションは年々、子供の数が少なくなっている中で参加人数確保は大変になっている。班長さんが苦労してまでやる必要はないと思う。お願いされた方も嫌々、やらされて、みていてかわいそう、申し訳ない。なくして、いっそ、敬老会をもっと盛大にやるのはどうか？</a:t>
            </a:r>
            <a:endParaRPr kumimoji="1" lang="en-US" altLang="ja-JP" dirty="0"/>
          </a:p>
          <a:p>
            <a:pPr algn="ctr"/>
            <a:r>
              <a:rPr kumimoji="1" lang="ja-JP" altLang="en-US" dirty="0"/>
              <a:t>地域のコミュニケーションを計りたい</a:t>
            </a:r>
            <a:r>
              <a:rPr kumimoji="1" lang="ja-JP" altLang="en-US"/>
              <a:t>なら夏祭りだけ</a:t>
            </a:r>
            <a:r>
              <a:rPr kumimoji="1" lang="ja-JP" altLang="en-US" dirty="0"/>
              <a:t>で十分だと思う。</a:t>
            </a:r>
            <a:endParaRPr kumimoji="1" lang="en-US" altLang="ja-JP" dirty="0"/>
          </a:p>
          <a:p>
            <a:pPr algn="ctr"/>
            <a:endParaRPr kumimoji="1" lang="ja-JP" altLang="en-US" dirty="0"/>
          </a:p>
        </p:txBody>
      </p:sp>
    </p:spTree>
    <p:extLst>
      <p:ext uri="{BB962C8B-B14F-4D97-AF65-F5344CB8AC3E}">
        <p14:creationId xmlns:p14="http://schemas.microsoft.com/office/powerpoint/2010/main" val="1330605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79F5BB9-19E4-4A26-86F8-F39AB0868B86}"/>
              </a:ext>
            </a:extLst>
          </p:cNvPr>
          <p:cNvPicPr>
            <a:picLocks noChangeAspect="1"/>
          </p:cNvPicPr>
          <p:nvPr/>
        </p:nvPicPr>
        <p:blipFill>
          <a:blip r:embed="rId2"/>
          <a:stretch>
            <a:fillRect/>
          </a:stretch>
        </p:blipFill>
        <p:spPr>
          <a:xfrm>
            <a:off x="841653" y="539382"/>
            <a:ext cx="3972232" cy="973394"/>
          </a:xfrm>
          <a:prstGeom prst="rect">
            <a:avLst/>
          </a:prstGeom>
        </p:spPr>
      </p:pic>
      <p:pic>
        <p:nvPicPr>
          <p:cNvPr id="3" name="図 2">
            <a:extLst>
              <a:ext uri="{FF2B5EF4-FFF2-40B4-BE49-F238E27FC236}">
                <a16:creationId xmlns:a16="http://schemas.microsoft.com/office/drawing/2014/main" id="{ABC10F0A-1827-4E0C-B3DA-F6B9BAAEF321}"/>
              </a:ext>
            </a:extLst>
          </p:cNvPr>
          <p:cNvPicPr>
            <a:picLocks noChangeAspect="1"/>
          </p:cNvPicPr>
          <p:nvPr/>
        </p:nvPicPr>
        <p:blipFill>
          <a:blip r:embed="rId3"/>
          <a:stretch>
            <a:fillRect/>
          </a:stretch>
        </p:blipFill>
        <p:spPr>
          <a:xfrm>
            <a:off x="802323" y="1581409"/>
            <a:ext cx="4011561" cy="983226"/>
          </a:xfrm>
          <a:prstGeom prst="rect">
            <a:avLst/>
          </a:prstGeom>
        </p:spPr>
      </p:pic>
      <p:pic>
        <p:nvPicPr>
          <p:cNvPr id="4" name="図 3">
            <a:extLst>
              <a:ext uri="{FF2B5EF4-FFF2-40B4-BE49-F238E27FC236}">
                <a16:creationId xmlns:a16="http://schemas.microsoft.com/office/drawing/2014/main" id="{E8855FA2-D913-4943-91BE-A46015714F7E}"/>
              </a:ext>
            </a:extLst>
          </p:cNvPr>
          <p:cNvPicPr>
            <a:picLocks noChangeAspect="1"/>
          </p:cNvPicPr>
          <p:nvPr/>
        </p:nvPicPr>
        <p:blipFill>
          <a:blip r:embed="rId4"/>
          <a:stretch>
            <a:fillRect/>
          </a:stretch>
        </p:blipFill>
        <p:spPr>
          <a:xfrm>
            <a:off x="821988" y="2701901"/>
            <a:ext cx="3972232" cy="1002890"/>
          </a:xfrm>
          <a:prstGeom prst="rect">
            <a:avLst/>
          </a:prstGeom>
        </p:spPr>
      </p:pic>
      <p:sp>
        <p:nvSpPr>
          <p:cNvPr id="5" name="テキスト ボックス 4">
            <a:extLst>
              <a:ext uri="{FF2B5EF4-FFF2-40B4-BE49-F238E27FC236}">
                <a16:creationId xmlns:a16="http://schemas.microsoft.com/office/drawing/2014/main" id="{A0B9025D-6150-44B7-8A86-B361158A6ED8}"/>
              </a:ext>
            </a:extLst>
          </p:cNvPr>
          <p:cNvSpPr txBox="1"/>
          <p:nvPr/>
        </p:nvSpPr>
        <p:spPr>
          <a:xfrm>
            <a:off x="338360" y="508195"/>
            <a:ext cx="532518" cy="369332"/>
          </a:xfrm>
          <a:prstGeom prst="rect">
            <a:avLst/>
          </a:prstGeom>
          <a:noFill/>
        </p:spPr>
        <p:txBody>
          <a:bodyPr wrap="none" rtlCol="0">
            <a:spAutoFit/>
          </a:bodyPr>
          <a:lstStyle/>
          <a:p>
            <a:r>
              <a:rPr kumimoji="1" lang="en-US" altLang="ja-JP" dirty="0"/>
              <a:t>7</a:t>
            </a:r>
            <a:r>
              <a:rPr kumimoji="1" lang="ja-JP" altLang="en-US" dirty="0"/>
              <a:t>班</a:t>
            </a:r>
            <a:endParaRPr kumimoji="1" lang="en-US" altLang="ja-JP" dirty="0"/>
          </a:p>
        </p:txBody>
      </p:sp>
      <p:sp>
        <p:nvSpPr>
          <p:cNvPr id="6" name="正方形/長方形 5">
            <a:extLst>
              <a:ext uri="{FF2B5EF4-FFF2-40B4-BE49-F238E27FC236}">
                <a16:creationId xmlns:a16="http://schemas.microsoft.com/office/drawing/2014/main" id="{FF470C74-353D-417D-BCEE-D76EA9F23069}"/>
              </a:ext>
            </a:extLst>
          </p:cNvPr>
          <p:cNvSpPr/>
          <p:nvPr/>
        </p:nvSpPr>
        <p:spPr>
          <a:xfrm>
            <a:off x="6027420" y="800100"/>
            <a:ext cx="3619500" cy="545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7</a:t>
            </a:r>
            <a:r>
              <a:rPr kumimoji="1" lang="ja-JP" altLang="en-US" dirty="0"/>
              <a:t>班</a:t>
            </a:r>
            <a:endParaRPr kumimoji="1" lang="en-US" altLang="ja-JP" dirty="0"/>
          </a:p>
          <a:p>
            <a:r>
              <a:rPr kumimoji="1" lang="ja-JP" altLang="en-US" dirty="0"/>
              <a:t>１．金杉会館のメンテナンス、外壁と内部床フローリング等、修理及ワックスがけ。</a:t>
            </a:r>
            <a:endParaRPr kumimoji="1" lang="en-US" altLang="ja-JP" dirty="0"/>
          </a:p>
          <a:p>
            <a:r>
              <a:rPr kumimoji="1" lang="ja-JP" altLang="en-US" dirty="0"/>
              <a:t>２．銀杏の木の枝切り（近隣の方の落葉の清掃、困難です？）</a:t>
            </a:r>
            <a:endParaRPr kumimoji="1" lang="en-US" altLang="ja-JP" dirty="0"/>
          </a:p>
          <a:p>
            <a:endParaRPr kumimoji="1" lang="en-US" altLang="ja-JP" dirty="0"/>
          </a:p>
          <a:p>
            <a:r>
              <a:rPr kumimoji="1" lang="ja-JP" altLang="en-US" dirty="0"/>
              <a:t>（気になる点）</a:t>
            </a:r>
            <a:endParaRPr kumimoji="1" lang="en-US" altLang="ja-JP" dirty="0"/>
          </a:p>
          <a:p>
            <a:r>
              <a:rPr kumimoji="1" lang="ja-JP" altLang="en-US" dirty="0"/>
              <a:t>冠水マップでの三丁目（北八津川）に対する事</a:t>
            </a:r>
            <a:endParaRPr kumimoji="1" lang="en-US" altLang="ja-JP" dirty="0"/>
          </a:p>
          <a:p>
            <a:r>
              <a:rPr kumimoji="1" lang="ja-JP" altLang="en-US" dirty="0"/>
              <a:t>川の上流の開発で超える水量で船取線が堤防になり池の状態に成るのでは？</a:t>
            </a:r>
            <a:endParaRPr kumimoji="1" lang="en-US" altLang="ja-JP" dirty="0"/>
          </a:p>
          <a:p>
            <a:endParaRPr kumimoji="1" lang="en-US" altLang="ja-JP" dirty="0"/>
          </a:p>
          <a:p>
            <a:r>
              <a:rPr kumimoji="1" lang="ja-JP" altLang="en-US" dirty="0"/>
              <a:t>船橋駅から小室行きのバスの遅れがひどい。朝、夕（小室→船橋）の本数を増やしてほしい。</a:t>
            </a:r>
          </a:p>
        </p:txBody>
      </p:sp>
    </p:spTree>
    <p:extLst>
      <p:ext uri="{BB962C8B-B14F-4D97-AF65-F5344CB8AC3E}">
        <p14:creationId xmlns:p14="http://schemas.microsoft.com/office/powerpoint/2010/main" val="3425930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69DF8BC-7BB4-4B4F-A2CC-6BECBD9DDD72}"/>
              </a:ext>
            </a:extLst>
          </p:cNvPr>
          <p:cNvPicPr>
            <a:picLocks noChangeAspect="1"/>
          </p:cNvPicPr>
          <p:nvPr/>
        </p:nvPicPr>
        <p:blipFill>
          <a:blip r:embed="rId2"/>
          <a:stretch>
            <a:fillRect/>
          </a:stretch>
        </p:blipFill>
        <p:spPr>
          <a:xfrm>
            <a:off x="712531" y="1899776"/>
            <a:ext cx="3932903" cy="943897"/>
          </a:xfrm>
          <a:prstGeom prst="rect">
            <a:avLst/>
          </a:prstGeom>
        </p:spPr>
      </p:pic>
      <p:pic>
        <p:nvPicPr>
          <p:cNvPr id="5" name="図 4">
            <a:extLst>
              <a:ext uri="{FF2B5EF4-FFF2-40B4-BE49-F238E27FC236}">
                <a16:creationId xmlns:a16="http://schemas.microsoft.com/office/drawing/2014/main" id="{D2CB690E-36B1-42A7-B22F-C1829987D96E}"/>
              </a:ext>
            </a:extLst>
          </p:cNvPr>
          <p:cNvPicPr>
            <a:picLocks noChangeAspect="1"/>
          </p:cNvPicPr>
          <p:nvPr/>
        </p:nvPicPr>
        <p:blipFill>
          <a:blip r:embed="rId3"/>
          <a:stretch>
            <a:fillRect/>
          </a:stretch>
        </p:blipFill>
        <p:spPr>
          <a:xfrm>
            <a:off x="673202" y="3011438"/>
            <a:ext cx="3972232" cy="1002890"/>
          </a:xfrm>
          <a:prstGeom prst="rect">
            <a:avLst/>
          </a:prstGeom>
        </p:spPr>
      </p:pic>
      <p:pic>
        <p:nvPicPr>
          <p:cNvPr id="7" name="図 6">
            <a:extLst>
              <a:ext uri="{FF2B5EF4-FFF2-40B4-BE49-F238E27FC236}">
                <a16:creationId xmlns:a16="http://schemas.microsoft.com/office/drawing/2014/main" id="{846447C4-7539-4E02-BBEE-93EAE0FA8E14}"/>
              </a:ext>
            </a:extLst>
          </p:cNvPr>
          <p:cNvPicPr>
            <a:picLocks noChangeAspect="1"/>
          </p:cNvPicPr>
          <p:nvPr/>
        </p:nvPicPr>
        <p:blipFill>
          <a:blip r:embed="rId4"/>
          <a:stretch>
            <a:fillRect/>
          </a:stretch>
        </p:blipFill>
        <p:spPr>
          <a:xfrm>
            <a:off x="673202" y="4296086"/>
            <a:ext cx="3932903" cy="963561"/>
          </a:xfrm>
          <a:prstGeom prst="rect">
            <a:avLst/>
          </a:prstGeom>
        </p:spPr>
      </p:pic>
      <p:sp>
        <p:nvSpPr>
          <p:cNvPr id="17" name="テキスト ボックス 16">
            <a:extLst>
              <a:ext uri="{FF2B5EF4-FFF2-40B4-BE49-F238E27FC236}">
                <a16:creationId xmlns:a16="http://schemas.microsoft.com/office/drawing/2014/main" id="{F1EC39F3-1756-4901-9EE7-AC10F77F2233}"/>
              </a:ext>
            </a:extLst>
          </p:cNvPr>
          <p:cNvSpPr txBox="1"/>
          <p:nvPr/>
        </p:nvSpPr>
        <p:spPr>
          <a:xfrm>
            <a:off x="140684" y="2002392"/>
            <a:ext cx="720069" cy="369332"/>
          </a:xfrm>
          <a:prstGeom prst="rect">
            <a:avLst/>
          </a:prstGeom>
          <a:noFill/>
        </p:spPr>
        <p:txBody>
          <a:bodyPr wrap="none" rtlCol="0">
            <a:spAutoFit/>
          </a:bodyPr>
          <a:lstStyle/>
          <a:p>
            <a:r>
              <a:rPr kumimoji="1" lang="en-US" altLang="ja-JP" dirty="0"/>
              <a:t>9-1</a:t>
            </a:r>
            <a:r>
              <a:rPr kumimoji="1" lang="ja-JP" altLang="en-US" dirty="0"/>
              <a:t>班</a:t>
            </a:r>
          </a:p>
        </p:txBody>
      </p:sp>
      <p:sp>
        <p:nvSpPr>
          <p:cNvPr id="2" name="正方形/長方形 1">
            <a:extLst>
              <a:ext uri="{FF2B5EF4-FFF2-40B4-BE49-F238E27FC236}">
                <a16:creationId xmlns:a16="http://schemas.microsoft.com/office/drawing/2014/main" id="{D677725F-FCF8-4FFF-B7AF-A968B7FF601E}"/>
              </a:ext>
            </a:extLst>
          </p:cNvPr>
          <p:cNvSpPr/>
          <p:nvPr/>
        </p:nvSpPr>
        <p:spPr>
          <a:xfrm>
            <a:off x="5477691" y="807720"/>
            <a:ext cx="3755107" cy="5577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9</a:t>
            </a:r>
            <a:r>
              <a:rPr kumimoji="1" lang="ja-JP" altLang="en-US" dirty="0"/>
              <a:t>－</a:t>
            </a:r>
            <a:r>
              <a:rPr kumimoji="1" lang="en-US" altLang="ja-JP" dirty="0"/>
              <a:t>1</a:t>
            </a:r>
            <a:r>
              <a:rPr kumimoji="1" lang="ja-JP" altLang="en-US" dirty="0"/>
              <a:t>班</a:t>
            </a:r>
            <a:endParaRPr kumimoji="1" lang="en-US" altLang="ja-JP" dirty="0"/>
          </a:p>
          <a:p>
            <a:r>
              <a:rPr kumimoji="1" lang="ja-JP" altLang="en-US" dirty="0"/>
              <a:t>なし</a:t>
            </a:r>
            <a:endParaRPr kumimoji="1" lang="en-US" altLang="ja-JP" dirty="0"/>
          </a:p>
          <a:p>
            <a:endParaRPr kumimoji="1" lang="en-US" altLang="ja-JP" dirty="0"/>
          </a:p>
          <a:p>
            <a:r>
              <a:rPr kumimoji="1" lang="ja-JP" altLang="en-US" dirty="0"/>
              <a:t>町会のゴミステーションの新規購入に補助をお願いします。金杉会館のゴミステーションがとても汚い。皆が集まる場所なのでちゃんとしたゴミステーションの補助を考慮してほしい。</a:t>
            </a:r>
            <a:endParaRPr kumimoji="1" lang="en-US" altLang="ja-JP" dirty="0"/>
          </a:p>
          <a:p>
            <a:endParaRPr kumimoji="1" lang="en-US" altLang="ja-JP" dirty="0"/>
          </a:p>
          <a:p>
            <a:r>
              <a:rPr kumimoji="1" lang="ja-JP" altLang="en-US" dirty="0"/>
              <a:t>会長・副会長・班長の負担を少なくするために、</a:t>
            </a:r>
            <a:endParaRPr kumimoji="1" lang="en-US" altLang="ja-JP" dirty="0"/>
          </a:p>
          <a:p>
            <a:r>
              <a:rPr kumimoji="1" lang="ja-JP" altLang="en-US" dirty="0"/>
              <a:t>夏祭り、敬老会、体育レクレーションは廃止してほしいです。</a:t>
            </a:r>
          </a:p>
        </p:txBody>
      </p:sp>
    </p:spTree>
    <p:extLst>
      <p:ext uri="{BB962C8B-B14F-4D97-AF65-F5344CB8AC3E}">
        <p14:creationId xmlns:p14="http://schemas.microsoft.com/office/powerpoint/2010/main" val="23274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8CF30EE4-7404-4B29-97E9-FB9AE9AAF27E}"/>
              </a:ext>
            </a:extLst>
          </p:cNvPr>
          <p:cNvPicPr>
            <a:picLocks noChangeAspect="1"/>
          </p:cNvPicPr>
          <p:nvPr/>
        </p:nvPicPr>
        <p:blipFill>
          <a:blip r:embed="rId2"/>
          <a:stretch>
            <a:fillRect/>
          </a:stretch>
        </p:blipFill>
        <p:spPr>
          <a:xfrm>
            <a:off x="783770" y="524384"/>
            <a:ext cx="5037909" cy="1224835"/>
          </a:xfrm>
          <a:prstGeom prst="rect">
            <a:avLst/>
          </a:prstGeom>
        </p:spPr>
      </p:pic>
      <p:pic>
        <p:nvPicPr>
          <p:cNvPr id="9" name="図 8">
            <a:extLst>
              <a:ext uri="{FF2B5EF4-FFF2-40B4-BE49-F238E27FC236}">
                <a16:creationId xmlns:a16="http://schemas.microsoft.com/office/drawing/2014/main" id="{5A9D8F3F-E819-4CD9-8096-25F82939E22D}"/>
              </a:ext>
            </a:extLst>
          </p:cNvPr>
          <p:cNvPicPr>
            <a:picLocks noChangeAspect="1"/>
          </p:cNvPicPr>
          <p:nvPr/>
        </p:nvPicPr>
        <p:blipFill>
          <a:blip r:embed="rId3"/>
          <a:stretch>
            <a:fillRect/>
          </a:stretch>
        </p:blipFill>
        <p:spPr>
          <a:xfrm>
            <a:off x="966651" y="1753713"/>
            <a:ext cx="4855028" cy="1245698"/>
          </a:xfrm>
          <a:prstGeom prst="rect">
            <a:avLst/>
          </a:prstGeom>
        </p:spPr>
      </p:pic>
      <p:pic>
        <p:nvPicPr>
          <p:cNvPr id="13" name="図 12">
            <a:extLst>
              <a:ext uri="{FF2B5EF4-FFF2-40B4-BE49-F238E27FC236}">
                <a16:creationId xmlns:a16="http://schemas.microsoft.com/office/drawing/2014/main" id="{13BA2C10-8282-48A3-91D6-00E40BA411A6}"/>
              </a:ext>
            </a:extLst>
          </p:cNvPr>
          <p:cNvPicPr>
            <a:picLocks noChangeAspect="1"/>
          </p:cNvPicPr>
          <p:nvPr/>
        </p:nvPicPr>
        <p:blipFill>
          <a:blip r:embed="rId4"/>
          <a:stretch>
            <a:fillRect/>
          </a:stretch>
        </p:blipFill>
        <p:spPr>
          <a:xfrm>
            <a:off x="783770" y="3069674"/>
            <a:ext cx="5037910" cy="1698424"/>
          </a:xfrm>
          <a:prstGeom prst="rect">
            <a:avLst/>
          </a:prstGeom>
        </p:spPr>
      </p:pic>
      <p:sp>
        <p:nvSpPr>
          <p:cNvPr id="18" name="テキスト ボックス 17">
            <a:extLst>
              <a:ext uri="{FF2B5EF4-FFF2-40B4-BE49-F238E27FC236}">
                <a16:creationId xmlns:a16="http://schemas.microsoft.com/office/drawing/2014/main" id="{02003008-5905-46AD-BDE9-D6EEC7695480}"/>
              </a:ext>
            </a:extLst>
          </p:cNvPr>
          <p:cNvSpPr txBox="1"/>
          <p:nvPr/>
        </p:nvSpPr>
        <p:spPr>
          <a:xfrm>
            <a:off x="546339" y="222694"/>
            <a:ext cx="720069" cy="369332"/>
          </a:xfrm>
          <a:prstGeom prst="rect">
            <a:avLst/>
          </a:prstGeom>
          <a:noFill/>
        </p:spPr>
        <p:txBody>
          <a:bodyPr wrap="none" rtlCol="0">
            <a:spAutoFit/>
          </a:bodyPr>
          <a:lstStyle/>
          <a:p>
            <a:r>
              <a:rPr kumimoji="1" lang="en-US" altLang="ja-JP" dirty="0"/>
              <a:t>9-2</a:t>
            </a:r>
            <a:r>
              <a:rPr kumimoji="1" lang="ja-JP" altLang="en-US" dirty="0"/>
              <a:t>班</a:t>
            </a:r>
          </a:p>
        </p:txBody>
      </p:sp>
      <p:sp>
        <p:nvSpPr>
          <p:cNvPr id="19" name="正方形/長方形 18">
            <a:extLst>
              <a:ext uri="{FF2B5EF4-FFF2-40B4-BE49-F238E27FC236}">
                <a16:creationId xmlns:a16="http://schemas.microsoft.com/office/drawing/2014/main" id="{EE298236-ED00-4FAD-9712-371016331936}"/>
              </a:ext>
            </a:extLst>
          </p:cNvPr>
          <p:cNvSpPr/>
          <p:nvPr/>
        </p:nvSpPr>
        <p:spPr>
          <a:xfrm>
            <a:off x="6313714" y="670560"/>
            <a:ext cx="3039292" cy="5155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t>9</a:t>
            </a:r>
            <a:r>
              <a:rPr kumimoji="1" lang="ja-JP" altLang="en-US" dirty="0"/>
              <a:t>－</a:t>
            </a:r>
            <a:r>
              <a:rPr kumimoji="1" lang="en-US" altLang="ja-JP" dirty="0"/>
              <a:t>2</a:t>
            </a:r>
            <a:r>
              <a:rPr kumimoji="1" lang="ja-JP" altLang="en-US" dirty="0"/>
              <a:t>班</a:t>
            </a:r>
            <a:endParaRPr kumimoji="1" lang="en-US" altLang="ja-JP" dirty="0"/>
          </a:p>
          <a:p>
            <a:r>
              <a:rPr kumimoji="1" lang="ja-JP" altLang="en-US" dirty="0"/>
              <a:t>生活道路に面する土地の所有者に対して草刈などの保全や管理などをお願いしてほしい。</a:t>
            </a:r>
            <a:endParaRPr kumimoji="1" lang="en-US" altLang="ja-JP" dirty="0"/>
          </a:p>
          <a:p>
            <a:endParaRPr kumimoji="1" lang="en-US" altLang="ja-JP" dirty="0"/>
          </a:p>
          <a:p>
            <a:r>
              <a:rPr kumimoji="1" lang="ja-JP" altLang="en-US" dirty="0"/>
              <a:t>コロナ禍で計画や実施が難しい中</a:t>
            </a:r>
            <a:endParaRPr kumimoji="1" lang="en-US" altLang="ja-JP" dirty="0"/>
          </a:p>
          <a:p>
            <a:r>
              <a:rPr kumimoji="1" lang="ja-JP" altLang="en-US" dirty="0"/>
              <a:t>ご尽力いただき、ありがとうございます。</a:t>
            </a:r>
            <a:endParaRPr kumimoji="1" lang="en-US" altLang="ja-JP" dirty="0"/>
          </a:p>
          <a:p>
            <a:endParaRPr kumimoji="1" lang="en-US" altLang="ja-JP" dirty="0"/>
          </a:p>
          <a:p>
            <a:r>
              <a:rPr kumimoji="1" lang="ja-JP" altLang="en-US" dirty="0"/>
              <a:t>コロナでも、地域の老若男女での交流を深めてほしい。</a:t>
            </a:r>
            <a:endParaRPr kumimoji="1" lang="en-US" altLang="ja-JP" dirty="0"/>
          </a:p>
          <a:p>
            <a:r>
              <a:rPr kumimoji="1" lang="ja-JP" altLang="en-US" dirty="0"/>
              <a:t>コロナを怖れてばかりいても、今後も拡大するので、仕方ない。</a:t>
            </a:r>
            <a:r>
              <a:rPr kumimoji="1" lang="en-US" altLang="ja-JP" dirty="0"/>
              <a:t>With</a:t>
            </a:r>
            <a:r>
              <a:rPr kumimoji="1" lang="ja-JP" altLang="en-US" dirty="0"/>
              <a:t>コロナ。</a:t>
            </a:r>
            <a:endParaRPr kumimoji="1" lang="en-US" altLang="ja-JP" dirty="0"/>
          </a:p>
          <a:p>
            <a:endParaRPr kumimoji="1" lang="en-US" altLang="ja-JP" dirty="0"/>
          </a:p>
          <a:p>
            <a:r>
              <a:rPr kumimoji="1" lang="ja-JP" altLang="en-US" dirty="0"/>
              <a:t>〒ポストを近くに、作る様。</a:t>
            </a:r>
          </a:p>
        </p:txBody>
      </p:sp>
      <p:pic>
        <p:nvPicPr>
          <p:cNvPr id="21" name="図 20">
            <a:extLst>
              <a:ext uri="{FF2B5EF4-FFF2-40B4-BE49-F238E27FC236}">
                <a16:creationId xmlns:a16="http://schemas.microsoft.com/office/drawing/2014/main" id="{BB4B3A7F-87C1-4139-B0F8-94E837E2E714}"/>
              </a:ext>
            </a:extLst>
          </p:cNvPr>
          <p:cNvPicPr>
            <a:picLocks noChangeAspect="1"/>
          </p:cNvPicPr>
          <p:nvPr/>
        </p:nvPicPr>
        <p:blipFill>
          <a:blip r:embed="rId5"/>
          <a:stretch>
            <a:fillRect/>
          </a:stretch>
        </p:blipFill>
        <p:spPr>
          <a:xfrm>
            <a:off x="847996" y="4768098"/>
            <a:ext cx="5092337" cy="1465058"/>
          </a:xfrm>
          <a:prstGeom prst="rect">
            <a:avLst/>
          </a:prstGeom>
        </p:spPr>
      </p:pic>
    </p:spTree>
    <p:extLst>
      <p:ext uri="{BB962C8B-B14F-4D97-AF65-F5344CB8AC3E}">
        <p14:creationId xmlns:p14="http://schemas.microsoft.com/office/powerpoint/2010/main" val="424482456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TotalTime>
  <Words>1095</Words>
  <Application>Microsoft Office PowerPoint</Application>
  <PresentationFormat>A4 210 x 297 mm</PresentationFormat>
  <Paragraphs>434</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游ゴシック</vt:lpstr>
      <vt:lpstr>Arial</vt:lpstr>
      <vt:lpstr>Calibri</vt:lpstr>
      <vt:lpstr>Calibri Light</vt:lpstr>
      <vt:lpstr>segoe UI</vt:lpstr>
      <vt:lpstr>Office テーマ</vt:lpstr>
      <vt:lpstr>アンケート回答比率（％）</vt:lpstr>
      <vt:lpstr>アンケート集計結果</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アンケート回答比率（％）</dc:title>
  <dc:creator>伊藤 晋朗</dc:creator>
  <cp:lastModifiedBy>伊藤 晋朗</cp:lastModifiedBy>
  <cp:revision>2</cp:revision>
  <cp:lastPrinted>2022-01-15T15:56:34Z</cp:lastPrinted>
  <dcterms:created xsi:type="dcterms:W3CDTF">2022-01-15T15:01:05Z</dcterms:created>
  <dcterms:modified xsi:type="dcterms:W3CDTF">2022-02-12T07:35:47Z</dcterms:modified>
</cp:coreProperties>
</file>