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4" r:id="rId4"/>
    <p:sldId id="265" r:id="rId5"/>
    <p:sldId id="258" r:id="rId6"/>
    <p:sldId id="260" r:id="rId7"/>
    <p:sldId id="262" r:id="rId8"/>
    <p:sldId id="267" r:id="rId9"/>
    <p:sldId id="261" r:id="rId10"/>
    <p:sldId id="263" r:id="rId11"/>
    <p:sldId id="266" r:id="rId12"/>
    <p:sldId id="268" r:id="rId13"/>
    <p:sldId id="269" r:id="rId14"/>
    <p:sldId id="270" r:id="rId15"/>
  </p:sldIdLst>
  <p:sldSz cx="9906000" cy="6858000" type="A4"/>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7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294458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54423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20723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49461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89908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408322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209733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36455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55955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64374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36804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32945966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 Id="rId9"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 Id="rId4" Type="http://schemas.openxmlformats.org/officeDocument/2006/relationships/image" Target="../media/image3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 Id="rId5" Type="http://schemas.openxmlformats.org/officeDocument/2006/relationships/image" Target="../media/image27.emf"/><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C9E3FC8-4907-4CDE-ACB9-9C502944A021}"/>
              </a:ext>
            </a:extLst>
          </p:cNvPr>
          <p:cNvSpPr txBox="1"/>
          <p:nvPr/>
        </p:nvSpPr>
        <p:spPr>
          <a:xfrm>
            <a:off x="676830" y="5838637"/>
            <a:ext cx="8552341"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各班ごとに設問に対して〇がついた回答数が何％あったのかを表示。</a:t>
            </a:r>
            <a:endParaRPr lang="en-US" altLang="ja-JP" dirty="0"/>
          </a:p>
          <a:p>
            <a:pPr marL="285750" indent="-285750">
              <a:buFont typeface="Arial" panose="020B0604020202020204" pitchFamily="34" charset="0"/>
              <a:buChar char="•"/>
            </a:pPr>
            <a:r>
              <a:rPr lang="ja-JP" altLang="en-US" dirty="0"/>
              <a:t>「全体」は全体の回答数に対して集計。</a:t>
            </a:r>
            <a:endParaRPr lang="en-US" altLang="ja-JP" dirty="0"/>
          </a:p>
          <a:p>
            <a:pPr marL="285750" indent="-285750">
              <a:buFont typeface="Arial" panose="020B0604020202020204" pitchFamily="34" charset="0"/>
              <a:buChar char="•"/>
            </a:pPr>
            <a:r>
              <a:rPr lang="ja-JP" altLang="en-US" dirty="0"/>
              <a:t>それぞれの班で最も回答数が多かったものは赤字で表示。（複数の場合あり）</a:t>
            </a:r>
            <a:endParaRPr lang="en-US" altLang="ja-JP" dirty="0"/>
          </a:p>
        </p:txBody>
      </p:sp>
      <p:sp>
        <p:nvSpPr>
          <p:cNvPr id="4" name="タイトル 3">
            <a:extLst>
              <a:ext uri="{FF2B5EF4-FFF2-40B4-BE49-F238E27FC236}">
                <a16:creationId xmlns:a16="http://schemas.microsoft.com/office/drawing/2014/main" id="{9E6B57F3-566C-4713-881E-0AA38A2F570D}"/>
              </a:ext>
            </a:extLst>
          </p:cNvPr>
          <p:cNvSpPr>
            <a:spLocks noGrp="1"/>
          </p:cNvSpPr>
          <p:nvPr>
            <p:ph type="title"/>
          </p:nvPr>
        </p:nvSpPr>
        <p:spPr>
          <a:xfrm>
            <a:off x="487532" y="365127"/>
            <a:ext cx="8664606" cy="473861"/>
          </a:xfrm>
        </p:spPr>
        <p:txBody>
          <a:bodyPr>
            <a:normAutofit fontScale="90000"/>
          </a:bodyPr>
          <a:lstStyle/>
          <a:p>
            <a:r>
              <a:rPr lang="ja-JP" altLang="en-US" dirty="0"/>
              <a:t>アンケート回答比率（％）</a:t>
            </a:r>
          </a:p>
        </p:txBody>
      </p:sp>
      <p:sp>
        <p:nvSpPr>
          <p:cNvPr id="5" name="正方形/長方形 4">
            <a:extLst>
              <a:ext uri="{FF2B5EF4-FFF2-40B4-BE49-F238E27FC236}">
                <a16:creationId xmlns:a16="http://schemas.microsoft.com/office/drawing/2014/main" id="{449808A8-9E78-4F37-82AD-73473FAF86A0}"/>
              </a:ext>
            </a:extLst>
          </p:cNvPr>
          <p:cNvSpPr/>
          <p:nvPr/>
        </p:nvSpPr>
        <p:spPr>
          <a:xfrm>
            <a:off x="381000" y="956513"/>
            <a:ext cx="9144000" cy="6237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各班ごとに回答の傾向が異なる。</a:t>
            </a:r>
          </a:p>
        </p:txBody>
      </p:sp>
      <p:graphicFrame>
        <p:nvGraphicFramePr>
          <p:cNvPr id="7" name="表 6">
            <a:extLst>
              <a:ext uri="{FF2B5EF4-FFF2-40B4-BE49-F238E27FC236}">
                <a16:creationId xmlns:a16="http://schemas.microsoft.com/office/drawing/2014/main" id="{423CC721-AD30-42F7-94A6-3E9F5931B08B}"/>
              </a:ext>
            </a:extLst>
          </p:cNvPr>
          <p:cNvGraphicFramePr>
            <a:graphicFrameLocks noGrp="1"/>
          </p:cNvGraphicFramePr>
          <p:nvPr>
            <p:extLst>
              <p:ext uri="{D42A27DB-BD31-4B8C-83A1-F6EECF244321}">
                <p14:modId xmlns:p14="http://schemas.microsoft.com/office/powerpoint/2010/main" val="3213678435"/>
              </p:ext>
            </p:extLst>
          </p:nvPr>
        </p:nvGraphicFramePr>
        <p:xfrm>
          <a:off x="1311728" y="1748908"/>
          <a:ext cx="7543800" cy="3571875"/>
        </p:xfrm>
        <a:graphic>
          <a:graphicData uri="http://schemas.openxmlformats.org/drawingml/2006/table">
            <a:tbl>
              <a:tblPr firstRow="1" firstCol="1"/>
              <a:tblGrid>
                <a:gridCol w="685800">
                  <a:extLst>
                    <a:ext uri="{9D8B030D-6E8A-4147-A177-3AD203B41FA5}">
                      <a16:colId xmlns:a16="http://schemas.microsoft.com/office/drawing/2014/main" val="4265039390"/>
                    </a:ext>
                  </a:extLst>
                </a:gridCol>
                <a:gridCol w="685800">
                  <a:extLst>
                    <a:ext uri="{9D8B030D-6E8A-4147-A177-3AD203B41FA5}">
                      <a16:colId xmlns:a16="http://schemas.microsoft.com/office/drawing/2014/main" val="2788698369"/>
                    </a:ext>
                  </a:extLst>
                </a:gridCol>
                <a:gridCol w="685800">
                  <a:extLst>
                    <a:ext uri="{9D8B030D-6E8A-4147-A177-3AD203B41FA5}">
                      <a16:colId xmlns:a16="http://schemas.microsoft.com/office/drawing/2014/main" val="2987565670"/>
                    </a:ext>
                  </a:extLst>
                </a:gridCol>
                <a:gridCol w="685800">
                  <a:extLst>
                    <a:ext uri="{9D8B030D-6E8A-4147-A177-3AD203B41FA5}">
                      <a16:colId xmlns:a16="http://schemas.microsoft.com/office/drawing/2014/main" val="2461181987"/>
                    </a:ext>
                  </a:extLst>
                </a:gridCol>
                <a:gridCol w="685800">
                  <a:extLst>
                    <a:ext uri="{9D8B030D-6E8A-4147-A177-3AD203B41FA5}">
                      <a16:colId xmlns:a16="http://schemas.microsoft.com/office/drawing/2014/main" val="537766949"/>
                    </a:ext>
                  </a:extLst>
                </a:gridCol>
                <a:gridCol w="685800">
                  <a:extLst>
                    <a:ext uri="{9D8B030D-6E8A-4147-A177-3AD203B41FA5}">
                      <a16:colId xmlns:a16="http://schemas.microsoft.com/office/drawing/2014/main" val="3192303915"/>
                    </a:ext>
                  </a:extLst>
                </a:gridCol>
                <a:gridCol w="685800">
                  <a:extLst>
                    <a:ext uri="{9D8B030D-6E8A-4147-A177-3AD203B41FA5}">
                      <a16:colId xmlns:a16="http://schemas.microsoft.com/office/drawing/2014/main" val="843002817"/>
                    </a:ext>
                  </a:extLst>
                </a:gridCol>
                <a:gridCol w="685800">
                  <a:extLst>
                    <a:ext uri="{9D8B030D-6E8A-4147-A177-3AD203B41FA5}">
                      <a16:colId xmlns:a16="http://schemas.microsoft.com/office/drawing/2014/main" val="2251115164"/>
                    </a:ext>
                  </a:extLst>
                </a:gridCol>
                <a:gridCol w="685800">
                  <a:extLst>
                    <a:ext uri="{9D8B030D-6E8A-4147-A177-3AD203B41FA5}">
                      <a16:colId xmlns:a16="http://schemas.microsoft.com/office/drawing/2014/main" val="882080046"/>
                    </a:ext>
                  </a:extLst>
                </a:gridCol>
                <a:gridCol w="685800">
                  <a:extLst>
                    <a:ext uri="{9D8B030D-6E8A-4147-A177-3AD203B41FA5}">
                      <a16:colId xmlns:a16="http://schemas.microsoft.com/office/drawing/2014/main" val="3631096331"/>
                    </a:ext>
                  </a:extLst>
                </a:gridCol>
                <a:gridCol w="685800">
                  <a:extLst>
                    <a:ext uri="{9D8B030D-6E8A-4147-A177-3AD203B41FA5}">
                      <a16:colId xmlns:a16="http://schemas.microsoft.com/office/drawing/2014/main" val="426384466"/>
                    </a:ext>
                  </a:extLst>
                </a:gridCol>
              </a:tblGrid>
              <a:tr h="238125">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夏祭り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福利厚生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防災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大掃除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ゴミ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防犯灯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交通標識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金杉会館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警察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渋滞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10538840"/>
                  </a:ext>
                </a:extLst>
              </a:tr>
              <a:tr h="238125">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全体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29.9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73.4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1578687"/>
                  </a:ext>
                </a:extLst>
              </a:tr>
              <a:tr h="23812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86.7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347761"/>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205321"/>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26.3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17126"/>
                  </a:ext>
                </a:extLst>
              </a:tr>
              <a:tr h="23812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14.3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1913009"/>
                  </a:ext>
                </a:extLst>
              </a:tr>
              <a:tr h="23812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88991"/>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6819284"/>
                  </a:ext>
                </a:extLst>
              </a:tr>
              <a:tr h="23812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15.4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4440844"/>
                  </a:ext>
                </a:extLst>
              </a:tr>
              <a:tr h="23812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63.6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7323232"/>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14.3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71.4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2473738"/>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9696293"/>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020936"/>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22.2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77.8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8579276"/>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373530"/>
                  </a:ext>
                </a:extLst>
              </a:tr>
            </a:tbl>
          </a:graphicData>
        </a:graphic>
      </p:graphicFrame>
    </p:spTree>
    <p:extLst>
      <p:ext uri="{BB962C8B-B14F-4D97-AF65-F5344CB8AC3E}">
        <p14:creationId xmlns:p14="http://schemas.microsoft.com/office/powerpoint/2010/main" val="216960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D7B2091-0509-499D-9536-CD266BD16EEE}"/>
              </a:ext>
            </a:extLst>
          </p:cNvPr>
          <p:cNvPicPr>
            <a:picLocks noChangeAspect="1"/>
          </p:cNvPicPr>
          <p:nvPr/>
        </p:nvPicPr>
        <p:blipFill>
          <a:blip r:embed="rId2"/>
          <a:stretch>
            <a:fillRect/>
          </a:stretch>
        </p:blipFill>
        <p:spPr>
          <a:xfrm>
            <a:off x="785049" y="1695403"/>
            <a:ext cx="3972232" cy="1366684"/>
          </a:xfrm>
          <a:prstGeom prst="rect">
            <a:avLst/>
          </a:prstGeom>
        </p:spPr>
      </p:pic>
      <p:pic>
        <p:nvPicPr>
          <p:cNvPr id="5" name="図 4">
            <a:extLst>
              <a:ext uri="{FF2B5EF4-FFF2-40B4-BE49-F238E27FC236}">
                <a16:creationId xmlns:a16="http://schemas.microsoft.com/office/drawing/2014/main" id="{4A17B18F-8C11-41D7-934B-F37260D8236A}"/>
              </a:ext>
            </a:extLst>
          </p:cNvPr>
          <p:cNvPicPr>
            <a:picLocks noChangeAspect="1"/>
          </p:cNvPicPr>
          <p:nvPr/>
        </p:nvPicPr>
        <p:blipFill>
          <a:blip r:embed="rId3"/>
          <a:stretch>
            <a:fillRect/>
          </a:stretch>
        </p:blipFill>
        <p:spPr>
          <a:xfrm>
            <a:off x="708078" y="3234987"/>
            <a:ext cx="3972232" cy="973394"/>
          </a:xfrm>
          <a:prstGeom prst="rect">
            <a:avLst/>
          </a:prstGeom>
        </p:spPr>
      </p:pic>
      <p:pic>
        <p:nvPicPr>
          <p:cNvPr id="7" name="図 6">
            <a:extLst>
              <a:ext uri="{FF2B5EF4-FFF2-40B4-BE49-F238E27FC236}">
                <a16:creationId xmlns:a16="http://schemas.microsoft.com/office/drawing/2014/main" id="{EE7D7C71-74D4-42E0-9FDD-C841B4665C65}"/>
              </a:ext>
            </a:extLst>
          </p:cNvPr>
          <p:cNvPicPr>
            <a:picLocks noChangeAspect="1"/>
          </p:cNvPicPr>
          <p:nvPr/>
        </p:nvPicPr>
        <p:blipFill>
          <a:blip r:embed="rId4"/>
          <a:stretch>
            <a:fillRect/>
          </a:stretch>
        </p:blipFill>
        <p:spPr>
          <a:xfrm>
            <a:off x="724978" y="4334124"/>
            <a:ext cx="4011561" cy="1012723"/>
          </a:xfrm>
          <a:prstGeom prst="rect">
            <a:avLst/>
          </a:prstGeom>
        </p:spPr>
      </p:pic>
      <p:pic>
        <p:nvPicPr>
          <p:cNvPr id="8" name="図 7">
            <a:extLst>
              <a:ext uri="{FF2B5EF4-FFF2-40B4-BE49-F238E27FC236}">
                <a16:creationId xmlns:a16="http://schemas.microsoft.com/office/drawing/2014/main" id="{7A3351BA-0174-45B8-9C62-3EF780305A67}"/>
              </a:ext>
            </a:extLst>
          </p:cNvPr>
          <p:cNvPicPr>
            <a:picLocks noChangeAspect="1"/>
          </p:cNvPicPr>
          <p:nvPr/>
        </p:nvPicPr>
        <p:blipFill>
          <a:blip r:embed="rId5"/>
          <a:stretch>
            <a:fillRect/>
          </a:stretch>
        </p:blipFill>
        <p:spPr>
          <a:xfrm>
            <a:off x="709460" y="596265"/>
            <a:ext cx="4011561" cy="1002890"/>
          </a:xfrm>
          <a:prstGeom prst="rect">
            <a:avLst/>
          </a:prstGeom>
        </p:spPr>
      </p:pic>
      <p:pic>
        <p:nvPicPr>
          <p:cNvPr id="10" name="図 9">
            <a:extLst>
              <a:ext uri="{FF2B5EF4-FFF2-40B4-BE49-F238E27FC236}">
                <a16:creationId xmlns:a16="http://schemas.microsoft.com/office/drawing/2014/main" id="{585E47A2-4A27-4CC1-9EA2-AE41F4354700}"/>
              </a:ext>
            </a:extLst>
          </p:cNvPr>
          <p:cNvPicPr>
            <a:picLocks noChangeAspect="1"/>
          </p:cNvPicPr>
          <p:nvPr/>
        </p:nvPicPr>
        <p:blipFill>
          <a:blip r:embed="rId6"/>
          <a:stretch>
            <a:fillRect/>
          </a:stretch>
        </p:blipFill>
        <p:spPr>
          <a:xfrm>
            <a:off x="5184980" y="520339"/>
            <a:ext cx="4011561" cy="1012723"/>
          </a:xfrm>
          <a:prstGeom prst="rect">
            <a:avLst/>
          </a:prstGeom>
        </p:spPr>
      </p:pic>
      <p:pic>
        <p:nvPicPr>
          <p:cNvPr id="12" name="図 11">
            <a:extLst>
              <a:ext uri="{FF2B5EF4-FFF2-40B4-BE49-F238E27FC236}">
                <a16:creationId xmlns:a16="http://schemas.microsoft.com/office/drawing/2014/main" id="{9C595748-86B4-4FA4-A32D-5C54016DD961}"/>
              </a:ext>
            </a:extLst>
          </p:cNvPr>
          <p:cNvPicPr>
            <a:picLocks noChangeAspect="1"/>
          </p:cNvPicPr>
          <p:nvPr/>
        </p:nvPicPr>
        <p:blipFill>
          <a:blip r:embed="rId7"/>
          <a:stretch>
            <a:fillRect/>
          </a:stretch>
        </p:blipFill>
        <p:spPr>
          <a:xfrm>
            <a:off x="5184979" y="1667419"/>
            <a:ext cx="4011561" cy="983226"/>
          </a:xfrm>
          <a:prstGeom prst="rect">
            <a:avLst/>
          </a:prstGeom>
        </p:spPr>
      </p:pic>
      <p:pic>
        <p:nvPicPr>
          <p:cNvPr id="14" name="図 13">
            <a:extLst>
              <a:ext uri="{FF2B5EF4-FFF2-40B4-BE49-F238E27FC236}">
                <a16:creationId xmlns:a16="http://schemas.microsoft.com/office/drawing/2014/main" id="{0507881E-52DE-4BB0-9FC8-FB8FA5D0A9AC}"/>
              </a:ext>
            </a:extLst>
          </p:cNvPr>
          <p:cNvPicPr>
            <a:picLocks noChangeAspect="1"/>
          </p:cNvPicPr>
          <p:nvPr/>
        </p:nvPicPr>
        <p:blipFill>
          <a:blip r:embed="rId8"/>
          <a:stretch>
            <a:fillRect/>
          </a:stretch>
        </p:blipFill>
        <p:spPr>
          <a:xfrm>
            <a:off x="5224311" y="2948454"/>
            <a:ext cx="4050890" cy="1002890"/>
          </a:xfrm>
          <a:prstGeom prst="rect">
            <a:avLst/>
          </a:prstGeom>
        </p:spPr>
      </p:pic>
      <p:pic>
        <p:nvPicPr>
          <p:cNvPr id="16" name="図 15">
            <a:extLst>
              <a:ext uri="{FF2B5EF4-FFF2-40B4-BE49-F238E27FC236}">
                <a16:creationId xmlns:a16="http://schemas.microsoft.com/office/drawing/2014/main" id="{04B3FECC-3BF7-430F-A0E7-9F3F90D0ED2E}"/>
              </a:ext>
            </a:extLst>
          </p:cNvPr>
          <p:cNvPicPr>
            <a:picLocks noChangeAspect="1"/>
          </p:cNvPicPr>
          <p:nvPr/>
        </p:nvPicPr>
        <p:blipFill>
          <a:blip r:embed="rId9"/>
          <a:stretch>
            <a:fillRect/>
          </a:stretch>
        </p:blipFill>
        <p:spPr>
          <a:xfrm>
            <a:off x="5204646" y="4286477"/>
            <a:ext cx="4011561" cy="993058"/>
          </a:xfrm>
          <a:prstGeom prst="rect">
            <a:avLst/>
          </a:prstGeom>
        </p:spPr>
      </p:pic>
      <p:sp>
        <p:nvSpPr>
          <p:cNvPr id="13" name="テキスト ボックス 12">
            <a:extLst>
              <a:ext uri="{FF2B5EF4-FFF2-40B4-BE49-F238E27FC236}">
                <a16:creationId xmlns:a16="http://schemas.microsoft.com/office/drawing/2014/main" id="{FE88214C-0EF2-4462-B2F4-0795B91EA4C2}"/>
              </a:ext>
            </a:extLst>
          </p:cNvPr>
          <p:cNvSpPr txBox="1"/>
          <p:nvPr/>
        </p:nvSpPr>
        <p:spPr>
          <a:xfrm>
            <a:off x="220110" y="637455"/>
            <a:ext cx="649537" cy="369332"/>
          </a:xfrm>
          <a:prstGeom prst="rect">
            <a:avLst/>
          </a:prstGeom>
          <a:noFill/>
        </p:spPr>
        <p:txBody>
          <a:bodyPr wrap="none" rtlCol="0">
            <a:spAutoFit/>
          </a:bodyPr>
          <a:lstStyle/>
          <a:p>
            <a:r>
              <a:rPr kumimoji="1" lang="en-US" altLang="ja-JP" dirty="0"/>
              <a:t>11</a:t>
            </a:r>
            <a:r>
              <a:rPr kumimoji="1" lang="ja-JP" altLang="en-US" dirty="0"/>
              <a:t>班</a:t>
            </a:r>
          </a:p>
        </p:txBody>
      </p:sp>
      <p:sp>
        <p:nvSpPr>
          <p:cNvPr id="4" name="正方形/長方形 3">
            <a:extLst>
              <a:ext uri="{FF2B5EF4-FFF2-40B4-BE49-F238E27FC236}">
                <a16:creationId xmlns:a16="http://schemas.microsoft.com/office/drawing/2014/main" id="{CEFDF565-112D-4295-B3FA-F36AB571A251}"/>
              </a:ext>
            </a:extLst>
          </p:cNvPr>
          <p:cNvSpPr/>
          <p:nvPr/>
        </p:nvSpPr>
        <p:spPr>
          <a:xfrm>
            <a:off x="4534537" y="283443"/>
            <a:ext cx="5430438" cy="5903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kumimoji="1" lang="en-US" altLang="ja-JP" sz="1200" dirty="0"/>
              <a:t>11</a:t>
            </a:r>
            <a:r>
              <a:rPr kumimoji="1" lang="ja-JP" altLang="en-US" sz="1200" dirty="0"/>
              <a:t>班</a:t>
            </a:r>
            <a:endParaRPr kumimoji="1" lang="en-US" altLang="ja-JP" sz="1200" dirty="0"/>
          </a:p>
          <a:p>
            <a:r>
              <a:rPr kumimoji="1" lang="ja-JP" altLang="en-US" sz="1200" dirty="0"/>
              <a:t>ゴミの袋を配布してほしい。</a:t>
            </a:r>
            <a:endParaRPr kumimoji="1" lang="en-US" altLang="ja-JP" sz="1200" dirty="0"/>
          </a:p>
          <a:p>
            <a:r>
              <a:rPr kumimoji="1" lang="ja-JP" altLang="en-US" sz="1200" dirty="0"/>
              <a:t>カラスネットを買って欲しい。</a:t>
            </a:r>
            <a:endParaRPr kumimoji="1" lang="en-US" altLang="ja-JP" sz="1200" dirty="0"/>
          </a:p>
          <a:p>
            <a:endParaRPr kumimoji="1" lang="en-US" altLang="ja-JP" sz="1200" dirty="0"/>
          </a:p>
          <a:p>
            <a:r>
              <a:rPr kumimoji="1" lang="ja-JP" altLang="en-US" sz="1200" u="sng" dirty="0"/>
              <a:t>７．町内道路の件</a:t>
            </a:r>
            <a:r>
              <a:rPr kumimoji="1" lang="ja-JP" altLang="en-US" sz="1200" dirty="0"/>
              <a:t>で金杉神社から金杉十字路までの歩行者道はとても歩きづらいです。（市役所に話に行こうと思いました。）雨の日は、左側の雑草がひどく、右側の道路が</a:t>
            </a:r>
            <a:r>
              <a:rPr kumimoji="1" lang="ja-JP" altLang="en-US" sz="1200" u="sng" dirty="0"/>
              <a:t>ボコボコのため</a:t>
            </a:r>
            <a:r>
              <a:rPr kumimoji="1" lang="ja-JP" altLang="en-US" sz="1200" dirty="0"/>
              <a:t>必ず車から</a:t>
            </a:r>
            <a:r>
              <a:rPr kumimoji="1" lang="ja-JP" altLang="en-US" sz="1200" u="sng" dirty="0"/>
              <a:t>雨水（ドロ水）を全身にあびます</a:t>
            </a:r>
            <a:r>
              <a:rPr kumimoji="1" lang="ja-JP" altLang="en-US" sz="1200" dirty="0"/>
              <a:t>。夏は雑草、自転車から歩行者の道がせまく、とてもとても歩きづらいです。こんな歩行者の道があることにとても町内に住んでいる者として悲しいです。</a:t>
            </a:r>
            <a:endParaRPr kumimoji="1" lang="en-US" altLang="ja-JP" sz="1200" dirty="0"/>
          </a:p>
          <a:p>
            <a:endParaRPr kumimoji="1" lang="en-US" altLang="ja-JP" sz="1200" dirty="0"/>
          </a:p>
          <a:p>
            <a:r>
              <a:rPr kumimoji="1" lang="ja-JP" altLang="en-US" sz="1200" dirty="0"/>
              <a:t>船橋駅まで行くのに時間がかかる。道路設備</a:t>
            </a:r>
            <a:endParaRPr kumimoji="1" lang="en-US" altLang="ja-JP" sz="1200" dirty="0"/>
          </a:p>
          <a:p>
            <a:endParaRPr kumimoji="1" lang="en-US" altLang="ja-JP" sz="1200" dirty="0"/>
          </a:p>
          <a:p>
            <a:r>
              <a:rPr kumimoji="1" lang="ja-JP" altLang="en-US" sz="1200" dirty="0"/>
              <a:t>行事の見直しが必要ではないかと思います。</a:t>
            </a:r>
            <a:endParaRPr kumimoji="1" lang="en-US" altLang="ja-JP" sz="1200" dirty="0"/>
          </a:p>
          <a:p>
            <a:r>
              <a:rPr kumimoji="1" lang="ja-JP" altLang="en-US" sz="1200" dirty="0"/>
              <a:t>体育レクレーションをなくして、高齢者も参加して楽しめるものにするとか</a:t>
            </a:r>
            <a:r>
              <a:rPr kumimoji="1" lang="en-US" altLang="ja-JP" sz="1200" dirty="0"/>
              <a:t>…</a:t>
            </a:r>
            <a:r>
              <a:rPr kumimoji="1" lang="ja-JP" altLang="en-US" sz="1200" dirty="0"/>
              <a:t>。</a:t>
            </a:r>
            <a:endParaRPr kumimoji="1" lang="en-US" altLang="ja-JP" sz="1200" dirty="0"/>
          </a:p>
          <a:p>
            <a:endParaRPr kumimoji="1" lang="en-US" altLang="ja-JP" sz="1200" dirty="0"/>
          </a:p>
          <a:p>
            <a:r>
              <a:rPr kumimoji="1" lang="ja-JP" altLang="en-US" sz="1200" dirty="0"/>
              <a:t>コロナ時は、タムロしてソージは個々でやるさけるべき</a:t>
            </a:r>
            <a:endParaRPr kumimoji="1" lang="en-US" altLang="ja-JP" sz="1200" dirty="0"/>
          </a:p>
          <a:p>
            <a:endParaRPr kumimoji="1" lang="en-US" altLang="ja-JP" sz="1200" dirty="0"/>
          </a:p>
          <a:p>
            <a:r>
              <a:rPr kumimoji="1" lang="ja-JP" altLang="en-US" sz="1200" dirty="0"/>
              <a:t>金杉町内に居住しているのに町会に入っていない家族（人）が数人いると聞いています。町会員は全員が入らないといけないと思います。駅周辺等は商店町があるので町会は別だと思います。</a:t>
            </a:r>
            <a:endParaRPr kumimoji="1" lang="en-US" altLang="ja-JP" sz="1200" dirty="0"/>
          </a:p>
          <a:p>
            <a:r>
              <a:rPr kumimoji="1" lang="ja-JP" altLang="en-US" sz="1200" dirty="0"/>
              <a:t>社会福祉、災害復旧（火災、地震、雨）時の復旧。生活のゴミ出し防犯灯等は町会の助勢がなければ生活が出来ない事から必要と思います。</a:t>
            </a:r>
            <a:endParaRPr kumimoji="1" lang="en-US" altLang="ja-JP" sz="1200" dirty="0"/>
          </a:p>
          <a:p>
            <a:endParaRPr kumimoji="1" lang="en-US" altLang="ja-JP" sz="1200" dirty="0"/>
          </a:p>
          <a:p>
            <a:r>
              <a:rPr kumimoji="1" lang="ja-JP" altLang="en-US" sz="1200" dirty="0"/>
              <a:t>１の諸行事は班長になったときの負担が大きいです。仕事をしている身としては、休みをとらざるを得ない状況ですので、辛いです。</a:t>
            </a:r>
            <a:endParaRPr kumimoji="1" lang="en-US" altLang="ja-JP" sz="1200" dirty="0"/>
          </a:p>
          <a:p>
            <a:endParaRPr kumimoji="1" lang="en-US" altLang="ja-JP" sz="1200" dirty="0"/>
          </a:p>
          <a:p>
            <a:r>
              <a:rPr kumimoji="1" lang="ja-JP" altLang="en-US" sz="1200" dirty="0"/>
              <a:t>船橋ヘリポート（</a:t>
            </a:r>
            <a:r>
              <a:rPr kumimoji="1" lang="en-US" altLang="ja-JP" sz="1200" dirty="0"/>
              <a:t>AIROS</a:t>
            </a:r>
            <a:r>
              <a:rPr kumimoji="1" lang="ja-JP" altLang="en-US" sz="1200" dirty="0"/>
              <a:t>）の音がうるさい。夜</a:t>
            </a:r>
            <a:r>
              <a:rPr kumimoji="1" lang="en-US" altLang="ja-JP" sz="1200" dirty="0"/>
              <a:t>6</a:t>
            </a:r>
            <a:r>
              <a:rPr kumimoji="1" lang="ja-JP" altLang="en-US" sz="1200" dirty="0"/>
              <a:t>～</a:t>
            </a:r>
            <a:r>
              <a:rPr kumimoji="1" lang="en-US" altLang="ja-JP" sz="1200" dirty="0"/>
              <a:t>8</a:t>
            </a:r>
            <a:r>
              <a:rPr kumimoji="1" lang="ja-JP" altLang="en-US" sz="1200" dirty="0"/>
              <a:t>時、在宅時、気になる時ある。</a:t>
            </a:r>
          </a:p>
        </p:txBody>
      </p:sp>
    </p:spTree>
    <p:extLst>
      <p:ext uri="{BB962C8B-B14F-4D97-AF65-F5344CB8AC3E}">
        <p14:creationId xmlns:p14="http://schemas.microsoft.com/office/powerpoint/2010/main" val="210914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13E8C790-052C-4B47-91E8-FEA54672D353}"/>
              </a:ext>
            </a:extLst>
          </p:cNvPr>
          <p:cNvPicPr>
            <a:picLocks noChangeAspect="1"/>
          </p:cNvPicPr>
          <p:nvPr/>
        </p:nvPicPr>
        <p:blipFill>
          <a:blip r:embed="rId2"/>
          <a:stretch>
            <a:fillRect/>
          </a:stretch>
        </p:blipFill>
        <p:spPr>
          <a:xfrm>
            <a:off x="1020097" y="959111"/>
            <a:ext cx="3932903" cy="1012723"/>
          </a:xfrm>
          <a:prstGeom prst="rect">
            <a:avLst/>
          </a:prstGeom>
        </p:spPr>
      </p:pic>
      <p:sp>
        <p:nvSpPr>
          <p:cNvPr id="16" name="テキスト ボックス 15">
            <a:extLst>
              <a:ext uri="{FF2B5EF4-FFF2-40B4-BE49-F238E27FC236}">
                <a16:creationId xmlns:a16="http://schemas.microsoft.com/office/drawing/2014/main" id="{F082BF55-1C29-4DD3-B314-A1202BB8DE3A}"/>
              </a:ext>
            </a:extLst>
          </p:cNvPr>
          <p:cNvSpPr txBox="1"/>
          <p:nvPr/>
        </p:nvSpPr>
        <p:spPr>
          <a:xfrm>
            <a:off x="528945" y="959111"/>
            <a:ext cx="532518" cy="369332"/>
          </a:xfrm>
          <a:prstGeom prst="rect">
            <a:avLst/>
          </a:prstGeom>
          <a:noFill/>
        </p:spPr>
        <p:txBody>
          <a:bodyPr wrap="none" rtlCol="0">
            <a:spAutoFit/>
          </a:bodyPr>
          <a:lstStyle/>
          <a:p>
            <a:r>
              <a:rPr kumimoji="1" lang="en-US" altLang="ja-JP" dirty="0"/>
              <a:t>5</a:t>
            </a:r>
            <a:r>
              <a:rPr kumimoji="1" lang="ja-JP" altLang="en-US" dirty="0"/>
              <a:t>班</a:t>
            </a:r>
          </a:p>
        </p:txBody>
      </p:sp>
      <p:pic>
        <p:nvPicPr>
          <p:cNvPr id="18" name="図 17">
            <a:extLst>
              <a:ext uri="{FF2B5EF4-FFF2-40B4-BE49-F238E27FC236}">
                <a16:creationId xmlns:a16="http://schemas.microsoft.com/office/drawing/2014/main" id="{3C8EEA25-1F6E-416E-A111-D6E2E4E3EB7E}"/>
              </a:ext>
            </a:extLst>
          </p:cNvPr>
          <p:cNvPicPr>
            <a:picLocks noChangeAspect="1"/>
          </p:cNvPicPr>
          <p:nvPr/>
        </p:nvPicPr>
        <p:blipFill>
          <a:blip r:embed="rId3"/>
          <a:stretch>
            <a:fillRect/>
          </a:stretch>
        </p:blipFill>
        <p:spPr>
          <a:xfrm>
            <a:off x="980768" y="2697668"/>
            <a:ext cx="3972232" cy="963561"/>
          </a:xfrm>
          <a:prstGeom prst="rect">
            <a:avLst/>
          </a:prstGeom>
        </p:spPr>
      </p:pic>
      <p:sp>
        <p:nvSpPr>
          <p:cNvPr id="20" name="テキスト ボックス 19">
            <a:extLst>
              <a:ext uri="{FF2B5EF4-FFF2-40B4-BE49-F238E27FC236}">
                <a16:creationId xmlns:a16="http://schemas.microsoft.com/office/drawing/2014/main" id="{C84E4201-07D3-495D-B4CA-F03C6830029D}"/>
              </a:ext>
            </a:extLst>
          </p:cNvPr>
          <p:cNvSpPr txBox="1"/>
          <p:nvPr/>
        </p:nvSpPr>
        <p:spPr>
          <a:xfrm>
            <a:off x="492800" y="2385562"/>
            <a:ext cx="649537" cy="369332"/>
          </a:xfrm>
          <a:prstGeom prst="rect">
            <a:avLst/>
          </a:prstGeom>
          <a:noFill/>
        </p:spPr>
        <p:txBody>
          <a:bodyPr wrap="none" rtlCol="0">
            <a:spAutoFit/>
          </a:bodyPr>
          <a:lstStyle/>
          <a:p>
            <a:r>
              <a:rPr kumimoji="1" lang="en-US" altLang="ja-JP" dirty="0"/>
              <a:t>10</a:t>
            </a:r>
            <a:r>
              <a:rPr kumimoji="1" lang="ja-JP" altLang="en-US" dirty="0"/>
              <a:t>班</a:t>
            </a:r>
          </a:p>
        </p:txBody>
      </p:sp>
      <p:pic>
        <p:nvPicPr>
          <p:cNvPr id="21" name="図 20">
            <a:extLst>
              <a:ext uri="{FF2B5EF4-FFF2-40B4-BE49-F238E27FC236}">
                <a16:creationId xmlns:a16="http://schemas.microsoft.com/office/drawing/2014/main" id="{1B9FE05B-BFD0-45D0-A988-A979B9AD523E}"/>
              </a:ext>
            </a:extLst>
          </p:cNvPr>
          <p:cNvPicPr>
            <a:picLocks noChangeAspect="1"/>
          </p:cNvPicPr>
          <p:nvPr/>
        </p:nvPicPr>
        <p:blipFill>
          <a:blip r:embed="rId4"/>
          <a:stretch>
            <a:fillRect/>
          </a:stretch>
        </p:blipFill>
        <p:spPr>
          <a:xfrm>
            <a:off x="902110" y="4259254"/>
            <a:ext cx="4050890" cy="973394"/>
          </a:xfrm>
          <a:prstGeom prst="rect">
            <a:avLst/>
          </a:prstGeom>
        </p:spPr>
      </p:pic>
      <p:sp>
        <p:nvSpPr>
          <p:cNvPr id="22" name="テキスト ボックス 21">
            <a:extLst>
              <a:ext uri="{FF2B5EF4-FFF2-40B4-BE49-F238E27FC236}">
                <a16:creationId xmlns:a16="http://schemas.microsoft.com/office/drawing/2014/main" id="{F185494C-6287-4C46-8548-73C1D93A2E5C}"/>
              </a:ext>
            </a:extLst>
          </p:cNvPr>
          <p:cNvSpPr txBox="1"/>
          <p:nvPr/>
        </p:nvSpPr>
        <p:spPr>
          <a:xfrm>
            <a:off x="305862" y="4259254"/>
            <a:ext cx="532518" cy="369332"/>
          </a:xfrm>
          <a:prstGeom prst="rect">
            <a:avLst/>
          </a:prstGeom>
          <a:noFill/>
        </p:spPr>
        <p:txBody>
          <a:bodyPr wrap="none" rtlCol="0">
            <a:spAutoFit/>
          </a:bodyPr>
          <a:lstStyle/>
          <a:p>
            <a:r>
              <a:rPr kumimoji="1" lang="en-US" altLang="ja-JP" dirty="0"/>
              <a:t>8</a:t>
            </a:r>
            <a:r>
              <a:rPr kumimoji="1" lang="ja-JP" altLang="en-US" dirty="0"/>
              <a:t>班</a:t>
            </a:r>
          </a:p>
        </p:txBody>
      </p:sp>
      <p:sp>
        <p:nvSpPr>
          <p:cNvPr id="3" name="正方形/長方形 2">
            <a:extLst>
              <a:ext uri="{FF2B5EF4-FFF2-40B4-BE49-F238E27FC236}">
                <a16:creationId xmlns:a16="http://schemas.microsoft.com/office/drawing/2014/main" id="{EDCEDD5A-9D8B-4EB7-8DE5-3E28C1228D7D}"/>
              </a:ext>
            </a:extLst>
          </p:cNvPr>
          <p:cNvSpPr/>
          <p:nvPr/>
        </p:nvSpPr>
        <p:spPr>
          <a:xfrm>
            <a:off x="5294811" y="827314"/>
            <a:ext cx="4611189" cy="283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5</a:t>
            </a:r>
            <a:r>
              <a:rPr kumimoji="1" lang="ja-JP" altLang="en-US" dirty="0"/>
              <a:t>班</a:t>
            </a:r>
            <a:endParaRPr kumimoji="1" lang="en-US" altLang="ja-JP" dirty="0"/>
          </a:p>
          <a:p>
            <a:r>
              <a:rPr kumimoji="1" lang="ja-JP" altLang="en-US" dirty="0"/>
              <a:t>避難所について</a:t>
            </a:r>
            <a:endParaRPr kumimoji="1" lang="en-US" altLang="ja-JP" dirty="0"/>
          </a:p>
          <a:p>
            <a:r>
              <a:rPr kumimoji="1" lang="ja-JP" altLang="en-US" dirty="0"/>
              <a:t>いざという時に高根小までは行けませ。</a:t>
            </a:r>
            <a:endParaRPr kumimoji="1" lang="en-US" altLang="ja-JP" dirty="0"/>
          </a:p>
          <a:p>
            <a:r>
              <a:rPr kumimoji="1" lang="ja-JP" altLang="en-US" dirty="0"/>
              <a:t>良い考えは（場所）はないものですか。</a:t>
            </a:r>
            <a:endParaRPr kumimoji="1" lang="en-US" altLang="ja-JP" dirty="0"/>
          </a:p>
          <a:p>
            <a:r>
              <a:rPr kumimoji="1" lang="en-US" altLang="ja-JP" dirty="0"/>
              <a:t>10</a:t>
            </a:r>
            <a:r>
              <a:rPr kumimoji="1" lang="ja-JP" altLang="en-US" dirty="0"/>
              <a:t>班</a:t>
            </a:r>
            <a:endParaRPr kumimoji="1" lang="en-US" altLang="ja-JP" dirty="0"/>
          </a:p>
          <a:p>
            <a:r>
              <a:rPr kumimoji="1" lang="ja-JP" altLang="en-US" dirty="0"/>
              <a:t>会館廻りの草刈等</a:t>
            </a:r>
            <a:endParaRPr kumimoji="1" lang="en-US" altLang="ja-JP" dirty="0"/>
          </a:p>
          <a:p>
            <a:r>
              <a:rPr kumimoji="1" lang="en-US" altLang="ja-JP" dirty="0"/>
              <a:t>8</a:t>
            </a:r>
            <a:r>
              <a:rPr kumimoji="1" lang="ja-JP" altLang="en-US" dirty="0"/>
              <a:t>班</a:t>
            </a:r>
            <a:endParaRPr kumimoji="1" lang="en-US" altLang="ja-JP" dirty="0"/>
          </a:p>
          <a:p>
            <a:r>
              <a:rPr kumimoji="1" lang="ja-JP" altLang="en-US" dirty="0"/>
              <a:t>大雨が降ると前の道が水びたしになり車が通れなかったりするので水路を大きくするなどをしてほしい。</a:t>
            </a:r>
          </a:p>
        </p:txBody>
      </p:sp>
      <p:sp>
        <p:nvSpPr>
          <p:cNvPr id="23" name="テキスト ボックス 22">
            <a:extLst>
              <a:ext uri="{FF2B5EF4-FFF2-40B4-BE49-F238E27FC236}">
                <a16:creationId xmlns:a16="http://schemas.microsoft.com/office/drawing/2014/main" id="{C0E297B5-8E55-4B70-96C3-6678F424B53A}"/>
              </a:ext>
            </a:extLst>
          </p:cNvPr>
          <p:cNvSpPr txBox="1"/>
          <p:nvPr/>
        </p:nvSpPr>
        <p:spPr>
          <a:xfrm>
            <a:off x="6085115" y="5536865"/>
            <a:ext cx="4959530" cy="646331"/>
          </a:xfrm>
          <a:prstGeom prst="rect">
            <a:avLst/>
          </a:prstGeom>
          <a:noFill/>
        </p:spPr>
        <p:txBody>
          <a:bodyPr wrap="square">
            <a:spAutoFit/>
          </a:bodyPr>
          <a:lstStyle/>
          <a:p>
            <a:r>
              <a:rPr lang="ja-JP" altLang="en-US" b="1" i="0" dirty="0">
                <a:solidFill>
                  <a:srgbClr val="423A38"/>
                </a:solidFill>
                <a:effectLst/>
                <a:latin typeface="segoe UI" panose="020B0502040204020203" pitchFamily="34" charset="0"/>
              </a:rPr>
              <a:t>道路維持課</a:t>
            </a:r>
            <a:endParaRPr lang="en-US" altLang="ja-JP" b="0" i="0" dirty="0">
              <a:solidFill>
                <a:srgbClr val="423A38"/>
              </a:solidFill>
              <a:effectLst/>
              <a:latin typeface="segoe UI" panose="020B0502040204020203" pitchFamily="34" charset="0"/>
            </a:endParaRPr>
          </a:p>
          <a:p>
            <a:r>
              <a:rPr lang="en-US" altLang="ja-JP" b="0" i="0" dirty="0">
                <a:solidFill>
                  <a:srgbClr val="423A38"/>
                </a:solidFill>
                <a:effectLst/>
                <a:latin typeface="segoe UI" panose="020B0502040204020203" pitchFamily="34" charset="0"/>
              </a:rPr>
              <a:t>TEL 047-436-2618</a:t>
            </a:r>
            <a:r>
              <a:rPr lang="ja-JP" altLang="en-US" b="0" i="0" dirty="0">
                <a:solidFill>
                  <a:srgbClr val="423A38"/>
                </a:solidFill>
                <a:effectLst/>
                <a:latin typeface="segoe UI" panose="020B0502040204020203" pitchFamily="34" charset="0"/>
              </a:rPr>
              <a:t>・</a:t>
            </a:r>
            <a:r>
              <a:rPr lang="en-US" altLang="ja-JP" b="0" i="0" dirty="0">
                <a:solidFill>
                  <a:srgbClr val="423A38"/>
                </a:solidFill>
                <a:effectLst/>
                <a:latin typeface="segoe UI" panose="020B0502040204020203" pitchFamily="34" charset="0"/>
              </a:rPr>
              <a:t>2619</a:t>
            </a:r>
            <a:endParaRPr lang="ja-JP" altLang="en-US" dirty="0"/>
          </a:p>
        </p:txBody>
      </p:sp>
    </p:spTree>
    <p:extLst>
      <p:ext uri="{BB962C8B-B14F-4D97-AF65-F5344CB8AC3E}">
        <p14:creationId xmlns:p14="http://schemas.microsoft.com/office/powerpoint/2010/main" val="51655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DAAFD971-2027-4FC6-8CFA-35B7D14299C7}"/>
              </a:ext>
            </a:extLst>
          </p:cNvPr>
          <p:cNvGraphicFramePr>
            <a:graphicFrameLocks noGrp="1"/>
          </p:cNvGraphicFramePr>
          <p:nvPr>
            <p:extLst>
              <p:ext uri="{D42A27DB-BD31-4B8C-83A1-F6EECF244321}">
                <p14:modId xmlns:p14="http://schemas.microsoft.com/office/powerpoint/2010/main" val="788976479"/>
              </p:ext>
            </p:extLst>
          </p:nvPr>
        </p:nvGraphicFramePr>
        <p:xfrm>
          <a:off x="795130" y="333955"/>
          <a:ext cx="8380675" cy="6000704"/>
        </p:xfrm>
        <a:graphic>
          <a:graphicData uri="http://schemas.openxmlformats.org/drawingml/2006/table">
            <a:tbl>
              <a:tblPr>
                <a:tableStyleId>{5C22544A-7EE6-4342-B048-85BDC9FD1C3A}</a:tableStyleId>
              </a:tblPr>
              <a:tblGrid>
                <a:gridCol w="758597">
                  <a:extLst>
                    <a:ext uri="{9D8B030D-6E8A-4147-A177-3AD203B41FA5}">
                      <a16:colId xmlns:a16="http://schemas.microsoft.com/office/drawing/2014/main" val="1766149797"/>
                    </a:ext>
                  </a:extLst>
                </a:gridCol>
                <a:gridCol w="7622078">
                  <a:extLst>
                    <a:ext uri="{9D8B030D-6E8A-4147-A177-3AD203B41FA5}">
                      <a16:colId xmlns:a16="http://schemas.microsoft.com/office/drawing/2014/main" val="789710549"/>
                    </a:ext>
                  </a:extLst>
                </a:gridCol>
              </a:tblGrid>
              <a:tr h="147239">
                <a:tc>
                  <a:txBody>
                    <a:bodyPr/>
                    <a:lstStyle/>
                    <a:p>
                      <a:pPr algn="l" rtl="0" fontAlgn="ctr"/>
                      <a:r>
                        <a:rPr lang="en-US" altLang="ja-JP" sz="1400" u="none" strike="noStrike" dirty="0">
                          <a:effectLst/>
                        </a:rPr>
                        <a:t>2</a:t>
                      </a:r>
                      <a:r>
                        <a:rPr lang="ja-JP" altLang="en-US" sz="1400" u="none" strike="noStrike" dirty="0">
                          <a:effectLst/>
                        </a:rPr>
                        <a:t>班</a:t>
                      </a:r>
                      <a:endParaRPr lang="ja-JP" altLang="en-US" sz="1400" b="0" i="0" u="none" strike="noStrike" dirty="0">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金杉十字路より、船橋安孫子線への左折渋滞緩和などを、自治体に働きかけてほしい。</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330058750"/>
                  </a:ext>
                </a:extLst>
              </a:tr>
              <a:tr h="147239">
                <a:tc>
                  <a:txBody>
                    <a:bodyPr/>
                    <a:lstStyle/>
                    <a:p>
                      <a:pPr algn="l" rtl="0" fontAlgn="ctr"/>
                      <a:r>
                        <a:rPr lang="en-US" altLang="ja-JP" sz="1400" u="none" strike="noStrike">
                          <a:effectLst/>
                        </a:rPr>
                        <a:t>2</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町内会費の返却はないのですか？</a:t>
                      </a:r>
                      <a:br>
                        <a:rPr lang="ja-JP" altLang="en-US" sz="1400" u="none" strike="noStrike">
                          <a:effectLst/>
                        </a:rPr>
                      </a:br>
                      <a:r>
                        <a:rPr lang="ja-JP" altLang="en-US" sz="1400" u="none" strike="noStrike">
                          <a:effectLst/>
                        </a:rPr>
                        <a:t>イベントを何もしていないのに高すぎると思います。</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3979006180"/>
                  </a:ext>
                </a:extLst>
              </a:tr>
              <a:tr h="220860">
                <a:tc>
                  <a:txBody>
                    <a:bodyPr/>
                    <a:lstStyle/>
                    <a:p>
                      <a:pPr algn="l" rtl="0" fontAlgn="ctr"/>
                      <a:r>
                        <a:rPr lang="en-US" altLang="ja-JP" sz="1400" u="none" strike="noStrike">
                          <a:effectLst/>
                        </a:rPr>
                        <a:t>2</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３．災害への備え、に関して「</a:t>
                      </a:r>
                      <a:r>
                        <a:rPr lang="ja-JP" altLang="en-US" sz="1400" u="sng" strike="noStrike">
                          <a:effectLst/>
                        </a:rPr>
                        <a:t>飲料水の確保と分配</a:t>
                      </a:r>
                      <a:r>
                        <a:rPr lang="ja-JP" altLang="en-US" sz="1400" u="none" strike="noStrike">
                          <a:effectLst/>
                        </a:rPr>
                        <a:t>」が必要と思われます。災害の種類と規模（期間）の程度にもよりますが、船橋市としての備えの情報を町会員に知らせてください。</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346289598"/>
                  </a:ext>
                </a:extLst>
              </a:tr>
              <a:tr h="147239">
                <a:tc>
                  <a:txBody>
                    <a:bodyPr/>
                    <a:lstStyle/>
                    <a:p>
                      <a:pPr algn="l" rtl="0" fontAlgn="ctr"/>
                      <a:r>
                        <a:rPr lang="en-US" altLang="ja-JP" sz="1400" u="none" strike="noStrike">
                          <a:effectLst/>
                        </a:rPr>
                        <a:t>3</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en-US" altLang="ja-JP" sz="1400" u="none" strike="noStrike">
                          <a:effectLst/>
                        </a:rPr>
                        <a:t>『</a:t>
                      </a:r>
                      <a:r>
                        <a:rPr lang="ja-JP" altLang="en-US" sz="1400" u="none" strike="noStrike">
                          <a:effectLst/>
                        </a:rPr>
                        <a:t>８．金杉会館のさらなる有効活用</a:t>
                      </a:r>
                      <a:r>
                        <a:rPr lang="en-US" altLang="ja-JP" sz="1400" u="none" strike="noStrike">
                          <a:effectLst/>
                        </a:rPr>
                        <a:t>』</a:t>
                      </a:r>
                      <a:r>
                        <a:rPr lang="ja-JP" altLang="en-US" sz="1400" u="none" strike="noStrike">
                          <a:effectLst/>
                        </a:rPr>
                        <a:t>を強く要望いたします。異世代間の交流。サークルやサロン、コミュニケの場所としてほしい。</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683580080"/>
                  </a:ext>
                </a:extLst>
              </a:tr>
              <a:tr h="294479">
                <a:tc>
                  <a:txBody>
                    <a:bodyPr/>
                    <a:lstStyle/>
                    <a:p>
                      <a:pPr algn="l" rtl="0" fontAlgn="ctr"/>
                      <a:r>
                        <a:rPr lang="en-US" altLang="ja-JP" sz="1400" u="none" strike="noStrike">
                          <a:effectLst/>
                        </a:rPr>
                        <a:t>3</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今後、さらに高齢化が進み、高齢者のみの世帯が増えた時の町会の運営をどう維持していくのか。また、どう関わってもらうのか。</a:t>
                      </a:r>
                      <a:br>
                        <a:rPr lang="ja-JP" altLang="en-US" sz="1400" u="none" strike="noStrike">
                          <a:effectLst/>
                        </a:rPr>
                      </a:br>
                      <a:r>
                        <a:rPr lang="ja-JP" altLang="en-US" sz="1400" u="none" strike="noStrike">
                          <a:effectLst/>
                        </a:rPr>
                        <a:t>（役員の選出や班長の輪番など）</a:t>
                      </a:r>
                      <a:br>
                        <a:rPr lang="ja-JP" altLang="en-US" sz="1400" u="none" strike="noStrike">
                          <a:effectLst/>
                        </a:rPr>
                      </a:br>
                      <a:r>
                        <a:rPr lang="ja-JP" altLang="en-US" sz="1400" u="none" strike="noStrike">
                          <a:effectLst/>
                        </a:rPr>
                        <a:t>災害についての備えをどう考えているのか。</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888944983"/>
                  </a:ext>
                </a:extLst>
              </a:tr>
              <a:tr h="73620">
                <a:tc>
                  <a:txBody>
                    <a:bodyPr/>
                    <a:lstStyle/>
                    <a:p>
                      <a:pPr algn="l" rtl="0" fontAlgn="ctr"/>
                      <a:r>
                        <a:rPr lang="en-US" altLang="ja-JP" sz="1400" u="none" strike="noStrike">
                          <a:effectLst/>
                        </a:rPr>
                        <a:t>3</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こんな時期なので、キチンと経費の見直しをして下さい。無駄が多すぎる。</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368145691"/>
                  </a:ext>
                </a:extLst>
              </a:tr>
              <a:tr h="441718">
                <a:tc>
                  <a:txBody>
                    <a:bodyPr/>
                    <a:lstStyle/>
                    <a:p>
                      <a:pPr algn="l" rtl="0" fontAlgn="ctr"/>
                      <a:r>
                        <a:rPr lang="en-US" altLang="ja-JP" sz="1400" u="none" strike="noStrike">
                          <a:effectLst/>
                        </a:rPr>
                        <a:t>4</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いつもありがとうございます。</a:t>
                      </a:r>
                      <a:br>
                        <a:rPr lang="ja-JP" altLang="en-US" sz="1400" u="none" strike="noStrike" dirty="0">
                          <a:effectLst/>
                        </a:rPr>
                      </a:br>
                      <a:r>
                        <a:rPr lang="ja-JP" altLang="en-US" sz="1400" u="none" strike="noStrike" dirty="0">
                          <a:effectLst/>
                        </a:rPr>
                        <a:t>グループホームでも何か役立つことがありましたらお申し付け下さい。地域の防災訓練がありましたら、参加できるご利用者様も参加させて頂けたら幸いです。その際に高齢者福祉施設なので避難誘導時、スタッフだけでは人手が足りないため、地域住民の方々のご協力をお願いさせていただく場やパンフレット等回覧版で入れさせて頂けたら有難く思っております。</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981092969"/>
                  </a:ext>
                </a:extLst>
              </a:tr>
              <a:tr h="147239">
                <a:tc>
                  <a:txBody>
                    <a:bodyPr/>
                    <a:lstStyle/>
                    <a:p>
                      <a:pPr algn="l" rtl="0" fontAlgn="ctr"/>
                      <a:r>
                        <a:rPr lang="en-US" altLang="ja-JP" sz="1400" u="none" strike="noStrike">
                          <a:effectLst/>
                        </a:rPr>
                        <a:t>4</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・金杉会館のせいそう、ごくろう様でした。少しは変わった様に感じます。</a:t>
                      </a:r>
                      <a:br>
                        <a:rPr lang="ja-JP" altLang="en-US" sz="1400" u="none" strike="noStrike">
                          <a:effectLst/>
                        </a:rPr>
                      </a:br>
                      <a:r>
                        <a:rPr lang="ja-JP" altLang="en-US" sz="1400" u="none" strike="noStrike">
                          <a:effectLst/>
                        </a:rPr>
                        <a:t>・ゴミステーションの件ですが時々、カラス、猫のいたづら後があります。</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993463007"/>
                  </a:ext>
                </a:extLst>
              </a:tr>
              <a:tr h="147239">
                <a:tc>
                  <a:txBody>
                    <a:bodyPr/>
                    <a:lstStyle/>
                    <a:p>
                      <a:pPr algn="l" rtl="0" fontAlgn="ctr"/>
                      <a:r>
                        <a:rPr lang="en-US" altLang="ja-JP" sz="1400" u="none" strike="noStrike">
                          <a:effectLst/>
                        </a:rPr>
                        <a:t>4</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・イチョウの樹の落葉が毎年大変なので何とかして欲しい。</a:t>
                      </a:r>
                      <a:br>
                        <a:rPr lang="ja-JP" altLang="en-US" sz="1400" u="none" strike="noStrike">
                          <a:effectLst/>
                        </a:rPr>
                      </a:br>
                      <a:r>
                        <a:rPr lang="ja-JP" altLang="en-US" sz="1400" u="none" strike="noStrike">
                          <a:effectLst/>
                        </a:rPr>
                        <a:t>・会館のカビの臭いがヒドいです。</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452286027"/>
                  </a:ext>
                </a:extLst>
              </a:tr>
              <a:tr h="147239">
                <a:tc>
                  <a:txBody>
                    <a:bodyPr/>
                    <a:lstStyle/>
                    <a:p>
                      <a:pPr algn="l" rtl="0" fontAlgn="ctr"/>
                      <a:r>
                        <a:rPr lang="en-US" altLang="ja-JP" sz="1400" u="none" strike="noStrike">
                          <a:effectLst/>
                        </a:rPr>
                        <a:t>4</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・金杉会館のゴミステーションがカラス、猫のいたづら後がありきたないです。</a:t>
                      </a:r>
                      <a:br>
                        <a:rPr lang="ja-JP" altLang="en-US" sz="1400" u="none" strike="noStrike">
                          <a:effectLst/>
                        </a:rPr>
                      </a:br>
                      <a:r>
                        <a:rPr lang="ja-JP" altLang="en-US" sz="1400" u="none" strike="noStrike">
                          <a:effectLst/>
                        </a:rPr>
                        <a:t>・ゴミ出す曜日でないのに出している方もいました。</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4031486296"/>
                  </a:ext>
                </a:extLst>
              </a:tr>
              <a:tr h="147239">
                <a:tc>
                  <a:txBody>
                    <a:bodyPr/>
                    <a:lstStyle/>
                    <a:p>
                      <a:pPr algn="l" rtl="0" fontAlgn="ctr"/>
                      <a:r>
                        <a:rPr lang="en-US" altLang="ja-JP" sz="1400" u="none" strike="noStrike">
                          <a:effectLst/>
                        </a:rPr>
                        <a:t>4</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ゴミステーションのブルーシートは年寄りには重たいので、黄色（カラスの嫌いな）のネットにするなど、考えてもらいたい。</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022518932"/>
                  </a:ext>
                </a:extLst>
              </a:tr>
              <a:tr h="147239">
                <a:tc>
                  <a:txBody>
                    <a:bodyPr/>
                    <a:lstStyle/>
                    <a:p>
                      <a:pPr algn="l" rtl="0" fontAlgn="ctr"/>
                      <a:r>
                        <a:rPr lang="en-US" altLang="ja-JP" sz="1400" u="none" strike="noStrike">
                          <a:effectLst/>
                        </a:rPr>
                        <a:t>4</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上記５　ゴミステーションの使用法、整理整頓の徹底を</a:t>
                      </a:r>
                      <a:r>
                        <a:rPr lang="en-US" altLang="ja-JP" sz="1400" u="none" strike="noStrike" dirty="0">
                          <a:effectLst/>
                        </a:rPr>
                        <a:t>‼</a:t>
                      </a:r>
                      <a:br>
                        <a:rPr lang="en-US" altLang="ja-JP" sz="1400" u="none" strike="noStrike" dirty="0">
                          <a:effectLst/>
                        </a:rPr>
                      </a:br>
                      <a:r>
                        <a:rPr lang="en-US" altLang="ja-JP" sz="1400" u="none" strike="noStrike" dirty="0">
                          <a:effectLst/>
                        </a:rPr>
                        <a:t>〃</a:t>
                      </a:r>
                      <a:r>
                        <a:rPr lang="ja-JP" altLang="en-US" sz="1400" u="none" strike="noStrike" dirty="0">
                          <a:effectLst/>
                        </a:rPr>
                        <a:t>　８　使用者の駐車場管理整頓</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3239980780"/>
                  </a:ext>
                </a:extLst>
              </a:tr>
              <a:tr h="73620">
                <a:tc>
                  <a:txBody>
                    <a:bodyPr/>
                    <a:lstStyle/>
                    <a:p>
                      <a:pPr algn="l" rtl="0" fontAlgn="ctr"/>
                      <a:r>
                        <a:rPr lang="en-US" altLang="ja-JP" sz="1400" u="none" strike="noStrike">
                          <a:effectLst/>
                        </a:rPr>
                        <a:t>4</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ご苦労様です。</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749636666"/>
                  </a:ext>
                </a:extLst>
              </a:tr>
            </a:tbl>
          </a:graphicData>
        </a:graphic>
      </p:graphicFrame>
    </p:spTree>
    <p:extLst>
      <p:ext uri="{BB962C8B-B14F-4D97-AF65-F5344CB8AC3E}">
        <p14:creationId xmlns:p14="http://schemas.microsoft.com/office/powerpoint/2010/main" val="87753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B07DB830-A1CA-4E4F-8B01-2D2E1A143F0B}"/>
              </a:ext>
            </a:extLst>
          </p:cNvPr>
          <p:cNvGraphicFramePr>
            <a:graphicFrameLocks noGrp="1"/>
          </p:cNvGraphicFramePr>
          <p:nvPr>
            <p:extLst>
              <p:ext uri="{D42A27DB-BD31-4B8C-83A1-F6EECF244321}">
                <p14:modId xmlns:p14="http://schemas.microsoft.com/office/powerpoint/2010/main" val="1993621438"/>
              </p:ext>
            </p:extLst>
          </p:nvPr>
        </p:nvGraphicFramePr>
        <p:xfrm>
          <a:off x="970598" y="926465"/>
          <a:ext cx="8380675" cy="5362672"/>
        </p:xfrm>
        <a:graphic>
          <a:graphicData uri="http://schemas.openxmlformats.org/drawingml/2006/table">
            <a:tbl>
              <a:tblPr>
                <a:tableStyleId>{5C22544A-7EE6-4342-B048-85BDC9FD1C3A}</a:tableStyleId>
              </a:tblPr>
              <a:tblGrid>
                <a:gridCol w="758597">
                  <a:extLst>
                    <a:ext uri="{9D8B030D-6E8A-4147-A177-3AD203B41FA5}">
                      <a16:colId xmlns:a16="http://schemas.microsoft.com/office/drawing/2014/main" val="1701712568"/>
                    </a:ext>
                  </a:extLst>
                </a:gridCol>
                <a:gridCol w="7622078">
                  <a:extLst>
                    <a:ext uri="{9D8B030D-6E8A-4147-A177-3AD203B41FA5}">
                      <a16:colId xmlns:a16="http://schemas.microsoft.com/office/drawing/2014/main" val="1244198641"/>
                    </a:ext>
                  </a:extLst>
                </a:gridCol>
              </a:tblGrid>
              <a:tr h="147239">
                <a:tc>
                  <a:txBody>
                    <a:bodyPr/>
                    <a:lstStyle/>
                    <a:p>
                      <a:pPr algn="l" rtl="0" fontAlgn="ctr"/>
                      <a:r>
                        <a:rPr lang="ja-JP" altLang="en-US" sz="1400" u="none" strike="noStrike" dirty="0">
                          <a:effectLst/>
                        </a:rPr>
                        <a:t>６班</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ボックス型のごみステーションを設置して欲しい</a:t>
                      </a:r>
                      <a:br>
                        <a:rPr lang="ja-JP" altLang="en-US" sz="1400" u="none" strike="noStrike" dirty="0">
                          <a:effectLst/>
                        </a:rPr>
                      </a:br>
                      <a:r>
                        <a:rPr lang="ja-JP" altLang="en-US" sz="1400" u="none" strike="noStrike" dirty="0">
                          <a:effectLst/>
                        </a:rPr>
                        <a:t>公共の下水にして欲しい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976059761"/>
                  </a:ext>
                </a:extLst>
              </a:tr>
              <a:tr h="73620">
                <a:tc>
                  <a:txBody>
                    <a:bodyPr/>
                    <a:lstStyle/>
                    <a:p>
                      <a:pPr algn="l" rtl="0" fontAlgn="ctr"/>
                      <a:r>
                        <a:rPr lang="ja-JP" altLang="en-US" sz="1400" u="none" strike="noStrike" dirty="0">
                          <a:effectLst/>
                        </a:rPr>
                        <a:t>６班</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ポストの設置をしてほしい</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4125545960"/>
                  </a:ext>
                </a:extLst>
              </a:tr>
              <a:tr h="73620">
                <a:tc>
                  <a:txBody>
                    <a:bodyPr/>
                    <a:lstStyle/>
                    <a:p>
                      <a:pPr algn="l" rtl="0" fontAlgn="ctr"/>
                      <a:r>
                        <a:rPr lang="ja-JP" altLang="en-US" sz="1400" u="none" strike="noStrike">
                          <a:effectLst/>
                        </a:rPr>
                        <a:t>６班</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公共下水にして欲しい。</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899064401"/>
                  </a:ext>
                </a:extLst>
              </a:tr>
              <a:tr h="368099">
                <a:tc>
                  <a:txBody>
                    <a:bodyPr/>
                    <a:lstStyle/>
                    <a:p>
                      <a:pPr algn="l" rtl="0" fontAlgn="ctr"/>
                      <a:r>
                        <a:rPr lang="ja-JP" altLang="en-US" sz="1400" u="none" strike="noStrike">
                          <a:effectLst/>
                        </a:rPr>
                        <a:t>６班</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体育レクレーションは年々、子供の数が少なくなっている中で、参加人数確保は大変になっている。班長さんが苦労してまでやる必要はないと思う。お願いされた方も嫌々、やらされて、みていてかわいそう、申し訳ない。なくして、いっそ、敬老会をもっと盛大にやるのはどうか？</a:t>
                      </a:r>
                      <a:br>
                        <a:rPr lang="ja-JP" altLang="en-US" sz="1400" u="none" strike="noStrike" dirty="0">
                          <a:effectLst/>
                        </a:rPr>
                      </a:br>
                      <a:r>
                        <a:rPr lang="ja-JP" altLang="en-US" sz="1400" u="none" strike="noStrike" dirty="0">
                          <a:effectLst/>
                        </a:rPr>
                        <a:t>地域のコミュニケーションを計りたいなら、夏祭りだけで十分だと思う。</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674866638"/>
                  </a:ext>
                </a:extLst>
              </a:tr>
              <a:tr h="220860">
                <a:tc>
                  <a:txBody>
                    <a:bodyPr/>
                    <a:lstStyle/>
                    <a:p>
                      <a:pPr algn="l" rtl="0" fontAlgn="ctr"/>
                      <a:r>
                        <a:rPr lang="en-US" altLang="ja-JP" sz="1400" u="none" strike="noStrike">
                          <a:effectLst/>
                        </a:rPr>
                        <a:t>7</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１．金杉会館のメンテナンス、外壁と内部床フローリング等、修理及ワックスがけ。</a:t>
                      </a:r>
                      <a:br>
                        <a:rPr lang="ja-JP" altLang="en-US" sz="1400" u="none" strike="noStrike">
                          <a:effectLst/>
                        </a:rPr>
                      </a:br>
                      <a:r>
                        <a:rPr lang="ja-JP" altLang="en-US" sz="1400" u="none" strike="noStrike">
                          <a:effectLst/>
                        </a:rPr>
                        <a:t>２．銀杏の木の枝切り（近隣の方の落葉の清掃、困難です！）</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3154955809"/>
                  </a:ext>
                </a:extLst>
              </a:tr>
              <a:tr h="220860">
                <a:tc>
                  <a:txBody>
                    <a:bodyPr/>
                    <a:lstStyle/>
                    <a:p>
                      <a:pPr algn="l" rtl="0" fontAlgn="ctr"/>
                      <a:r>
                        <a:rPr lang="en-US" altLang="ja-JP" sz="1400" u="none" strike="noStrike">
                          <a:effectLst/>
                        </a:rPr>
                        <a:t>7</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（気になる点）</a:t>
                      </a:r>
                      <a:br>
                        <a:rPr lang="ja-JP" altLang="en-US" sz="1400" u="none" strike="noStrike" dirty="0">
                          <a:effectLst/>
                        </a:rPr>
                      </a:br>
                      <a:r>
                        <a:rPr lang="ja-JP" altLang="en-US" sz="1400" u="none" strike="noStrike" dirty="0">
                          <a:effectLst/>
                        </a:rPr>
                        <a:t>冠水マップでの三丁目（北八津川）に対する事</a:t>
                      </a:r>
                      <a:br>
                        <a:rPr lang="ja-JP" altLang="en-US" sz="1400" u="none" strike="noStrike" dirty="0">
                          <a:effectLst/>
                        </a:rPr>
                      </a:br>
                      <a:r>
                        <a:rPr lang="ja-JP" altLang="en-US" sz="1400" u="none" strike="noStrike" dirty="0">
                          <a:effectLst/>
                        </a:rPr>
                        <a:t>川の上流の開発で超える水量で船取線が堤防になり池の状態に成るのでは？</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3470229565"/>
                  </a:ext>
                </a:extLst>
              </a:tr>
              <a:tr h="147239">
                <a:tc>
                  <a:txBody>
                    <a:bodyPr/>
                    <a:lstStyle/>
                    <a:p>
                      <a:pPr algn="l" rtl="0" fontAlgn="ctr"/>
                      <a:r>
                        <a:rPr lang="en-US" altLang="ja-JP" sz="1400" u="none" strike="noStrike">
                          <a:effectLst/>
                        </a:rPr>
                        <a:t>7</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船橋駅から小室行きのバスの遅れがひどい。朝、夕（小室→船橋）の本数を増やしてほしい。</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3010558271"/>
                  </a:ext>
                </a:extLst>
              </a:tr>
              <a:tr h="73620">
                <a:tc>
                  <a:txBody>
                    <a:bodyPr/>
                    <a:lstStyle/>
                    <a:p>
                      <a:pPr algn="l" rtl="0" fontAlgn="ctr"/>
                      <a:r>
                        <a:rPr lang="en-US" altLang="ja-JP" sz="1400" u="none" strike="noStrike">
                          <a:effectLst/>
                        </a:rPr>
                        <a:t>9</a:t>
                      </a:r>
                      <a:r>
                        <a:rPr lang="ja-JP" altLang="en-US" sz="1400" u="none" strike="noStrike">
                          <a:effectLst/>
                        </a:rPr>
                        <a:t>－</a:t>
                      </a:r>
                      <a:r>
                        <a:rPr lang="en-US" altLang="ja-JP" sz="1400" u="none" strike="noStrike">
                          <a:effectLst/>
                        </a:rPr>
                        <a:t>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なし</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002636583"/>
                  </a:ext>
                </a:extLst>
              </a:tr>
              <a:tr h="220860">
                <a:tc>
                  <a:txBody>
                    <a:bodyPr/>
                    <a:lstStyle/>
                    <a:p>
                      <a:pPr algn="l" rtl="0" fontAlgn="ctr"/>
                      <a:r>
                        <a:rPr lang="en-US" altLang="ja-JP" sz="1400" u="none" strike="noStrike">
                          <a:effectLst/>
                        </a:rPr>
                        <a:t>9</a:t>
                      </a:r>
                      <a:r>
                        <a:rPr lang="ja-JP" altLang="en-US" sz="1400" u="none" strike="noStrike">
                          <a:effectLst/>
                        </a:rPr>
                        <a:t>－</a:t>
                      </a:r>
                      <a:r>
                        <a:rPr lang="en-US" altLang="ja-JP" sz="1400" u="none" strike="noStrike">
                          <a:effectLst/>
                        </a:rPr>
                        <a:t>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町会のゴミステーションの新規購入に補助をお願いします。金杉会館のゴミステーションがとても汚い。皆が集まる場所なのでちゃんとしたゴミステーションの補助を考慮してほしい。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3741444812"/>
                  </a:ext>
                </a:extLst>
              </a:tr>
              <a:tr h="147239">
                <a:tc>
                  <a:txBody>
                    <a:bodyPr/>
                    <a:lstStyle/>
                    <a:p>
                      <a:pPr algn="l" rtl="0" fontAlgn="ctr"/>
                      <a:r>
                        <a:rPr lang="en-US" altLang="ja-JP" sz="1400" u="none" strike="noStrike">
                          <a:effectLst/>
                        </a:rPr>
                        <a:t>9</a:t>
                      </a:r>
                      <a:r>
                        <a:rPr lang="ja-JP" altLang="en-US" sz="1400" u="none" strike="noStrike">
                          <a:effectLst/>
                        </a:rPr>
                        <a:t>－</a:t>
                      </a:r>
                      <a:r>
                        <a:rPr lang="en-US" altLang="ja-JP" sz="1400" u="none" strike="noStrike">
                          <a:effectLst/>
                        </a:rPr>
                        <a:t>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会長・副会長・班長の負担を少なくするために、夏祭り、敬老会、体育レクレーションは廃止してほしいです。</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942299618"/>
                  </a:ext>
                </a:extLst>
              </a:tr>
              <a:tr h="147239">
                <a:tc>
                  <a:txBody>
                    <a:bodyPr/>
                    <a:lstStyle/>
                    <a:p>
                      <a:pPr algn="l" rtl="0" fontAlgn="ctr"/>
                      <a:r>
                        <a:rPr lang="en-US" altLang="ja-JP" sz="1400" u="none" strike="noStrike">
                          <a:effectLst/>
                        </a:rPr>
                        <a:t>9</a:t>
                      </a:r>
                      <a:r>
                        <a:rPr lang="ja-JP" altLang="en-US" sz="1400" u="none" strike="noStrike">
                          <a:effectLst/>
                        </a:rPr>
                        <a:t>－</a:t>
                      </a:r>
                      <a:r>
                        <a:rPr lang="en-US" altLang="ja-JP" sz="1400" u="none" strike="noStrike">
                          <a:effectLst/>
                        </a:rPr>
                        <a:t>2</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生活道路に面する土地の所有者に対して草刈などの保全や管理などをお願いしてほしい。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428536374"/>
                  </a:ext>
                </a:extLst>
              </a:tr>
              <a:tr h="73620">
                <a:tc>
                  <a:txBody>
                    <a:bodyPr/>
                    <a:lstStyle/>
                    <a:p>
                      <a:pPr algn="l" rtl="0" fontAlgn="ctr"/>
                      <a:r>
                        <a:rPr lang="en-US" altLang="ja-JP" sz="1400" u="none" strike="noStrike">
                          <a:effectLst/>
                        </a:rPr>
                        <a:t>9</a:t>
                      </a:r>
                      <a:r>
                        <a:rPr lang="ja-JP" altLang="en-US" sz="1400" u="none" strike="noStrike">
                          <a:effectLst/>
                        </a:rPr>
                        <a:t>－</a:t>
                      </a:r>
                      <a:r>
                        <a:rPr lang="en-US" altLang="ja-JP" sz="1400" u="none" strike="noStrike">
                          <a:effectLst/>
                        </a:rPr>
                        <a:t>2</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コロナ禍で計画や実施が難しい中、ご尽力いただき、ありがとうございます。</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4112603018"/>
                  </a:ext>
                </a:extLst>
              </a:tr>
              <a:tr h="147239">
                <a:tc>
                  <a:txBody>
                    <a:bodyPr/>
                    <a:lstStyle/>
                    <a:p>
                      <a:pPr algn="l" rtl="0" fontAlgn="ctr"/>
                      <a:r>
                        <a:rPr lang="en-US" altLang="ja-JP" sz="1400" u="none" strike="noStrike">
                          <a:effectLst/>
                        </a:rPr>
                        <a:t>9</a:t>
                      </a:r>
                      <a:r>
                        <a:rPr lang="ja-JP" altLang="en-US" sz="1400" u="none" strike="noStrike">
                          <a:effectLst/>
                        </a:rPr>
                        <a:t>－</a:t>
                      </a:r>
                      <a:r>
                        <a:rPr lang="en-US" altLang="ja-JP" sz="1400" u="none" strike="noStrike">
                          <a:effectLst/>
                        </a:rPr>
                        <a:t>2</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コロナでも、地域の老若男女での交流を深めてほしい。</a:t>
                      </a:r>
                      <a:br>
                        <a:rPr lang="ja-JP" altLang="en-US" sz="1400" u="none" strike="noStrike" dirty="0">
                          <a:effectLst/>
                        </a:rPr>
                      </a:br>
                      <a:r>
                        <a:rPr lang="ja-JP" altLang="en-US" sz="1400" u="none" strike="noStrike" dirty="0">
                          <a:effectLst/>
                        </a:rPr>
                        <a:t>コロナを怖れてばかりいても、今後も拡大するので、仕方ない。</a:t>
                      </a:r>
                      <a:r>
                        <a:rPr lang="en-US" altLang="ja-JP" sz="1400" u="none" strike="noStrike" dirty="0">
                          <a:effectLst/>
                        </a:rPr>
                        <a:t>With</a:t>
                      </a:r>
                      <a:r>
                        <a:rPr lang="ja-JP" altLang="en-US" sz="1400" u="none" strike="noStrike" dirty="0">
                          <a:effectLst/>
                        </a:rPr>
                        <a:t>コロナ。</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827391984"/>
                  </a:ext>
                </a:extLst>
              </a:tr>
              <a:tr h="73620">
                <a:tc>
                  <a:txBody>
                    <a:bodyPr/>
                    <a:lstStyle/>
                    <a:p>
                      <a:pPr algn="l" rtl="0" fontAlgn="ctr"/>
                      <a:r>
                        <a:rPr lang="en-US" altLang="ja-JP" sz="1400" u="none" strike="noStrike">
                          <a:effectLst/>
                        </a:rPr>
                        <a:t>9</a:t>
                      </a:r>
                      <a:r>
                        <a:rPr lang="ja-JP" altLang="en-US" sz="1400" u="none" strike="noStrike">
                          <a:effectLst/>
                        </a:rPr>
                        <a:t>－</a:t>
                      </a:r>
                      <a:r>
                        <a:rPr lang="en-US" altLang="ja-JP" sz="1400" u="none" strike="noStrike">
                          <a:effectLst/>
                        </a:rPr>
                        <a:t>2</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〶ポストを近くに、作る事。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424228311"/>
                  </a:ext>
                </a:extLst>
              </a:tr>
            </a:tbl>
          </a:graphicData>
        </a:graphic>
      </p:graphicFrame>
    </p:spTree>
    <p:extLst>
      <p:ext uri="{BB962C8B-B14F-4D97-AF65-F5344CB8AC3E}">
        <p14:creationId xmlns:p14="http://schemas.microsoft.com/office/powerpoint/2010/main" val="421231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1DCC9F88-367F-4251-BE53-7A639A32EFB8}"/>
              </a:ext>
            </a:extLst>
          </p:cNvPr>
          <p:cNvGraphicFramePr>
            <a:graphicFrameLocks noGrp="1"/>
          </p:cNvGraphicFramePr>
          <p:nvPr>
            <p:extLst>
              <p:ext uri="{D42A27DB-BD31-4B8C-83A1-F6EECF244321}">
                <p14:modId xmlns:p14="http://schemas.microsoft.com/office/powerpoint/2010/main" val="471046952"/>
              </p:ext>
            </p:extLst>
          </p:nvPr>
        </p:nvGraphicFramePr>
        <p:xfrm>
          <a:off x="924878" y="750736"/>
          <a:ext cx="8380675" cy="5356528"/>
        </p:xfrm>
        <a:graphic>
          <a:graphicData uri="http://schemas.openxmlformats.org/drawingml/2006/table">
            <a:tbl>
              <a:tblPr>
                <a:tableStyleId>{5C22544A-7EE6-4342-B048-85BDC9FD1C3A}</a:tableStyleId>
              </a:tblPr>
              <a:tblGrid>
                <a:gridCol w="758597">
                  <a:extLst>
                    <a:ext uri="{9D8B030D-6E8A-4147-A177-3AD203B41FA5}">
                      <a16:colId xmlns:a16="http://schemas.microsoft.com/office/drawing/2014/main" val="1116954048"/>
                    </a:ext>
                  </a:extLst>
                </a:gridCol>
                <a:gridCol w="7622078">
                  <a:extLst>
                    <a:ext uri="{9D8B030D-6E8A-4147-A177-3AD203B41FA5}">
                      <a16:colId xmlns:a16="http://schemas.microsoft.com/office/drawing/2014/main" val="2817929073"/>
                    </a:ext>
                  </a:extLst>
                </a:gridCol>
              </a:tblGrid>
              <a:tr h="147239">
                <a:tc>
                  <a:txBody>
                    <a:bodyPr/>
                    <a:lstStyle/>
                    <a:p>
                      <a:pPr algn="l" rtl="0" fontAlgn="ctr"/>
                      <a:r>
                        <a:rPr lang="en-US" altLang="ja-JP" sz="1400" u="none" strike="noStrike" dirty="0">
                          <a:effectLst/>
                        </a:rPr>
                        <a:t>11</a:t>
                      </a:r>
                      <a:r>
                        <a:rPr lang="ja-JP" altLang="en-US" sz="1400" u="none" strike="noStrike" dirty="0">
                          <a:effectLst/>
                        </a:rPr>
                        <a:t>班</a:t>
                      </a:r>
                      <a:endParaRPr lang="ja-JP" altLang="en-US" sz="1400" b="0" i="0" u="none" strike="noStrike" dirty="0">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dirty="0">
                          <a:effectLst/>
                        </a:rPr>
                        <a:t>ゴミの袋を配布してほしい。</a:t>
                      </a:r>
                      <a:br>
                        <a:rPr lang="ja-JP" altLang="en-US" sz="1400" u="none" strike="noStrike" dirty="0">
                          <a:effectLst/>
                        </a:rPr>
                      </a:br>
                      <a:r>
                        <a:rPr lang="ja-JP" altLang="en-US" sz="1400" u="none" strike="noStrike" dirty="0">
                          <a:effectLst/>
                        </a:rPr>
                        <a:t>カラスネットを買って欲しい。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3542198728"/>
                  </a:ext>
                </a:extLst>
              </a:tr>
              <a:tr h="368099">
                <a:tc>
                  <a:txBody>
                    <a:bodyPr/>
                    <a:lstStyle/>
                    <a:p>
                      <a:pPr algn="l" rtl="0" fontAlgn="ctr"/>
                      <a:r>
                        <a:rPr lang="en-US" altLang="ja-JP" sz="1400" u="none" strike="noStrike">
                          <a:effectLst/>
                        </a:rPr>
                        <a:t>11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sng" strike="noStrike">
                          <a:effectLst/>
                        </a:rPr>
                        <a:t>７．町内道路の件</a:t>
                      </a:r>
                      <a:r>
                        <a:rPr lang="ja-JP" altLang="en-US" sz="1400" u="none" strike="noStrike">
                          <a:effectLst/>
                        </a:rPr>
                        <a:t>で金杉神社から金杉十字路までの歩行者道はとても歩きづらいです。（市役所に話に行こうと思いました。）雨の日は、左側の雑草がひどく、右側の道路が</a:t>
                      </a:r>
                      <a:r>
                        <a:rPr lang="ja-JP" altLang="en-US" sz="1400" u="sng" strike="noStrike">
                          <a:effectLst/>
                        </a:rPr>
                        <a:t>ボコボコのため</a:t>
                      </a:r>
                      <a:r>
                        <a:rPr lang="ja-JP" altLang="en-US" sz="1400" u="none" strike="noStrike">
                          <a:effectLst/>
                        </a:rPr>
                        <a:t>必ず車から</a:t>
                      </a:r>
                      <a:r>
                        <a:rPr lang="ja-JP" altLang="en-US" sz="1400" u="sng" strike="noStrike">
                          <a:effectLst/>
                        </a:rPr>
                        <a:t>雨水（ドロ水）を全身にあびます</a:t>
                      </a:r>
                      <a:r>
                        <a:rPr lang="ja-JP" altLang="en-US" sz="1400" u="none" strike="noStrike">
                          <a:effectLst/>
                        </a:rPr>
                        <a:t>。夏は雑草、自転車から歩行者の道がせまく、とてもとても歩きづらいです。こんな歩行者の道があることにとても町内に住んでいる者として悲しいです。</a:t>
                      </a:r>
                      <a:endParaRPr lang="ja-JP" altLang="en-US" sz="1400" b="0" i="0" u="sng"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262986844"/>
                  </a:ext>
                </a:extLst>
              </a:tr>
              <a:tr h="73620">
                <a:tc>
                  <a:txBody>
                    <a:bodyPr/>
                    <a:lstStyle/>
                    <a:p>
                      <a:pPr algn="l" rtl="0" fontAlgn="ctr"/>
                      <a:r>
                        <a:rPr lang="en-US" altLang="ja-JP" sz="1400" u="none" strike="noStrike">
                          <a:effectLst/>
                        </a:rPr>
                        <a:t>11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船橋駅まで行くのに時間がかかる。道路設備</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4258565345"/>
                  </a:ext>
                </a:extLst>
              </a:tr>
              <a:tr h="147239">
                <a:tc>
                  <a:txBody>
                    <a:bodyPr/>
                    <a:lstStyle/>
                    <a:p>
                      <a:pPr algn="l" rtl="0" fontAlgn="ctr"/>
                      <a:r>
                        <a:rPr lang="en-US" altLang="ja-JP" sz="1400" u="none" strike="noStrike">
                          <a:effectLst/>
                        </a:rPr>
                        <a:t>11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行事の見直しが必要ではないかと思います。</a:t>
                      </a:r>
                      <a:br>
                        <a:rPr lang="ja-JP" altLang="en-US" sz="1400" u="none" strike="noStrike">
                          <a:effectLst/>
                        </a:rPr>
                      </a:br>
                      <a:r>
                        <a:rPr lang="ja-JP" altLang="en-US" sz="1400" u="none" strike="noStrike">
                          <a:effectLst/>
                        </a:rPr>
                        <a:t>体育レクレーションをなくして、高齢者も参加して楽しめるものにするとか</a:t>
                      </a:r>
                      <a:r>
                        <a:rPr lang="en-US" altLang="ja-JP" sz="1400" u="none" strike="noStrike">
                          <a:effectLst/>
                        </a:rPr>
                        <a:t>…</a:t>
                      </a:r>
                      <a:r>
                        <a:rPr lang="ja-JP" altLang="en-US" sz="1400" u="none" strike="noStrike">
                          <a:effectLst/>
                        </a:rPr>
                        <a:t>。</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3968898783"/>
                  </a:ext>
                </a:extLst>
              </a:tr>
              <a:tr h="73620">
                <a:tc>
                  <a:txBody>
                    <a:bodyPr/>
                    <a:lstStyle/>
                    <a:p>
                      <a:pPr algn="l" rtl="0" fontAlgn="ctr"/>
                      <a:r>
                        <a:rPr lang="en-US" altLang="ja-JP" sz="1400" u="none" strike="noStrike">
                          <a:effectLst/>
                        </a:rPr>
                        <a:t>11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コロナ時は、タムロしてソージは個々でやるさけるべき</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3356535329"/>
                  </a:ext>
                </a:extLst>
              </a:tr>
              <a:tr h="368099">
                <a:tc>
                  <a:txBody>
                    <a:bodyPr/>
                    <a:lstStyle/>
                    <a:p>
                      <a:pPr algn="l" rtl="0" fontAlgn="ctr"/>
                      <a:r>
                        <a:rPr lang="en-US" altLang="ja-JP" sz="1400" u="none" strike="noStrike">
                          <a:effectLst/>
                        </a:rPr>
                        <a:t>11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金杉町内に居住しているのに町会に入っていない家族（人）が数人いると聞いています。町会員は全員が入らないといけないと思います。駅周辺等は商店町があるので町会は別だと思います。</a:t>
                      </a:r>
                      <a:br>
                        <a:rPr lang="ja-JP" altLang="en-US" sz="1400" u="none" strike="noStrike">
                          <a:effectLst/>
                        </a:rPr>
                      </a:br>
                      <a:r>
                        <a:rPr lang="ja-JP" altLang="en-US" sz="1400" u="none" strike="noStrike">
                          <a:effectLst/>
                        </a:rPr>
                        <a:t>社会福祉、災害復旧（火災、地震、雨）時の復旧。生活のゴミ出し防犯灯等は町会の助勢がなければ生活が出来ない事から必要と思います。</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1993646"/>
                  </a:ext>
                </a:extLst>
              </a:tr>
              <a:tr h="147239">
                <a:tc>
                  <a:txBody>
                    <a:bodyPr/>
                    <a:lstStyle/>
                    <a:p>
                      <a:pPr algn="l" rtl="0" fontAlgn="ctr"/>
                      <a:r>
                        <a:rPr lang="en-US" altLang="ja-JP" sz="1400" u="none" strike="noStrike">
                          <a:effectLst/>
                        </a:rPr>
                        <a:t>11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１の諸行事は班長になったときの負担が大きいです。仕事をしている身としては、休みをとらざるを得ない状況ですので、辛いです。</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238977354"/>
                  </a:ext>
                </a:extLst>
              </a:tr>
              <a:tr h="73620">
                <a:tc>
                  <a:txBody>
                    <a:bodyPr/>
                    <a:lstStyle/>
                    <a:p>
                      <a:pPr algn="l" rtl="0" fontAlgn="ctr"/>
                      <a:r>
                        <a:rPr lang="en-US" altLang="ja-JP" sz="1400" u="none" strike="noStrike">
                          <a:effectLst/>
                        </a:rPr>
                        <a:t>11</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rtl="0" fontAlgn="ctr"/>
                      <a:r>
                        <a:rPr lang="ja-JP" altLang="en-US" sz="1400" u="none" strike="noStrike">
                          <a:effectLst/>
                        </a:rPr>
                        <a:t>船橋ヘリポート（</a:t>
                      </a:r>
                      <a:r>
                        <a:rPr lang="en-US" altLang="ja-JP" sz="1400" u="none" strike="noStrike">
                          <a:effectLst/>
                        </a:rPr>
                        <a:t>AIROS</a:t>
                      </a:r>
                      <a:r>
                        <a:rPr lang="ja-JP" altLang="en-US" sz="1400" u="none" strike="noStrike">
                          <a:effectLst/>
                        </a:rPr>
                        <a:t>）の音がうるさい。夜</a:t>
                      </a:r>
                      <a:r>
                        <a:rPr lang="en-US" altLang="ja-JP" sz="1400" u="none" strike="noStrike">
                          <a:effectLst/>
                        </a:rPr>
                        <a:t>6</a:t>
                      </a:r>
                      <a:r>
                        <a:rPr lang="ja-JP" altLang="en-US" sz="1400" u="none" strike="noStrike">
                          <a:effectLst/>
                        </a:rPr>
                        <a:t>～</a:t>
                      </a:r>
                      <a:r>
                        <a:rPr lang="en-US" altLang="ja-JP" sz="1400" u="none" strike="noStrike">
                          <a:effectLst/>
                        </a:rPr>
                        <a:t>8</a:t>
                      </a:r>
                      <a:r>
                        <a:rPr lang="ja-JP" altLang="en-US" sz="1400" u="none" strike="noStrike">
                          <a:effectLst/>
                        </a:rPr>
                        <a:t>時、在宅時、気になる時ある。</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1186435051"/>
                  </a:ext>
                </a:extLst>
              </a:tr>
              <a:tr h="220860">
                <a:tc>
                  <a:txBody>
                    <a:bodyPr/>
                    <a:lstStyle/>
                    <a:p>
                      <a:pPr algn="l" rtl="0" fontAlgn="ctr"/>
                      <a:r>
                        <a:rPr lang="en-US" altLang="ja-JP" sz="1400" u="none" strike="noStrike">
                          <a:effectLst/>
                        </a:rPr>
                        <a:t>5</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fontAlgn="ctr"/>
                      <a:r>
                        <a:rPr lang="ja-JP" altLang="en-US" sz="1400" u="none" strike="noStrike">
                          <a:effectLst/>
                        </a:rPr>
                        <a:t>避難所について</a:t>
                      </a:r>
                      <a:br>
                        <a:rPr lang="ja-JP" altLang="en-US" sz="1400" u="none" strike="noStrike">
                          <a:effectLst/>
                        </a:rPr>
                      </a:br>
                      <a:r>
                        <a:rPr lang="ja-JP" altLang="en-US" sz="1400" u="none" strike="noStrike">
                          <a:effectLst/>
                        </a:rPr>
                        <a:t>いざという時に高根小までは行けません。</a:t>
                      </a:r>
                      <a:br>
                        <a:rPr lang="ja-JP" altLang="en-US" sz="1400" u="none" strike="noStrike">
                          <a:effectLst/>
                        </a:rPr>
                      </a:br>
                      <a:r>
                        <a:rPr lang="ja-JP" altLang="en-US" sz="1400" u="none" strike="noStrike">
                          <a:effectLst/>
                        </a:rPr>
                        <a:t>良い考えは（場所）はないものですか。</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582526464"/>
                  </a:ext>
                </a:extLst>
              </a:tr>
              <a:tr h="73620">
                <a:tc>
                  <a:txBody>
                    <a:bodyPr/>
                    <a:lstStyle/>
                    <a:p>
                      <a:pPr algn="l" rtl="0" fontAlgn="ctr"/>
                      <a:r>
                        <a:rPr lang="en-US" altLang="ja-JP" sz="1400" u="none" strike="noStrike">
                          <a:effectLst/>
                        </a:rPr>
                        <a:t>10</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fontAlgn="ctr"/>
                      <a:r>
                        <a:rPr lang="ja-JP" altLang="en-US" sz="1400" u="none" strike="noStrike">
                          <a:effectLst/>
                        </a:rPr>
                        <a:t>会館廻りの草刈等</a:t>
                      </a: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90811689"/>
                  </a:ext>
                </a:extLst>
              </a:tr>
              <a:tr h="147239">
                <a:tc>
                  <a:txBody>
                    <a:bodyPr/>
                    <a:lstStyle/>
                    <a:p>
                      <a:pPr algn="l" rtl="0" fontAlgn="ctr"/>
                      <a:r>
                        <a:rPr lang="en-US" altLang="ja-JP" sz="1400" u="none" strike="noStrike">
                          <a:effectLst/>
                        </a:rPr>
                        <a:t>8</a:t>
                      </a:r>
                      <a:r>
                        <a:rPr lang="ja-JP" altLang="en-US" sz="1400" u="none" strike="noStrike">
                          <a:effectLst/>
                        </a:rPr>
                        <a:t>班</a:t>
                      </a:r>
                      <a:endParaRPr lang="ja-JP" altLang="en-US" sz="1400" b="0" i="0" u="none" strike="noStrike">
                        <a:solidFill>
                          <a:srgbClr val="000000"/>
                        </a:solidFill>
                        <a:effectLst/>
                        <a:latin typeface="Calibri" panose="020F0502020204030204" pitchFamily="34" charset="0"/>
                        <a:ea typeface="游ゴシック" panose="020B0400000000000000" pitchFamily="50" charset="-128"/>
                      </a:endParaRPr>
                    </a:p>
                  </a:txBody>
                  <a:tcPr marL="2048" marR="2048" marT="2048" marB="0" anchor="ctr"/>
                </a:tc>
                <a:tc>
                  <a:txBody>
                    <a:bodyPr/>
                    <a:lstStyle/>
                    <a:p>
                      <a:pPr algn="l" fontAlgn="ctr"/>
                      <a:r>
                        <a:rPr lang="ja-JP" altLang="en-US" sz="1400" u="none" strike="noStrike" dirty="0">
                          <a:effectLst/>
                        </a:rPr>
                        <a:t>大雨が降ると前の道が水びたしになり車が通れなかったりするので水路を大きくするなどをしてほしい。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2363118852"/>
                  </a:ext>
                </a:extLst>
              </a:tr>
            </a:tbl>
          </a:graphicData>
        </a:graphic>
      </p:graphicFrame>
    </p:spTree>
    <p:extLst>
      <p:ext uri="{BB962C8B-B14F-4D97-AF65-F5344CB8AC3E}">
        <p14:creationId xmlns:p14="http://schemas.microsoft.com/office/powerpoint/2010/main" val="382845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B43FECB-55BF-447D-A184-EE10C462595C}"/>
              </a:ext>
            </a:extLst>
          </p:cNvPr>
          <p:cNvSpPr>
            <a:spLocks noGrp="1"/>
          </p:cNvSpPr>
          <p:nvPr>
            <p:ph type="title"/>
          </p:nvPr>
        </p:nvSpPr>
        <p:spPr>
          <a:xfrm>
            <a:off x="381000" y="365126"/>
            <a:ext cx="9144000" cy="918730"/>
          </a:xfrm>
        </p:spPr>
        <p:txBody>
          <a:bodyPr/>
          <a:lstStyle/>
          <a:p>
            <a:r>
              <a:rPr lang="ja-JP" altLang="en-US" dirty="0"/>
              <a:t>アンケート集計結果</a:t>
            </a:r>
          </a:p>
        </p:txBody>
      </p:sp>
      <p:graphicFrame>
        <p:nvGraphicFramePr>
          <p:cNvPr id="2" name="表 1">
            <a:extLst>
              <a:ext uri="{FF2B5EF4-FFF2-40B4-BE49-F238E27FC236}">
                <a16:creationId xmlns:a16="http://schemas.microsoft.com/office/drawing/2014/main" id="{50A86687-79DC-481A-B2FB-97893439A180}"/>
              </a:ext>
            </a:extLst>
          </p:cNvPr>
          <p:cNvGraphicFramePr>
            <a:graphicFrameLocks noGrp="1"/>
          </p:cNvGraphicFramePr>
          <p:nvPr>
            <p:extLst>
              <p:ext uri="{D42A27DB-BD31-4B8C-83A1-F6EECF244321}">
                <p14:modId xmlns:p14="http://schemas.microsoft.com/office/powerpoint/2010/main" val="659028458"/>
              </p:ext>
            </p:extLst>
          </p:nvPr>
        </p:nvGraphicFramePr>
        <p:xfrm>
          <a:off x="700314" y="1991406"/>
          <a:ext cx="8229600" cy="3571875"/>
        </p:xfrm>
        <a:graphic>
          <a:graphicData uri="http://schemas.openxmlformats.org/drawingml/2006/table">
            <a:tbl>
              <a:tblPr firstRow="1" firstCol="1">
                <a:tableStyleId>{5C22544A-7EE6-4342-B048-85BDC9FD1C3A}</a:tableStyleId>
              </a:tblPr>
              <a:tblGrid>
                <a:gridCol w="685800">
                  <a:extLst>
                    <a:ext uri="{9D8B030D-6E8A-4147-A177-3AD203B41FA5}">
                      <a16:colId xmlns:a16="http://schemas.microsoft.com/office/drawing/2014/main" val="1349668770"/>
                    </a:ext>
                  </a:extLst>
                </a:gridCol>
                <a:gridCol w="685800">
                  <a:extLst>
                    <a:ext uri="{9D8B030D-6E8A-4147-A177-3AD203B41FA5}">
                      <a16:colId xmlns:a16="http://schemas.microsoft.com/office/drawing/2014/main" val="4078918335"/>
                    </a:ext>
                  </a:extLst>
                </a:gridCol>
                <a:gridCol w="685800">
                  <a:extLst>
                    <a:ext uri="{9D8B030D-6E8A-4147-A177-3AD203B41FA5}">
                      <a16:colId xmlns:a16="http://schemas.microsoft.com/office/drawing/2014/main" val="899127172"/>
                    </a:ext>
                  </a:extLst>
                </a:gridCol>
                <a:gridCol w="685800">
                  <a:extLst>
                    <a:ext uri="{9D8B030D-6E8A-4147-A177-3AD203B41FA5}">
                      <a16:colId xmlns:a16="http://schemas.microsoft.com/office/drawing/2014/main" val="957337640"/>
                    </a:ext>
                  </a:extLst>
                </a:gridCol>
                <a:gridCol w="685800">
                  <a:extLst>
                    <a:ext uri="{9D8B030D-6E8A-4147-A177-3AD203B41FA5}">
                      <a16:colId xmlns:a16="http://schemas.microsoft.com/office/drawing/2014/main" val="1390632670"/>
                    </a:ext>
                  </a:extLst>
                </a:gridCol>
                <a:gridCol w="685800">
                  <a:extLst>
                    <a:ext uri="{9D8B030D-6E8A-4147-A177-3AD203B41FA5}">
                      <a16:colId xmlns:a16="http://schemas.microsoft.com/office/drawing/2014/main" val="3306494392"/>
                    </a:ext>
                  </a:extLst>
                </a:gridCol>
                <a:gridCol w="685800">
                  <a:extLst>
                    <a:ext uri="{9D8B030D-6E8A-4147-A177-3AD203B41FA5}">
                      <a16:colId xmlns:a16="http://schemas.microsoft.com/office/drawing/2014/main" val="3668915513"/>
                    </a:ext>
                  </a:extLst>
                </a:gridCol>
                <a:gridCol w="685800">
                  <a:extLst>
                    <a:ext uri="{9D8B030D-6E8A-4147-A177-3AD203B41FA5}">
                      <a16:colId xmlns:a16="http://schemas.microsoft.com/office/drawing/2014/main" val="687712305"/>
                    </a:ext>
                  </a:extLst>
                </a:gridCol>
                <a:gridCol w="685800">
                  <a:extLst>
                    <a:ext uri="{9D8B030D-6E8A-4147-A177-3AD203B41FA5}">
                      <a16:colId xmlns:a16="http://schemas.microsoft.com/office/drawing/2014/main" val="3556517426"/>
                    </a:ext>
                  </a:extLst>
                </a:gridCol>
                <a:gridCol w="685800">
                  <a:extLst>
                    <a:ext uri="{9D8B030D-6E8A-4147-A177-3AD203B41FA5}">
                      <a16:colId xmlns:a16="http://schemas.microsoft.com/office/drawing/2014/main" val="579879914"/>
                    </a:ext>
                  </a:extLst>
                </a:gridCol>
                <a:gridCol w="685800">
                  <a:extLst>
                    <a:ext uri="{9D8B030D-6E8A-4147-A177-3AD203B41FA5}">
                      <a16:colId xmlns:a16="http://schemas.microsoft.com/office/drawing/2014/main" val="679768077"/>
                    </a:ext>
                  </a:extLst>
                </a:gridCol>
                <a:gridCol w="685800">
                  <a:extLst>
                    <a:ext uri="{9D8B030D-6E8A-4147-A177-3AD203B41FA5}">
                      <a16:colId xmlns:a16="http://schemas.microsoft.com/office/drawing/2014/main" val="2569700283"/>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夏祭り</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福利厚生</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防災</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大掃除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ゴミ</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防犯灯</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交通標識</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金杉会館</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警察</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渋滞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回答者数</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325855659"/>
                  </a:ext>
                </a:extLst>
              </a:tr>
              <a:tr h="238125">
                <a:tc>
                  <a:txBody>
                    <a:bodyPr/>
                    <a:lstStyle/>
                    <a:p>
                      <a:pPr algn="l" fontAlgn="ctr"/>
                      <a:r>
                        <a:rPr lang="ja-JP" altLang="en-US" sz="1100" u="none" strike="noStrike">
                          <a:effectLst/>
                        </a:rPr>
                        <a:t>全体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52908599"/>
                  </a:ext>
                </a:extLst>
              </a:tr>
              <a:tr h="238125">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59478717"/>
                  </a:ext>
                </a:extLst>
              </a:tr>
              <a:tr h="238125">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458393686"/>
                  </a:ext>
                </a:extLst>
              </a:tr>
              <a:tr h="238125">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630720115"/>
                  </a:ext>
                </a:extLst>
              </a:tr>
              <a:tr h="238125">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299849154"/>
                  </a:ext>
                </a:extLst>
              </a:tr>
              <a:tr h="238125">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09413809"/>
                  </a:ext>
                </a:extLst>
              </a:tr>
              <a:tr h="238125">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235424378"/>
                  </a:ext>
                </a:extLst>
              </a:tr>
              <a:tr h="238125">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86041453"/>
                  </a:ext>
                </a:extLst>
              </a:tr>
              <a:tr h="238125">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242669051"/>
                  </a:ext>
                </a:extLst>
              </a:tr>
              <a:tr h="238125">
                <a:tc>
                  <a:txBody>
                    <a:bodyPr/>
                    <a:lstStyle/>
                    <a:p>
                      <a:pPr algn="l" fontAlgn="ctr"/>
                      <a:r>
                        <a:rPr lang="en-US" altLang="ja-JP" sz="1100" u="none" strike="noStrike">
                          <a:effectLst/>
                        </a:rPr>
                        <a:t>9-1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80221490"/>
                  </a:ext>
                </a:extLst>
              </a:tr>
              <a:tr h="238125">
                <a:tc>
                  <a:txBody>
                    <a:bodyPr/>
                    <a:lstStyle/>
                    <a:p>
                      <a:pPr algn="l" fontAlgn="ctr"/>
                      <a:r>
                        <a:rPr lang="en-US" altLang="ja-JP" sz="1100" u="none" strike="noStrike">
                          <a:effectLst/>
                        </a:rPr>
                        <a:t>9-2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601751912"/>
                  </a:ext>
                </a:extLst>
              </a:tr>
              <a:tr h="238125">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109485195"/>
                  </a:ext>
                </a:extLst>
              </a:tr>
              <a:tr h="238125">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11774062"/>
                  </a:ext>
                </a:extLst>
              </a:tr>
              <a:tr h="238125">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84003579"/>
                  </a:ext>
                </a:extLst>
              </a:tr>
            </a:tbl>
          </a:graphicData>
        </a:graphic>
      </p:graphicFrame>
    </p:spTree>
    <p:extLst>
      <p:ext uri="{BB962C8B-B14F-4D97-AF65-F5344CB8AC3E}">
        <p14:creationId xmlns:p14="http://schemas.microsoft.com/office/powerpoint/2010/main" val="84228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6CA3CB9F-F8F0-4898-99DD-8BB04DA74C72}"/>
              </a:ext>
            </a:extLst>
          </p:cNvPr>
          <p:cNvPicPr>
            <a:picLocks noChangeAspect="1"/>
          </p:cNvPicPr>
          <p:nvPr/>
        </p:nvPicPr>
        <p:blipFill>
          <a:blip r:embed="rId2"/>
          <a:stretch>
            <a:fillRect/>
          </a:stretch>
        </p:blipFill>
        <p:spPr>
          <a:xfrm>
            <a:off x="587167" y="589351"/>
            <a:ext cx="4011561" cy="963561"/>
          </a:xfrm>
          <a:prstGeom prst="rect">
            <a:avLst/>
          </a:prstGeom>
        </p:spPr>
      </p:pic>
      <p:sp>
        <p:nvSpPr>
          <p:cNvPr id="15" name="テキスト ボックス 14">
            <a:extLst>
              <a:ext uri="{FF2B5EF4-FFF2-40B4-BE49-F238E27FC236}">
                <a16:creationId xmlns:a16="http://schemas.microsoft.com/office/drawing/2014/main" id="{803EFAE6-60E9-4802-9B53-0638B6DAD074}"/>
              </a:ext>
            </a:extLst>
          </p:cNvPr>
          <p:cNvSpPr txBox="1"/>
          <p:nvPr/>
        </p:nvSpPr>
        <p:spPr>
          <a:xfrm>
            <a:off x="0" y="629573"/>
            <a:ext cx="532518" cy="369332"/>
          </a:xfrm>
          <a:prstGeom prst="rect">
            <a:avLst/>
          </a:prstGeom>
          <a:noFill/>
        </p:spPr>
        <p:txBody>
          <a:bodyPr wrap="none" rtlCol="0">
            <a:spAutoFit/>
          </a:bodyPr>
          <a:lstStyle/>
          <a:p>
            <a:r>
              <a:rPr kumimoji="1" lang="en-US" altLang="ja-JP" dirty="0"/>
              <a:t>2</a:t>
            </a:r>
            <a:r>
              <a:rPr kumimoji="1" lang="ja-JP" altLang="en-US" dirty="0"/>
              <a:t>班</a:t>
            </a:r>
          </a:p>
        </p:txBody>
      </p:sp>
      <p:pic>
        <p:nvPicPr>
          <p:cNvPr id="17" name="図 16">
            <a:extLst>
              <a:ext uri="{FF2B5EF4-FFF2-40B4-BE49-F238E27FC236}">
                <a16:creationId xmlns:a16="http://schemas.microsoft.com/office/drawing/2014/main" id="{DDA87519-2DEB-42AC-835D-ABF3A77F7DBC}"/>
              </a:ext>
            </a:extLst>
          </p:cNvPr>
          <p:cNvPicPr>
            <a:picLocks noChangeAspect="1"/>
          </p:cNvPicPr>
          <p:nvPr/>
        </p:nvPicPr>
        <p:blipFill>
          <a:blip r:embed="rId3"/>
          <a:stretch>
            <a:fillRect/>
          </a:stretch>
        </p:blipFill>
        <p:spPr>
          <a:xfrm>
            <a:off x="612055" y="3057815"/>
            <a:ext cx="3972232" cy="1002890"/>
          </a:xfrm>
          <a:prstGeom prst="rect">
            <a:avLst/>
          </a:prstGeom>
        </p:spPr>
      </p:pic>
      <p:pic>
        <p:nvPicPr>
          <p:cNvPr id="19" name="図 18">
            <a:extLst>
              <a:ext uri="{FF2B5EF4-FFF2-40B4-BE49-F238E27FC236}">
                <a16:creationId xmlns:a16="http://schemas.microsoft.com/office/drawing/2014/main" id="{7A9FB6D5-2EC0-4875-B779-7305E092E48D}"/>
              </a:ext>
            </a:extLst>
          </p:cNvPr>
          <p:cNvPicPr>
            <a:picLocks noChangeAspect="1"/>
          </p:cNvPicPr>
          <p:nvPr/>
        </p:nvPicPr>
        <p:blipFill>
          <a:blip r:embed="rId4"/>
          <a:stretch>
            <a:fillRect/>
          </a:stretch>
        </p:blipFill>
        <p:spPr>
          <a:xfrm>
            <a:off x="626496" y="1796828"/>
            <a:ext cx="3972232" cy="983226"/>
          </a:xfrm>
          <a:prstGeom prst="rect">
            <a:avLst/>
          </a:prstGeom>
        </p:spPr>
      </p:pic>
      <p:sp>
        <p:nvSpPr>
          <p:cNvPr id="2" name="正方形/長方形 1">
            <a:extLst>
              <a:ext uri="{FF2B5EF4-FFF2-40B4-BE49-F238E27FC236}">
                <a16:creationId xmlns:a16="http://schemas.microsoft.com/office/drawing/2014/main" id="{B73E0ECC-C8E0-4081-8E7B-35A5B868E7B2}"/>
              </a:ext>
            </a:extLst>
          </p:cNvPr>
          <p:cNvSpPr/>
          <p:nvPr/>
        </p:nvSpPr>
        <p:spPr>
          <a:xfrm>
            <a:off x="5230875" y="589351"/>
            <a:ext cx="4011561" cy="437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2</a:t>
            </a:r>
            <a:r>
              <a:rPr kumimoji="1" lang="ja-JP" altLang="en-US" dirty="0"/>
              <a:t>班</a:t>
            </a:r>
            <a:endParaRPr kumimoji="1" lang="en-US" altLang="ja-JP" dirty="0"/>
          </a:p>
          <a:p>
            <a:r>
              <a:rPr kumimoji="1" lang="ja-JP" altLang="en-US" dirty="0"/>
              <a:t>金杉十字路より、船橋安孫子線への左折渋滞緩和などを、自治体に働きかけてほしい。</a:t>
            </a:r>
            <a:endParaRPr kumimoji="1" lang="en-US" altLang="ja-JP" dirty="0"/>
          </a:p>
          <a:p>
            <a:endParaRPr kumimoji="1" lang="en-US" altLang="ja-JP" dirty="0"/>
          </a:p>
          <a:p>
            <a:r>
              <a:rPr kumimoji="1" lang="ja-JP" altLang="en-US" dirty="0"/>
              <a:t>町内会費の返却はないのですか？</a:t>
            </a:r>
            <a:endParaRPr kumimoji="1" lang="en-US" altLang="ja-JP" dirty="0"/>
          </a:p>
          <a:p>
            <a:r>
              <a:rPr kumimoji="1" lang="ja-JP" altLang="en-US" dirty="0"/>
              <a:t>イベントを何もしていないのに高すぎると思います。</a:t>
            </a:r>
            <a:endParaRPr kumimoji="1" lang="en-US" altLang="ja-JP" dirty="0"/>
          </a:p>
          <a:p>
            <a:endParaRPr kumimoji="1" lang="en-US" altLang="ja-JP" dirty="0"/>
          </a:p>
          <a:p>
            <a:r>
              <a:rPr kumimoji="1" lang="ja-JP" altLang="en-US" dirty="0"/>
              <a:t>３．災害への備え、に関して「</a:t>
            </a:r>
            <a:r>
              <a:rPr kumimoji="1" lang="ja-JP" altLang="en-US" u="sng" dirty="0"/>
              <a:t>飲料水の確保と分配</a:t>
            </a:r>
            <a:r>
              <a:rPr kumimoji="1" lang="ja-JP" altLang="en-US" dirty="0"/>
              <a:t>」が必要と思われます。災害の種類と規模（期間）の程度にもよりますが、船橋市としての備えの情報を町会員に知らせてください。</a:t>
            </a:r>
          </a:p>
        </p:txBody>
      </p:sp>
    </p:spTree>
    <p:extLst>
      <p:ext uri="{BB962C8B-B14F-4D97-AF65-F5344CB8AC3E}">
        <p14:creationId xmlns:p14="http://schemas.microsoft.com/office/powerpoint/2010/main" val="24813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5F05D0E3-4A2B-42EB-88F6-271C6D079054}"/>
              </a:ext>
            </a:extLst>
          </p:cNvPr>
          <p:cNvPicPr>
            <a:picLocks noChangeAspect="1"/>
          </p:cNvPicPr>
          <p:nvPr/>
        </p:nvPicPr>
        <p:blipFill>
          <a:blip r:embed="rId2"/>
          <a:stretch>
            <a:fillRect/>
          </a:stretch>
        </p:blipFill>
        <p:spPr>
          <a:xfrm>
            <a:off x="746484" y="636832"/>
            <a:ext cx="4011561" cy="1002890"/>
          </a:xfrm>
          <a:prstGeom prst="rect">
            <a:avLst/>
          </a:prstGeom>
        </p:spPr>
      </p:pic>
      <p:pic>
        <p:nvPicPr>
          <p:cNvPr id="15" name="図 14">
            <a:extLst>
              <a:ext uri="{FF2B5EF4-FFF2-40B4-BE49-F238E27FC236}">
                <a16:creationId xmlns:a16="http://schemas.microsoft.com/office/drawing/2014/main" id="{A9719D2F-6B0B-4572-9F81-938689216F6E}"/>
              </a:ext>
            </a:extLst>
          </p:cNvPr>
          <p:cNvPicPr>
            <a:picLocks noChangeAspect="1"/>
          </p:cNvPicPr>
          <p:nvPr/>
        </p:nvPicPr>
        <p:blipFill>
          <a:blip r:embed="rId3"/>
          <a:stretch>
            <a:fillRect/>
          </a:stretch>
        </p:blipFill>
        <p:spPr>
          <a:xfrm>
            <a:off x="746485" y="1645253"/>
            <a:ext cx="4011561" cy="1012723"/>
          </a:xfrm>
          <a:prstGeom prst="rect">
            <a:avLst/>
          </a:prstGeom>
        </p:spPr>
      </p:pic>
      <p:pic>
        <p:nvPicPr>
          <p:cNvPr id="17" name="図 16">
            <a:extLst>
              <a:ext uri="{FF2B5EF4-FFF2-40B4-BE49-F238E27FC236}">
                <a16:creationId xmlns:a16="http://schemas.microsoft.com/office/drawing/2014/main" id="{7A609430-3B3D-490B-A9FB-2A474C840DBC}"/>
              </a:ext>
            </a:extLst>
          </p:cNvPr>
          <p:cNvPicPr>
            <a:picLocks noChangeAspect="1"/>
          </p:cNvPicPr>
          <p:nvPr/>
        </p:nvPicPr>
        <p:blipFill>
          <a:blip r:embed="rId4"/>
          <a:stretch>
            <a:fillRect/>
          </a:stretch>
        </p:blipFill>
        <p:spPr>
          <a:xfrm>
            <a:off x="746484" y="2770125"/>
            <a:ext cx="4011561" cy="1012723"/>
          </a:xfrm>
          <a:prstGeom prst="rect">
            <a:avLst/>
          </a:prstGeom>
        </p:spPr>
      </p:pic>
      <p:sp>
        <p:nvSpPr>
          <p:cNvPr id="14" name="テキスト ボックス 13">
            <a:extLst>
              <a:ext uri="{FF2B5EF4-FFF2-40B4-BE49-F238E27FC236}">
                <a16:creationId xmlns:a16="http://schemas.microsoft.com/office/drawing/2014/main" id="{F18838D7-EF56-4009-BAEC-4E7F2505211C}"/>
              </a:ext>
            </a:extLst>
          </p:cNvPr>
          <p:cNvSpPr txBox="1"/>
          <p:nvPr/>
        </p:nvSpPr>
        <p:spPr>
          <a:xfrm>
            <a:off x="300349" y="658482"/>
            <a:ext cx="532518" cy="369332"/>
          </a:xfrm>
          <a:prstGeom prst="rect">
            <a:avLst/>
          </a:prstGeom>
          <a:noFill/>
        </p:spPr>
        <p:txBody>
          <a:bodyPr wrap="none" rtlCol="0">
            <a:spAutoFit/>
          </a:bodyPr>
          <a:lstStyle/>
          <a:p>
            <a:r>
              <a:rPr kumimoji="1" lang="en-US" altLang="ja-JP" dirty="0"/>
              <a:t>3</a:t>
            </a:r>
            <a:r>
              <a:rPr kumimoji="1" lang="ja-JP" altLang="en-US" dirty="0"/>
              <a:t>班</a:t>
            </a:r>
          </a:p>
        </p:txBody>
      </p:sp>
      <p:sp>
        <p:nvSpPr>
          <p:cNvPr id="3" name="正方形/長方形 2">
            <a:extLst>
              <a:ext uri="{FF2B5EF4-FFF2-40B4-BE49-F238E27FC236}">
                <a16:creationId xmlns:a16="http://schemas.microsoft.com/office/drawing/2014/main" id="{09664241-25C7-43BF-AF6B-B482E3DD40D3}"/>
              </a:ext>
            </a:extLst>
          </p:cNvPr>
          <p:cNvSpPr/>
          <p:nvPr/>
        </p:nvSpPr>
        <p:spPr>
          <a:xfrm>
            <a:off x="5817326" y="748937"/>
            <a:ext cx="3692434" cy="5625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3</a:t>
            </a:r>
            <a:r>
              <a:rPr kumimoji="1" lang="ja-JP" altLang="en-US" dirty="0"/>
              <a:t>班</a:t>
            </a:r>
            <a:endParaRPr kumimoji="1" lang="en-US" altLang="ja-JP" dirty="0"/>
          </a:p>
          <a:p>
            <a:r>
              <a:rPr kumimoji="1" lang="en-US" altLang="ja-JP" dirty="0"/>
              <a:t>『</a:t>
            </a:r>
            <a:r>
              <a:rPr kumimoji="1" lang="ja-JP" altLang="en-US" dirty="0"/>
              <a:t>８．金杉会館のさらなる有効活用</a:t>
            </a:r>
            <a:r>
              <a:rPr kumimoji="1" lang="en-US" altLang="ja-JP" dirty="0"/>
              <a:t>』</a:t>
            </a:r>
            <a:r>
              <a:rPr kumimoji="1" lang="ja-JP" altLang="en-US" dirty="0"/>
              <a:t>を強く要望いたします。異世代間の交流。サークルやサロン、コミュニケの場所としてほしい。</a:t>
            </a:r>
            <a:endParaRPr kumimoji="1" lang="en-US" altLang="ja-JP" dirty="0"/>
          </a:p>
          <a:p>
            <a:endParaRPr kumimoji="1" lang="en-US" altLang="ja-JP" dirty="0"/>
          </a:p>
          <a:p>
            <a:r>
              <a:rPr kumimoji="1" lang="ja-JP" altLang="en-US" dirty="0"/>
              <a:t>今後、さらに高齢化が進み、高齢者のみの世帯が増えた時の町会の運営をどう維持していくのか。また、どう関わってもらうのか。</a:t>
            </a:r>
            <a:endParaRPr kumimoji="1" lang="en-US" altLang="ja-JP" dirty="0"/>
          </a:p>
          <a:p>
            <a:r>
              <a:rPr kumimoji="1" lang="ja-JP" altLang="en-US" dirty="0"/>
              <a:t>（役員の選出や班長の輪番など）</a:t>
            </a:r>
            <a:endParaRPr kumimoji="1" lang="en-US" altLang="ja-JP" dirty="0"/>
          </a:p>
          <a:p>
            <a:r>
              <a:rPr kumimoji="1" lang="ja-JP" altLang="en-US" dirty="0"/>
              <a:t>災害についての備えをどう考えているのか。</a:t>
            </a:r>
            <a:endParaRPr kumimoji="1" lang="en-US" altLang="ja-JP" dirty="0"/>
          </a:p>
          <a:p>
            <a:endParaRPr kumimoji="1" lang="en-US" altLang="ja-JP" dirty="0"/>
          </a:p>
          <a:p>
            <a:r>
              <a:rPr kumimoji="1" lang="ja-JP" altLang="en-US" dirty="0"/>
              <a:t>こんな時期なので、キチンと経費の見直しをして下さい。無駄が多すぎる。</a:t>
            </a:r>
          </a:p>
        </p:txBody>
      </p:sp>
    </p:spTree>
    <p:extLst>
      <p:ext uri="{BB962C8B-B14F-4D97-AF65-F5344CB8AC3E}">
        <p14:creationId xmlns:p14="http://schemas.microsoft.com/office/powerpoint/2010/main" val="399005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4F95DEA-5720-4634-978D-62B24D92246B}"/>
              </a:ext>
            </a:extLst>
          </p:cNvPr>
          <p:cNvPicPr>
            <a:picLocks noChangeAspect="1"/>
          </p:cNvPicPr>
          <p:nvPr/>
        </p:nvPicPr>
        <p:blipFill>
          <a:blip r:embed="rId2"/>
          <a:stretch>
            <a:fillRect/>
          </a:stretch>
        </p:blipFill>
        <p:spPr>
          <a:xfrm>
            <a:off x="507994" y="715211"/>
            <a:ext cx="3237284" cy="1037188"/>
          </a:xfrm>
          <a:prstGeom prst="rect">
            <a:avLst/>
          </a:prstGeom>
        </p:spPr>
      </p:pic>
      <p:pic>
        <p:nvPicPr>
          <p:cNvPr id="8" name="図 7">
            <a:extLst>
              <a:ext uri="{FF2B5EF4-FFF2-40B4-BE49-F238E27FC236}">
                <a16:creationId xmlns:a16="http://schemas.microsoft.com/office/drawing/2014/main" id="{F5EBCBBA-0A63-4076-A423-66D86AE130F3}"/>
              </a:ext>
            </a:extLst>
          </p:cNvPr>
          <p:cNvPicPr>
            <a:picLocks noChangeAspect="1"/>
          </p:cNvPicPr>
          <p:nvPr/>
        </p:nvPicPr>
        <p:blipFill>
          <a:blip r:embed="rId3"/>
          <a:stretch>
            <a:fillRect/>
          </a:stretch>
        </p:blipFill>
        <p:spPr>
          <a:xfrm>
            <a:off x="492279" y="1767067"/>
            <a:ext cx="3268714" cy="785749"/>
          </a:xfrm>
          <a:prstGeom prst="rect">
            <a:avLst/>
          </a:prstGeom>
        </p:spPr>
      </p:pic>
      <p:pic>
        <p:nvPicPr>
          <p:cNvPr id="10" name="図 9">
            <a:extLst>
              <a:ext uri="{FF2B5EF4-FFF2-40B4-BE49-F238E27FC236}">
                <a16:creationId xmlns:a16="http://schemas.microsoft.com/office/drawing/2014/main" id="{D8468B89-A861-4BC7-8EE5-D25EF23C66C8}"/>
              </a:ext>
            </a:extLst>
          </p:cNvPr>
          <p:cNvPicPr>
            <a:picLocks noChangeAspect="1"/>
          </p:cNvPicPr>
          <p:nvPr/>
        </p:nvPicPr>
        <p:blipFill>
          <a:blip r:embed="rId4"/>
          <a:stretch>
            <a:fillRect/>
          </a:stretch>
        </p:blipFill>
        <p:spPr>
          <a:xfrm>
            <a:off x="555139" y="2567484"/>
            <a:ext cx="3142995" cy="754319"/>
          </a:xfrm>
          <a:prstGeom prst="rect">
            <a:avLst/>
          </a:prstGeom>
        </p:spPr>
      </p:pic>
      <p:pic>
        <p:nvPicPr>
          <p:cNvPr id="12" name="図 11">
            <a:extLst>
              <a:ext uri="{FF2B5EF4-FFF2-40B4-BE49-F238E27FC236}">
                <a16:creationId xmlns:a16="http://schemas.microsoft.com/office/drawing/2014/main" id="{A00095AD-2FE9-45A3-AB8E-676F7C97DA78}"/>
              </a:ext>
            </a:extLst>
          </p:cNvPr>
          <p:cNvPicPr>
            <a:picLocks noChangeAspect="1"/>
          </p:cNvPicPr>
          <p:nvPr/>
        </p:nvPicPr>
        <p:blipFill>
          <a:blip r:embed="rId5"/>
          <a:stretch>
            <a:fillRect/>
          </a:stretch>
        </p:blipFill>
        <p:spPr>
          <a:xfrm>
            <a:off x="539424" y="3336471"/>
            <a:ext cx="3174425" cy="793606"/>
          </a:xfrm>
          <a:prstGeom prst="rect">
            <a:avLst/>
          </a:prstGeom>
        </p:spPr>
      </p:pic>
      <p:pic>
        <p:nvPicPr>
          <p:cNvPr id="14" name="図 13">
            <a:extLst>
              <a:ext uri="{FF2B5EF4-FFF2-40B4-BE49-F238E27FC236}">
                <a16:creationId xmlns:a16="http://schemas.microsoft.com/office/drawing/2014/main" id="{A39F82C9-9B44-4D82-AC2F-BE8C2937D475}"/>
              </a:ext>
            </a:extLst>
          </p:cNvPr>
          <p:cNvPicPr>
            <a:picLocks noChangeAspect="1"/>
          </p:cNvPicPr>
          <p:nvPr/>
        </p:nvPicPr>
        <p:blipFill>
          <a:blip r:embed="rId6"/>
          <a:stretch>
            <a:fillRect/>
          </a:stretch>
        </p:blipFill>
        <p:spPr>
          <a:xfrm>
            <a:off x="523709" y="4144745"/>
            <a:ext cx="3205854" cy="738604"/>
          </a:xfrm>
          <a:prstGeom prst="rect">
            <a:avLst/>
          </a:prstGeom>
        </p:spPr>
      </p:pic>
      <p:pic>
        <p:nvPicPr>
          <p:cNvPr id="16" name="図 15">
            <a:extLst>
              <a:ext uri="{FF2B5EF4-FFF2-40B4-BE49-F238E27FC236}">
                <a16:creationId xmlns:a16="http://schemas.microsoft.com/office/drawing/2014/main" id="{EBDCF371-0272-4108-8A5D-EBBD83C525A3}"/>
              </a:ext>
            </a:extLst>
          </p:cNvPr>
          <p:cNvPicPr>
            <a:picLocks noChangeAspect="1"/>
          </p:cNvPicPr>
          <p:nvPr/>
        </p:nvPicPr>
        <p:blipFill>
          <a:blip r:embed="rId7"/>
          <a:stretch>
            <a:fillRect/>
          </a:stretch>
        </p:blipFill>
        <p:spPr>
          <a:xfrm>
            <a:off x="539424" y="4898017"/>
            <a:ext cx="3174425" cy="801464"/>
          </a:xfrm>
          <a:prstGeom prst="rect">
            <a:avLst/>
          </a:prstGeom>
        </p:spPr>
      </p:pic>
      <p:pic>
        <p:nvPicPr>
          <p:cNvPr id="18" name="図 17">
            <a:extLst>
              <a:ext uri="{FF2B5EF4-FFF2-40B4-BE49-F238E27FC236}">
                <a16:creationId xmlns:a16="http://schemas.microsoft.com/office/drawing/2014/main" id="{3F5C5814-31B2-4F69-A694-A690EEFF808F}"/>
              </a:ext>
            </a:extLst>
          </p:cNvPr>
          <p:cNvPicPr>
            <a:picLocks noChangeAspect="1"/>
          </p:cNvPicPr>
          <p:nvPr/>
        </p:nvPicPr>
        <p:blipFill>
          <a:blip r:embed="rId8"/>
          <a:stretch>
            <a:fillRect/>
          </a:stretch>
        </p:blipFill>
        <p:spPr>
          <a:xfrm>
            <a:off x="507994" y="5714151"/>
            <a:ext cx="3237284" cy="856466"/>
          </a:xfrm>
          <a:prstGeom prst="rect">
            <a:avLst/>
          </a:prstGeom>
        </p:spPr>
      </p:pic>
      <p:sp>
        <p:nvSpPr>
          <p:cNvPr id="2" name="テキスト ボックス 1">
            <a:extLst>
              <a:ext uri="{FF2B5EF4-FFF2-40B4-BE49-F238E27FC236}">
                <a16:creationId xmlns:a16="http://schemas.microsoft.com/office/drawing/2014/main" id="{1C873086-4A4A-435E-8E5D-2C2020EEE94D}"/>
              </a:ext>
            </a:extLst>
          </p:cNvPr>
          <p:cNvSpPr txBox="1"/>
          <p:nvPr/>
        </p:nvSpPr>
        <p:spPr>
          <a:xfrm>
            <a:off x="591471" y="287383"/>
            <a:ext cx="532518" cy="369332"/>
          </a:xfrm>
          <a:prstGeom prst="rect">
            <a:avLst/>
          </a:prstGeom>
          <a:noFill/>
        </p:spPr>
        <p:txBody>
          <a:bodyPr wrap="none" rtlCol="0">
            <a:spAutoFit/>
          </a:bodyPr>
          <a:lstStyle/>
          <a:p>
            <a:r>
              <a:rPr kumimoji="1" lang="en-US" altLang="ja-JP" dirty="0"/>
              <a:t>4</a:t>
            </a:r>
            <a:r>
              <a:rPr kumimoji="1" lang="ja-JP" altLang="en-US" dirty="0"/>
              <a:t>班</a:t>
            </a:r>
            <a:endParaRPr kumimoji="1" lang="en-US" altLang="ja-JP" dirty="0"/>
          </a:p>
        </p:txBody>
      </p:sp>
      <p:sp>
        <p:nvSpPr>
          <p:cNvPr id="3" name="正方形/長方形 2">
            <a:extLst>
              <a:ext uri="{FF2B5EF4-FFF2-40B4-BE49-F238E27FC236}">
                <a16:creationId xmlns:a16="http://schemas.microsoft.com/office/drawing/2014/main" id="{7BA10C40-CA04-47D7-9199-8EFF74DA2C07}"/>
              </a:ext>
            </a:extLst>
          </p:cNvPr>
          <p:cNvSpPr/>
          <p:nvPr/>
        </p:nvSpPr>
        <p:spPr>
          <a:xfrm>
            <a:off x="4456390" y="320998"/>
            <a:ext cx="5115873" cy="6357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4</a:t>
            </a:r>
            <a:r>
              <a:rPr kumimoji="1" lang="ja-JP" altLang="en-US" sz="1400" dirty="0"/>
              <a:t>班</a:t>
            </a:r>
            <a:endParaRPr kumimoji="1" lang="en-US" altLang="ja-JP" sz="1400" dirty="0"/>
          </a:p>
          <a:p>
            <a:r>
              <a:rPr kumimoji="1" lang="ja-JP" altLang="en-US" sz="1400" dirty="0"/>
              <a:t>いつもありがとうございます。</a:t>
            </a:r>
            <a:endParaRPr kumimoji="1" lang="en-US" altLang="ja-JP" sz="1400" dirty="0"/>
          </a:p>
          <a:p>
            <a:r>
              <a:rPr kumimoji="1" lang="ja-JP" altLang="en-US" sz="1400" dirty="0"/>
              <a:t>グループホームでも何か役立つことがありましたらお申し付け下さい。地域の防災訓練がありましたら、参加できるご利用者様も参加させて頂けたら幸いです。その際に高齢者福祉施設なので避難誘導時、スタッフだけでは人手が足りないため、地域住民の方々のご協力をお願いさせていただく場やパンフレット等回覧版で入れさせて頂けたら有難く思っております。</a:t>
            </a:r>
            <a:endParaRPr kumimoji="1" lang="en-US" altLang="ja-JP" sz="1400" dirty="0"/>
          </a:p>
          <a:p>
            <a:endParaRPr kumimoji="1" lang="en-US" altLang="ja-JP" sz="1400" dirty="0"/>
          </a:p>
          <a:p>
            <a:r>
              <a:rPr kumimoji="1" lang="ja-JP" altLang="en-US" sz="1400" dirty="0"/>
              <a:t>・金杉会館のせいそう、ごくろう様でした。少しは変わった様に感じます。</a:t>
            </a:r>
            <a:endParaRPr kumimoji="1" lang="en-US" altLang="ja-JP" sz="1400" dirty="0"/>
          </a:p>
          <a:p>
            <a:r>
              <a:rPr kumimoji="1" lang="ja-JP" altLang="en-US" sz="1400" dirty="0"/>
              <a:t>・ゴミステーションの件ですが時々、カラス、猫のいたづら後があります。</a:t>
            </a:r>
            <a:endParaRPr kumimoji="1" lang="en-US" altLang="ja-JP" sz="1400" dirty="0"/>
          </a:p>
          <a:p>
            <a:endParaRPr kumimoji="1" lang="en-US" altLang="ja-JP" sz="1400" dirty="0"/>
          </a:p>
          <a:p>
            <a:r>
              <a:rPr kumimoji="1" lang="ja-JP" altLang="en-US" sz="1400" dirty="0"/>
              <a:t>・イチョウの樹の落葉が毎年大変なので何とかして欲しい。</a:t>
            </a:r>
            <a:endParaRPr kumimoji="1" lang="en-US" altLang="ja-JP" sz="1400" dirty="0"/>
          </a:p>
          <a:p>
            <a:r>
              <a:rPr kumimoji="1" lang="ja-JP" altLang="en-US" sz="1400" dirty="0"/>
              <a:t>・会館のカビの臭いがヒドいです。</a:t>
            </a:r>
            <a:endParaRPr kumimoji="1" lang="en-US" altLang="ja-JP" sz="1400" dirty="0"/>
          </a:p>
          <a:p>
            <a:endParaRPr kumimoji="1" lang="en-US" altLang="ja-JP" sz="1400" dirty="0"/>
          </a:p>
          <a:p>
            <a:r>
              <a:rPr kumimoji="1" lang="ja-JP" altLang="en-US" sz="1400" dirty="0"/>
              <a:t>・金杉会館のゴミステーションがカラス、猫のいたづら後がありきたないです。</a:t>
            </a:r>
            <a:endParaRPr kumimoji="1" lang="en-US" altLang="ja-JP" sz="1400" dirty="0"/>
          </a:p>
          <a:p>
            <a:r>
              <a:rPr kumimoji="1" lang="ja-JP" altLang="en-US" sz="1400" dirty="0"/>
              <a:t>・ゴミ出す曜日でないのに出している方もいました。</a:t>
            </a:r>
            <a:endParaRPr kumimoji="1" lang="en-US" altLang="ja-JP" sz="1400" dirty="0"/>
          </a:p>
          <a:p>
            <a:endParaRPr kumimoji="1" lang="en-US" altLang="ja-JP" sz="1400" dirty="0"/>
          </a:p>
          <a:p>
            <a:r>
              <a:rPr kumimoji="1" lang="ja-JP" altLang="en-US" sz="1400" dirty="0"/>
              <a:t>ゴミステーションのブルーシートは年寄りには重たいので、黄色（カラスの嫌いな）のネットにするなど、考えてもらいたい。</a:t>
            </a:r>
            <a:endParaRPr kumimoji="1" lang="en-US" altLang="ja-JP" sz="1400" dirty="0"/>
          </a:p>
          <a:p>
            <a:endParaRPr kumimoji="1" lang="en-US" altLang="ja-JP" sz="1400" dirty="0"/>
          </a:p>
          <a:p>
            <a:r>
              <a:rPr kumimoji="1" lang="ja-JP" altLang="en-US" sz="1400" dirty="0"/>
              <a:t>上記５　ゴミステーションの使用法、整理整頓の徹底を</a:t>
            </a:r>
            <a:r>
              <a:rPr kumimoji="1" lang="en-US" altLang="ja-JP" sz="1400" dirty="0"/>
              <a:t>‼</a:t>
            </a:r>
          </a:p>
          <a:p>
            <a:r>
              <a:rPr kumimoji="1" lang="en-US" altLang="ja-JP" sz="1400" dirty="0"/>
              <a:t>〃</a:t>
            </a:r>
            <a:r>
              <a:rPr kumimoji="1" lang="ja-JP" altLang="en-US" sz="1400" dirty="0"/>
              <a:t>　８　使用者の駐車場管理整頓</a:t>
            </a:r>
            <a:endParaRPr kumimoji="1" lang="en-US" altLang="ja-JP" sz="1400" dirty="0"/>
          </a:p>
          <a:p>
            <a:endParaRPr kumimoji="1" lang="en-US" altLang="ja-JP" sz="1400" dirty="0"/>
          </a:p>
          <a:p>
            <a:r>
              <a:rPr kumimoji="1" lang="ja-JP" altLang="en-US" sz="1400" dirty="0"/>
              <a:t>ご苦労様です。</a:t>
            </a:r>
          </a:p>
        </p:txBody>
      </p:sp>
    </p:spTree>
    <p:extLst>
      <p:ext uri="{BB962C8B-B14F-4D97-AF65-F5344CB8AC3E}">
        <p14:creationId xmlns:p14="http://schemas.microsoft.com/office/powerpoint/2010/main" val="328960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23E7241-2BF9-47AD-858F-0FF5F97AB161}"/>
              </a:ext>
            </a:extLst>
          </p:cNvPr>
          <p:cNvPicPr>
            <a:picLocks noChangeAspect="1"/>
          </p:cNvPicPr>
          <p:nvPr/>
        </p:nvPicPr>
        <p:blipFill>
          <a:blip r:embed="rId2"/>
          <a:stretch>
            <a:fillRect/>
          </a:stretch>
        </p:blipFill>
        <p:spPr>
          <a:xfrm>
            <a:off x="545175" y="392797"/>
            <a:ext cx="3972232" cy="983226"/>
          </a:xfrm>
          <a:prstGeom prst="rect">
            <a:avLst/>
          </a:prstGeom>
        </p:spPr>
      </p:pic>
      <p:pic>
        <p:nvPicPr>
          <p:cNvPr id="7" name="図 6">
            <a:extLst>
              <a:ext uri="{FF2B5EF4-FFF2-40B4-BE49-F238E27FC236}">
                <a16:creationId xmlns:a16="http://schemas.microsoft.com/office/drawing/2014/main" id="{EDCE2597-C7AC-4813-90B6-EBA0AF4412D1}"/>
              </a:ext>
            </a:extLst>
          </p:cNvPr>
          <p:cNvPicPr>
            <a:picLocks noChangeAspect="1"/>
          </p:cNvPicPr>
          <p:nvPr/>
        </p:nvPicPr>
        <p:blipFill>
          <a:blip r:embed="rId3"/>
          <a:stretch>
            <a:fillRect/>
          </a:stretch>
        </p:blipFill>
        <p:spPr>
          <a:xfrm>
            <a:off x="584504" y="1434403"/>
            <a:ext cx="3932903" cy="1002890"/>
          </a:xfrm>
          <a:prstGeom prst="rect">
            <a:avLst/>
          </a:prstGeom>
        </p:spPr>
      </p:pic>
      <p:pic>
        <p:nvPicPr>
          <p:cNvPr id="9" name="図 8">
            <a:extLst>
              <a:ext uri="{FF2B5EF4-FFF2-40B4-BE49-F238E27FC236}">
                <a16:creationId xmlns:a16="http://schemas.microsoft.com/office/drawing/2014/main" id="{E96227C6-1E64-4E30-92C7-046AEF6B35FC}"/>
              </a:ext>
            </a:extLst>
          </p:cNvPr>
          <p:cNvPicPr>
            <a:picLocks noChangeAspect="1"/>
          </p:cNvPicPr>
          <p:nvPr/>
        </p:nvPicPr>
        <p:blipFill>
          <a:blip r:embed="rId4"/>
          <a:stretch>
            <a:fillRect/>
          </a:stretch>
        </p:blipFill>
        <p:spPr>
          <a:xfrm>
            <a:off x="598945" y="2495673"/>
            <a:ext cx="3932903" cy="943897"/>
          </a:xfrm>
          <a:prstGeom prst="rect">
            <a:avLst/>
          </a:prstGeom>
        </p:spPr>
      </p:pic>
      <p:pic>
        <p:nvPicPr>
          <p:cNvPr id="11" name="図 10">
            <a:extLst>
              <a:ext uri="{FF2B5EF4-FFF2-40B4-BE49-F238E27FC236}">
                <a16:creationId xmlns:a16="http://schemas.microsoft.com/office/drawing/2014/main" id="{5DD63212-8C7F-4ABA-9CBB-EC6941F07B5C}"/>
              </a:ext>
            </a:extLst>
          </p:cNvPr>
          <p:cNvPicPr>
            <a:picLocks noChangeAspect="1"/>
          </p:cNvPicPr>
          <p:nvPr/>
        </p:nvPicPr>
        <p:blipFill>
          <a:blip r:embed="rId5"/>
          <a:stretch>
            <a:fillRect/>
          </a:stretch>
        </p:blipFill>
        <p:spPr>
          <a:xfrm>
            <a:off x="667083" y="3623978"/>
            <a:ext cx="3972232" cy="1229032"/>
          </a:xfrm>
          <a:prstGeom prst="rect">
            <a:avLst/>
          </a:prstGeom>
        </p:spPr>
      </p:pic>
      <p:sp>
        <p:nvSpPr>
          <p:cNvPr id="2" name="テキスト ボックス 1">
            <a:extLst>
              <a:ext uri="{FF2B5EF4-FFF2-40B4-BE49-F238E27FC236}">
                <a16:creationId xmlns:a16="http://schemas.microsoft.com/office/drawing/2014/main" id="{643640C8-BF46-4E2E-B509-4DDC76C16C65}"/>
              </a:ext>
            </a:extLst>
          </p:cNvPr>
          <p:cNvSpPr txBox="1"/>
          <p:nvPr/>
        </p:nvSpPr>
        <p:spPr>
          <a:xfrm>
            <a:off x="134565" y="674834"/>
            <a:ext cx="532518" cy="369332"/>
          </a:xfrm>
          <a:prstGeom prst="rect">
            <a:avLst/>
          </a:prstGeom>
          <a:noFill/>
        </p:spPr>
        <p:txBody>
          <a:bodyPr wrap="none" rtlCol="0">
            <a:spAutoFit/>
          </a:bodyPr>
          <a:lstStyle/>
          <a:p>
            <a:r>
              <a:rPr kumimoji="1" lang="en-US" altLang="ja-JP" dirty="0"/>
              <a:t>6</a:t>
            </a:r>
            <a:r>
              <a:rPr kumimoji="1" lang="ja-JP" altLang="en-US" dirty="0"/>
              <a:t>班</a:t>
            </a:r>
          </a:p>
        </p:txBody>
      </p:sp>
      <p:sp>
        <p:nvSpPr>
          <p:cNvPr id="4" name="正方形/長方形 3">
            <a:extLst>
              <a:ext uri="{FF2B5EF4-FFF2-40B4-BE49-F238E27FC236}">
                <a16:creationId xmlns:a16="http://schemas.microsoft.com/office/drawing/2014/main" id="{9E4659A4-5DDB-4062-8248-B998BC428EB1}"/>
              </a:ext>
            </a:extLst>
          </p:cNvPr>
          <p:cNvSpPr/>
          <p:nvPr/>
        </p:nvSpPr>
        <p:spPr>
          <a:xfrm>
            <a:off x="5219700" y="674834"/>
            <a:ext cx="4343435" cy="571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６班</a:t>
            </a:r>
            <a:endParaRPr kumimoji="1" lang="en-US" altLang="ja-JP" dirty="0"/>
          </a:p>
          <a:p>
            <a:r>
              <a:rPr kumimoji="1" lang="ja-JP" altLang="en-US" dirty="0"/>
              <a:t>ボックス型のごみステーションを設置して欲しい</a:t>
            </a:r>
            <a:endParaRPr kumimoji="1" lang="en-US" altLang="ja-JP" dirty="0"/>
          </a:p>
          <a:p>
            <a:r>
              <a:rPr kumimoji="1" lang="ja-JP" altLang="en-US" dirty="0"/>
              <a:t>公共の下水にして欲しい</a:t>
            </a:r>
            <a:endParaRPr kumimoji="1" lang="en-US" altLang="ja-JP" dirty="0"/>
          </a:p>
          <a:p>
            <a:endParaRPr kumimoji="1" lang="en-US" altLang="ja-JP" dirty="0"/>
          </a:p>
          <a:p>
            <a:r>
              <a:rPr kumimoji="1" lang="ja-JP" altLang="en-US" dirty="0"/>
              <a:t>ポストの設置をしてほしい</a:t>
            </a:r>
            <a:endParaRPr kumimoji="1" lang="en-US" altLang="ja-JP" dirty="0"/>
          </a:p>
          <a:p>
            <a:endParaRPr kumimoji="1" lang="en-US" altLang="ja-JP" dirty="0"/>
          </a:p>
          <a:p>
            <a:r>
              <a:rPr kumimoji="1" lang="ja-JP" altLang="en-US" dirty="0"/>
              <a:t>公共下水にして欲しい。</a:t>
            </a:r>
            <a:endParaRPr kumimoji="1" lang="en-US" altLang="ja-JP" dirty="0"/>
          </a:p>
          <a:p>
            <a:endParaRPr kumimoji="1" lang="en-US" altLang="ja-JP" dirty="0"/>
          </a:p>
          <a:p>
            <a:r>
              <a:rPr kumimoji="1" lang="ja-JP" altLang="en-US" dirty="0"/>
              <a:t>体育レクレーションは年々、子供の数が少なくなっている中で、参加人数確保は大変になっている。班長さんが苦労してまでやる必要はないと思う。お願いされた方も嫌々、やらされて、みていてかわいそう、申し訳ない。なくして、いっそ、敬老会をもっと盛大にやるのはどうか？</a:t>
            </a:r>
            <a:endParaRPr kumimoji="1" lang="en-US" altLang="ja-JP" dirty="0"/>
          </a:p>
          <a:p>
            <a:r>
              <a:rPr kumimoji="1" lang="ja-JP" altLang="en-US" dirty="0"/>
              <a:t>地域のコミュニケーションを計りたいなら、夏祭りだけで十分だと思う。</a:t>
            </a:r>
            <a:endParaRPr kumimoji="1" lang="en-US" altLang="ja-JP" dirty="0"/>
          </a:p>
          <a:p>
            <a:endParaRPr kumimoji="1" lang="ja-JP" altLang="en-US" dirty="0"/>
          </a:p>
        </p:txBody>
      </p:sp>
    </p:spTree>
    <p:extLst>
      <p:ext uri="{BB962C8B-B14F-4D97-AF65-F5344CB8AC3E}">
        <p14:creationId xmlns:p14="http://schemas.microsoft.com/office/powerpoint/2010/main" val="133060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79F5BB9-19E4-4A26-86F8-F39AB0868B86}"/>
              </a:ext>
            </a:extLst>
          </p:cNvPr>
          <p:cNvPicPr>
            <a:picLocks noChangeAspect="1"/>
          </p:cNvPicPr>
          <p:nvPr/>
        </p:nvPicPr>
        <p:blipFill>
          <a:blip r:embed="rId2"/>
          <a:stretch>
            <a:fillRect/>
          </a:stretch>
        </p:blipFill>
        <p:spPr>
          <a:xfrm>
            <a:off x="841653" y="539382"/>
            <a:ext cx="3972232" cy="973394"/>
          </a:xfrm>
          <a:prstGeom prst="rect">
            <a:avLst/>
          </a:prstGeom>
        </p:spPr>
      </p:pic>
      <p:pic>
        <p:nvPicPr>
          <p:cNvPr id="3" name="図 2">
            <a:extLst>
              <a:ext uri="{FF2B5EF4-FFF2-40B4-BE49-F238E27FC236}">
                <a16:creationId xmlns:a16="http://schemas.microsoft.com/office/drawing/2014/main" id="{ABC10F0A-1827-4E0C-B3DA-F6B9BAAEF321}"/>
              </a:ext>
            </a:extLst>
          </p:cNvPr>
          <p:cNvPicPr>
            <a:picLocks noChangeAspect="1"/>
          </p:cNvPicPr>
          <p:nvPr/>
        </p:nvPicPr>
        <p:blipFill>
          <a:blip r:embed="rId3"/>
          <a:stretch>
            <a:fillRect/>
          </a:stretch>
        </p:blipFill>
        <p:spPr>
          <a:xfrm>
            <a:off x="802323" y="1581409"/>
            <a:ext cx="4011561" cy="983226"/>
          </a:xfrm>
          <a:prstGeom prst="rect">
            <a:avLst/>
          </a:prstGeom>
        </p:spPr>
      </p:pic>
      <p:pic>
        <p:nvPicPr>
          <p:cNvPr id="4" name="図 3">
            <a:extLst>
              <a:ext uri="{FF2B5EF4-FFF2-40B4-BE49-F238E27FC236}">
                <a16:creationId xmlns:a16="http://schemas.microsoft.com/office/drawing/2014/main" id="{E8855FA2-D913-4943-91BE-A46015714F7E}"/>
              </a:ext>
            </a:extLst>
          </p:cNvPr>
          <p:cNvPicPr>
            <a:picLocks noChangeAspect="1"/>
          </p:cNvPicPr>
          <p:nvPr/>
        </p:nvPicPr>
        <p:blipFill>
          <a:blip r:embed="rId4"/>
          <a:stretch>
            <a:fillRect/>
          </a:stretch>
        </p:blipFill>
        <p:spPr>
          <a:xfrm>
            <a:off x="821988" y="2701901"/>
            <a:ext cx="3972232" cy="1002890"/>
          </a:xfrm>
          <a:prstGeom prst="rect">
            <a:avLst/>
          </a:prstGeom>
        </p:spPr>
      </p:pic>
      <p:sp>
        <p:nvSpPr>
          <p:cNvPr id="5" name="テキスト ボックス 4">
            <a:extLst>
              <a:ext uri="{FF2B5EF4-FFF2-40B4-BE49-F238E27FC236}">
                <a16:creationId xmlns:a16="http://schemas.microsoft.com/office/drawing/2014/main" id="{A0B9025D-6150-44B7-8A86-B361158A6ED8}"/>
              </a:ext>
            </a:extLst>
          </p:cNvPr>
          <p:cNvSpPr txBox="1"/>
          <p:nvPr/>
        </p:nvSpPr>
        <p:spPr>
          <a:xfrm>
            <a:off x="338360" y="508195"/>
            <a:ext cx="532518" cy="369332"/>
          </a:xfrm>
          <a:prstGeom prst="rect">
            <a:avLst/>
          </a:prstGeom>
          <a:noFill/>
        </p:spPr>
        <p:txBody>
          <a:bodyPr wrap="none" rtlCol="0">
            <a:spAutoFit/>
          </a:bodyPr>
          <a:lstStyle/>
          <a:p>
            <a:r>
              <a:rPr kumimoji="1" lang="en-US" altLang="ja-JP" dirty="0"/>
              <a:t>7</a:t>
            </a:r>
            <a:r>
              <a:rPr kumimoji="1" lang="ja-JP" altLang="en-US" dirty="0"/>
              <a:t>班</a:t>
            </a:r>
            <a:endParaRPr kumimoji="1" lang="en-US" altLang="ja-JP" dirty="0"/>
          </a:p>
        </p:txBody>
      </p:sp>
      <p:sp>
        <p:nvSpPr>
          <p:cNvPr id="6" name="正方形/長方形 5">
            <a:extLst>
              <a:ext uri="{FF2B5EF4-FFF2-40B4-BE49-F238E27FC236}">
                <a16:creationId xmlns:a16="http://schemas.microsoft.com/office/drawing/2014/main" id="{FF470C74-353D-417D-BCEE-D76EA9F23069}"/>
              </a:ext>
            </a:extLst>
          </p:cNvPr>
          <p:cNvSpPr/>
          <p:nvPr/>
        </p:nvSpPr>
        <p:spPr>
          <a:xfrm>
            <a:off x="4794220" y="800100"/>
            <a:ext cx="4852700" cy="545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7</a:t>
            </a:r>
            <a:r>
              <a:rPr kumimoji="1" lang="ja-JP" altLang="en-US" dirty="0"/>
              <a:t>班</a:t>
            </a:r>
            <a:endParaRPr kumimoji="1" lang="en-US" altLang="ja-JP" dirty="0"/>
          </a:p>
          <a:p>
            <a:r>
              <a:rPr kumimoji="1" lang="ja-JP" altLang="en-US" dirty="0"/>
              <a:t>１．金杉会館のメンテナンス、外壁と内部床フローリング等、修理及ワックスがけ。</a:t>
            </a:r>
            <a:endParaRPr kumimoji="1" lang="en-US" altLang="ja-JP" dirty="0"/>
          </a:p>
          <a:p>
            <a:r>
              <a:rPr kumimoji="1" lang="ja-JP" altLang="en-US" dirty="0"/>
              <a:t>２．銀杏の木の枝切り（近隣の方の落葉の清掃、困難です！）</a:t>
            </a:r>
            <a:endParaRPr kumimoji="1" lang="en-US" altLang="ja-JP" dirty="0"/>
          </a:p>
          <a:p>
            <a:endParaRPr kumimoji="1" lang="en-US" altLang="ja-JP" dirty="0"/>
          </a:p>
          <a:p>
            <a:r>
              <a:rPr kumimoji="1" lang="ja-JP" altLang="en-US" dirty="0"/>
              <a:t>（気になる点）</a:t>
            </a:r>
            <a:endParaRPr kumimoji="1" lang="en-US" altLang="ja-JP" dirty="0"/>
          </a:p>
          <a:p>
            <a:r>
              <a:rPr kumimoji="1" lang="ja-JP" altLang="en-US" dirty="0"/>
              <a:t>冠水マップでの三丁目（北八津川）に対する事</a:t>
            </a:r>
            <a:endParaRPr kumimoji="1" lang="en-US" altLang="ja-JP" dirty="0"/>
          </a:p>
          <a:p>
            <a:r>
              <a:rPr kumimoji="1" lang="ja-JP" altLang="en-US" dirty="0"/>
              <a:t>川の上流の開発で超える水量で船取線が堤防になり池の状態に成るのでは？</a:t>
            </a:r>
            <a:endParaRPr kumimoji="1" lang="en-US" altLang="ja-JP" dirty="0"/>
          </a:p>
          <a:p>
            <a:endParaRPr kumimoji="1" lang="en-US" altLang="ja-JP" dirty="0"/>
          </a:p>
          <a:p>
            <a:r>
              <a:rPr kumimoji="1" lang="ja-JP" altLang="en-US" dirty="0"/>
              <a:t>船橋駅から小室行きのバスの遅れがひどい。朝、夕（小室→船橋）の本数を増やしてほしい。</a:t>
            </a:r>
          </a:p>
        </p:txBody>
      </p:sp>
    </p:spTree>
    <p:extLst>
      <p:ext uri="{BB962C8B-B14F-4D97-AF65-F5344CB8AC3E}">
        <p14:creationId xmlns:p14="http://schemas.microsoft.com/office/powerpoint/2010/main" val="342593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69DF8BC-7BB4-4B4F-A2CC-6BECBD9DDD72}"/>
              </a:ext>
            </a:extLst>
          </p:cNvPr>
          <p:cNvPicPr>
            <a:picLocks noChangeAspect="1"/>
          </p:cNvPicPr>
          <p:nvPr/>
        </p:nvPicPr>
        <p:blipFill>
          <a:blip r:embed="rId2"/>
          <a:stretch>
            <a:fillRect/>
          </a:stretch>
        </p:blipFill>
        <p:spPr>
          <a:xfrm>
            <a:off x="712531" y="1899776"/>
            <a:ext cx="3932903" cy="943897"/>
          </a:xfrm>
          <a:prstGeom prst="rect">
            <a:avLst/>
          </a:prstGeom>
        </p:spPr>
      </p:pic>
      <p:pic>
        <p:nvPicPr>
          <p:cNvPr id="5" name="図 4">
            <a:extLst>
              <a:ext uri="{FF2B5EF4-FFF2-40B4-BE49-F238E27FC236}">
                <a16:creationId xmlns:a16="http://schemas.microsoft.com/office/drawing/2014/main" id="{D2CB690E-36B1-42A7-B22F-C1829987D96E}"/>
              </a:ext>
            </a:extLst>
          </p:cNvPr>
          <p:cNvPicPr>
            <a:picLocks noChangeAspect="1"/>
          </p:cNvPicPr>
          <p:nvPr/>
        </p:nvPicPr>
        <p:blipFill>
          <a:blip r:embed="rId3"/>
          <a:stretch>
            <a:fillRect/>
          </a:stretch>
        </p:blipFill>
        <p:spPr>
          <a:xfrm>
            <a:off x="673202" y="3011438"/>
            <a:ext cx="3972232" cy="1002890"/>
          </a:xfrm>
          <a:prstGeom prst="rect">
            <a:avLst/>
          </a:prstGeom>
        </p:spPr>
      </p:pic>
      <p:pic>
        <p:nvPicPr>
          <p:cNvPr id="7" name="図 6">
            <a:extLst>
              <a:ext uri="{FF2B5EF4-FFF2-40B4-BE49-F238E27FC236}">
                <a16:creationId xmlns:a16="http://schemas.microsoft.com/office/drawing/2014/main" id="{846447C4-7539-4E02-BBEE-93EAE0FA8E14}"/>
              </a:ext>
            </a:extLst>
          </p:cNvPr>
          <p:cNvPicPr>
            <a:picLocks noChangeAspect="1"/>
          </p:cNvPicPr>
          <p:nvPr/>
        </p:nvPicPr>
        <p:blipFill>
          <a:blip r:embed="rId4"/>
          <a:stretch>
            <a:fillRect/>
          </a:stretch>
        </p:blipFill>
        <p:spPr>
          <a:xfrm>
            <a:off x="673202" y="4296086"/>
            <a:ext cx="3932903" cy="963561"/>
          </a:xfrm>
          <a:prstGeom prst="rect">
            <a:avLst/>
          </a:prstGeom>
        </p:spPr>
      </p:pic>
      <p:sp>
        <p:nvSpPr>
          <p:cNvPr id="17" name="テキスト ボックス 16">
            <a:extLst>
              <a:ext uri="{FF2B5EF4-FFF2-40B4-BE49-F238E27FC236}">
                <a16:creationId xmlns:a16="http://schemas.microsoft.com/office/drawing/2014/main" id="{F1EC39F3-1756-4901-9EE7-AC10F77F2233}"/>
              </a:ext>
            </a:extLst>
          </p:cNvPr>
          <p:cNvSpPr txBox="1"/>
          <p:nvPr/>
        </p:nvSpPr>
        <p:spPr>
          <a:xfrm>
            <a:off x="140684" y="2002392"/>
            <a:ext cx="720069" cy="369332"/>
          </a:xfrm>
          <a:prstGeom prst="rect">
            <a:avLst/>
          </a:prstGeom>
          <a:noFill/>
        </p:spPr>
        <p:txBody>
          <a:bodyPr wrap="none" rtlCol="0">
            <a:spAutoFit/>
          </a:bodyPr>
          <a:lstStyle/>
          <a:p>
            <a:r>
              <a:rPr kumimoji="1" lang="en-US" altLang="ja-JP" dirty="0"/>
              <a:t>9-1</a:t>
            </a:r>
            <a:r>
              <a:rPr kumimoji="1" lang="ja-JP" altLang="en-US" dirty="0"/>
              <a:t>班</a:t>
            </a:r>
          </a:p>
        </p:txBody>
      </p:sp>
      <p:sp>
        <p:nvSpPr>
          <p:cNvPr id="2" name="正方形/長方形 1">
            <a:extLst>
              <a:ext uri="{FF2B5EF4-FFF2-40B4-BE49-F238E27FC236}">
                <a16:creationId xmlns:a16="http://schemas.microsoft.com/office/drawing/2014/main" id="{D677725F-FCF8-4FFF-B7AF-A968B7FF601E}"/>
              </a:ext>
            </a:extLst>
          </p:cNvPr>
          <p:cNvSpPr/>
          <p:nvPr/>
        </p:nvSpPr>
        <p:spPr>
          <a:xfrm>
            <a:off x="5477691" y="807720"/>
            <a:ext cx="3755107" cy="5577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9</a:t>
            </a:r>
            <a:r>
              <a:rPr kumimoji="1" lang="ja-JP" altLang="en-US" dirty="0"/>
              <a:t>－</a:t>
            </a:r>
            <a:r>
              <a:rPr kumimoji="1" lang="en-US" altLang="ja-JP" dirty="0"/>
              <a:t>1</a:t>
            </a:r>
            <a:r>
              <a:rPr kumimoji="1" lang="ja-JP" altLang="en-US" dirty="0"/>
              <a:t>班</a:t>
            </a:r>
            <a:endParaRPr kumimoji="1" lang="en-US" altLang="ja-JP" dirty="0"/>
          </a:p>
          <a:p>
            <a:r>
              <a:rPr kumimoji="1" lang="ja-JP" altLang="en-US" dirty="0"/>
              <a:t>なし</a:t>
            </a:r>
            <a:endParaRPr kumimoji="1" lang="en-US" altLang="ja-JP" dirty="0"/>
          </a:p>
          <a:p>
            <a:endParaRPr kumimoji="1" lang="en-US" altLang="ja-JP" dirty="0"/>
          </a:p>
          <a:p>
            <a:r>
              <a:rPr kumimoji="1" lang="ja-JP" altLang="en-US" dirty="0"/>
              <a:t>町会のゴミステーションの新規購入に補助をお願いします。金杉会館のゴミステーションがとても汚い。皆が集まる場所なのでちゃんとしたゴミステーションの補助を考慮してほしい。</a:t>
            </a:r>
            <a:endParaRPr kumimoji="1" lang="en-US" altLang="ja-JP" dirty="0"/>
          </a:p>
          <a:p>
            <a:endParaRPr kumimoji="1" lang="en-US" altLang="ja-JP" dirty="0"/>
          </a:p>
          <a:p>
            <a:r>
              <a:rPr kumimoji="1" lang="ja-JP" altLang="en-US" dirty="0"/>
              <a:t>会長・副会長・班長の負担を少なくするために、夏祭り、敬老会、体育レクレーションは廃止してほしいです。</a:t>
            </a:r>
          </a:p>
        </p:txBody>
      </p:sp>
    </p:spTree>
    <p:extLst>
      <p:ext uri="{BB962C8B-B14F-4D97-AF65-F5344CB8AC3E}">
        <p14:creationId xmlns:p14="http://schemas.microsoft.com/office/powerpoint/2010/main" val="23274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CF30EE4-7404-4B29-97E9-FB9AE9AAF27E}"/>
              </a:ext>
            </a:extLst>
          </p:cNvPr>
          <p:cNvPicPr>
            <a:picLocks noChangeAspect="1"/>
          </p:cNvPicPr>
          <p:nvPr/>
        </p:nvPicPr>
        <p:blipFill>
          <a:blip r:embed="rId2"/>
          <a:stretch>
            <a:fillRect/>
          </a:stretch>
        </p:blipFill>
        <p:spPr>
          <a:xfrm>
            <a:off x="783770" y="524384"/>
            <a:ext cx="5037909" cy="1224835"/>
          </a:xfrm>
          <a:prstGeom prst="rect">
            <a:avLst/>
          </a:prstGeom>
        </p:spPr>
      </p:pic>
      <p:pic>
        <p:nvPicPr>
          <p:cNvPr id="9" name="図 8">
            <a:extLst>
              <a:ext uri="{FF2B5EF4-FFF2-40B4-BE49-F238E27FC236}">
                <a16:creationId xmlns:a16="http://schemas.microsoft.com/office/drawing/2014/main" id="{5A9D8F3F-E819-4CD9-8096-25F82939E22D}"/>
              </a:ext>
            </a:extLst>
          </p:cNvPr>
          <p:cNvPicPr>
            <a:picLocks noChangeAspect="1"/>
          </p:cNvPicPr>
          <p:nvPr/>
        </p:nvPicPr>
        <p:blipFill>
          <a:blip r:embed="rId3"/>
          <a:stretch>
            <a:fillRect/>
          </a:stretch>
        </p:blipFill>
        <p:spPr>
          <a:xfrm>
            <a:off x="966651" y="1753713"/>
            <a:ext cx="4855028" cy="1245698"/>
          </a:xfrm>
          <a:prstGeom prst="rect">
            <a:avLst/>
          </a:prstGeom>
        </p:spPr>
      </p:pic>
      <p:pic>
        <p:nvPicPr>
          <p:cNvPr id="13" name="図 12">
            <a:extLst>
              <a:ext uri="{FF2B5EF4-FFF2-40B4-BE49-F238E27FC236}">
                <a16:creationId xmlns:a16="http://schemas.microsoft.com/office/drawing/2014/main" id="{13BA2C10-8282-48A3-91D6-00E40BA411A6}"/>
              </a:ext>
            </a:extLst>
          </p:cNvPr>
          <p:cNvPicPr>
            <a:picLocks noChangeAspect="1"/>
          </p:cNvPicPr>
          <p:nvPr/>
        </p:nvPicPr>
        <p:blipFill>
          <a:blip r:embed="rId4"/>
          <a:stretch>
            <a:fillRect/>
          </a:stretch>
        </p:blipFill>
        <p:spPr>
          <a:xfrm>
            <a:off x="783770" y="3069674"/>
            <a:ext cx="5037910" cy="1698424"/>
          </a:xfrm>
          <a:prstGeom prst="rect">
            <a:avLst/>
          </a:prstGeom>
        </p:spPr>
      </p:pic>
      <p:sp>
        <p:nvSpPr>
          <p:cNvPr id="18" name="テキスト ボックス 17">
            <a:extLst>
              <a:ext uri="{FF2B5EF4-FFF2-40B4-BE49-F238E27FC236}">
                <a16:creationId xmlns:a16="http://schemas.microsoft.com/office/drawing/2014/main" id="{02003008-5905-46AD-BDE9-D6EEC7695480}"/>
              </a:ext>
            </a:extLst>
          </p:cNvPr>
          <p:cNvSpPr txBox="1"/>
          <p:nvPr/>
        </p:nvSpPr>
        <p:spPr>
          <a:xfrm>
            <a:off x="546339" y="222694"/>
            <a:ext cx="720069" cy="369332"/>
          </a:xfrm>
          <a:prstGeom prst="rect">
            <a:avLst/>
          </a:prstGeom>
          <a:noFill/>
        </p:spPr>
        <p:txBody>
          <a:bodyPr wrap="none" rtlCol="0">
            <a:spAutoFit/>
          </a:bodyPr>
          <a:lstStyle/>
          <a:p>
            <a:r>
              <a:rPr kumimoji="1" lang="en-US" altLang="ja-JP" dirty="0"/>
              <a:t>9-2</a:t>
            </a:r>
            <a:r>
              <a:rPr kumimoji="1" lang="ja-JP" altLang="en-US" dirty="0"/>
              <a:t>班</a:t>
            </a:r>
          </a:p>
        </p:txBody>
      </p:sp>
      <p:sp>
        <p:nvSpPr>
          <p:cNvPr id="19" name="正方形/長方形 18">
            <a:extLst>
              <a:ext uri="{FF2B5EF4-FFF2-40B4-BE49-F238E27FC236}">
                <a16:creationId xmlns:a16="http://schemas.microsoft.com/office/drawing/2014/main" id="{EE298236-ED00-4FAD-9712-371016331936}"/>
              </a:ext>
            </a:extLst>
          </p:cNvPr>
          <p:cNvSpPr/>
          <p:nvPr/>
        </p:nvSpPr>
        <p:spPr>
          <a:xfrm>
            <a:off x="6313714" y="670560"/>
            <a:ext cx="3039292" cy="5155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9</a:t>
            </a:r>
            <a:r>
              <a:rPr kumimoji="1" lang="ja-JP" altLang="en-US" dirty="0"/>
              <a:t>－</a:t>
            </a:r>
            <a:r>
              <a:rPr kumimoji="1" lang="en-US" altLang="ja-JP" dirty="0"/>
              <a:t>2</a:t>
            </a:r>
            <a:r>
              <a:rPr kumimoji="1" lang="ja-JP" altLang="en-US" dirty="0"/>
              <a:t>班</a:t>
            </a:r>
            <a:endParaRPr kumimoji="1" lang="en-US" altLang="ja-JP" dirty="0"/>
          </a:p>
          <a:p>
            <a:r>
              <a:rPr kumimoji="1" lang="ja-JP" altLang="en-US" dirty="0"/>
              <a:t>生活道路に面する土地の所有者に対して草刈などの保全や管理などをお願いしてほしい。</a:t>
            </a:r>
            <a:endParaRPr kumimoji="1" lang="en-US" altLang="ja-JP" dirty="0"/>
          </a:p>
          <a:p>
            <a:endParaRPr kumimoji="1" lang="en-US" altLang="ja-JP" dirty="0"/>
          </a:p>
          <a:p>
            <a:r>
              <a:rPr kumimoji="1" lang="ja-JP" altLang="en-US" dirty="0"/>
              <a:t>コロナ禍で計画や実施が難しい中、ご尽力いただき、ありがとうございます。</a:t>
            </a:r>
            <a:endParaRPr kumimoji="1" lang="en-US" altLang="ja-JP" dirty="0"/>
          </a:p>
          <a:p>
            <a:endParaRPr kumimoji="1" lang="en-US" altLang="ja-JP" dirty="0"/>
          </a:p>
          <a:p>
            <a:r>
              <a:rPr kumimoji="1" lang="ja-JP" altLang="en-US" dirty="0"/>
              <a:t>コロナでも、地域の老若男女での交流を深めてほしい。</a:t>
            </a:r>
            <a:endParaRPr kumimoji="1" lang="en-US" altLang="ja-JP" dirty="0"/>
          </a:p>
          <a:p>
            <a:r>
              <a:rPr kumimoji="1" lang="ja-JP" altLang="en-US" dirty="0"/>
              <a:t>コロナを怖れてばかりいても、今後も拡大するので、仕方ない。</a:t>
            </a:r>
            <a:r>
              <a:rPr kumimoji="1" lang="en-US" altLang="ja-JP" dirty="0"/>
              <a:t>With</a:t>
            </a:r>
            <a:r>
              <a:rPr kumimoji="1" lang="ja-JP" altLang="en-US" dirty="0"/>
              <a:t>コロナ。</a:t>
            </a:r>
            <a:endParaRPr kumimoji="1" lang="en-US" altLang="ja-JP" dirty="0"/>
          </a:p>
          <a:p>
            <a:endParaRPr kumimoji="1" lang="en-US" altLang="ja-JP" dirty="0"/>
          </a:p>
          <a:p>
            <a:r>
              <a:rPr kumimoji="1" lang="ja-JP" altLang="en-US" dirty="0"/>
              <a:t>〶ポストを近くに、作る事。</a:t>
            </a:r>
          </a:p>
        </p:txBody>
      </p:sp>
      <p:pic>
        <p:nvPicPr>
          <p:cNvPr id="21" name="図 20">
            <a:extLst>
              <a:ext uri="{FF2B5EF4-FFF2-40B4-BE49-F238E27FC236}">
                <a16:creationId xmlns:a16="http://schemas.microsoft.com/office/drawing/2014/main" id="{BB4B3A7F-87C1-4139-B0F8-94E837E2E714}"/>
              </a:ext>
            </a:extLst>
          </p:cNvPr>
          <p:cNvPicPr>
            <a:picLocks noChangeAspect="1"/>
          </p:cNvPicPr>
          <p:nvPr/>
        </p:nvPicPr>
        <p:blipFill>
          <a:blip r:embed="rId5"/>
          <a:stretch>
            <a:fillRect/>
          </a:stretch>
        </p:blipFill>
        <p:spPr>
          <a:xfrm>
            <a:off x="847996" y="4768098"/>
            <a:ext cx="5092337" cy="1465058"/>
          </a:xfrm>
          <a:prstGeom prst="rect">
            <a:avLst/>
          </a:prstGeom>
        </p:spPr>
      </p:pic>
    </p:spTree>
    <p:extLst>
      <p:ext uri="{BB962C8B-B14F-4D97-AF65-F5344CB8AC3E}">
        <p14:creationId xmlns:p14="http://schemas.microsoft.com/office/powerpoint/2010/main" val="424482456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1323</TotalTime>
  <Words>2833</Words>
  <Application>Microsoft Office PowerPoint</Application>
  <PresentationFormat>A4 210 x 297 mm</PresentationFormat>
  <Paragraphs>534</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游ゴシック</vt:lpstr>
      <vt:lpstr>Arial</vt:lpstr>
      <vt:lpstr>Calibri</vt:lpstr>
      <vt:lpstr>Calibri Light</vt:lpstr>
      <vt:lpstr>Segoe UI</vt:lpstr>
      <vt:lpstr>Office テーマ</vt:lpstr>
      <vt:lpstr>アンケート回答比率（％）</vt:lpstr>
      <vt:lpstr>アンケート集計結果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アンケート回答比率（％）</dc:title>
  <dc:creator>伊藤 晋朗</dc:creator>
  <cp:lastModifiedBy>伊藤 晋朗</cp:lastModifiedBy>
  <cp:revision>5</cp:revision>
  <cp:lastPrinted>2022-01-15T15:56:34Z</cp:lastPrinted>
  <dcterms:created xsi:type="dcterms:W3CDTF">2022-01-15T15:01:05Z</dcterms:created>
  <dcterms:modified xsi:type="dcterms:W3CDTF">2022-02-13T03:10:11Z</dcterms:modified>
</cp:coreProperties>
</file>