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printerSettings" Target="printerSettings/printerSettings1.bin"/><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Introduce yourself and the project. Briefly mention that the project is about predicting house prices using machine learning techniques. State the course or institution if relevant.</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List the machine learning algorithms applied: Linear Regression, Decision Tree, Random Forest, and Gradient Boosting. Briefly explain each model’s approach and why multiple models were tested for best results.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the metrics used to measure model accuracy: RMSE (average error magnitude), MAE (average absolute error), R² Score (proportion of variance explained by the model).</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Discuss the simplest model tried first — Linear Regression. State its RMSE (you can fill in with actual number). Highlight that while simple, it assumes linear relationships, which may limit accuracy.</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how decision trees split data into branches for better handling nonlinear relationships. State its RMSE and how it performed better than linear regression in many cases.</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Describe Random Forest as an ensemble of many decision trees, combining their outputs to improve prediction stability and accuracy. Mention RMSE and improvements over single trees.</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Gradient Boosting as a method that builds models sequentially to correct previous errors, usually resulting in better performance. State that this model gave the best results in your experiments.</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Describe using Grid Search to find the best combination of parameters (e.g., number of trees, tree depth, learning rate) for models, improving prediction accuracy and generalization.</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Present the final chosen model’s performance with RMSE on validation data. Show a plot comparing actual prices vs predicted prices, demonstrating the model’s effectiveness.</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Discuss common challenges: handling missing data without losing information, deciding which features to use, and balancing model complexity to prevent overfitting or underfitting.</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about how you could extend the project by exploring deep learning methods, integrating more diverse datasets, or developing a web app for real-time price predictions.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what house price prediction means — estimating the selling price of a house based on various features. Emphasize its importance in real estate, helping buyers, sellers, and investors make informed decisions. State that the project’s goal is to build a predictive model using available data.</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Summarize the key points: objectives, methodology, results, and importance. Invite questions from the audience to clarify or discuss further.</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Describe the dataset source — the popular Kaggle House Prices dataset. Mention the size of training and test datasets and highlight some key features like area, bedrooms, year built, and location. Explain that the target variable is the sale price we want to predict.</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Talk about your initial examination of the data. Mention that some columns have missing values which need to be handled. Show the distribution of sale prices, which helps understand data skewness or outliers.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Explain how missing numerical values were filled with median values to avoid bias, and categorical missing values were filled with a placeholder like “Missing” to retain information without dropping data. Emphasize that cleaning data improves model reliability.</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Since machine learning models need numeric input, explain how categorical text features were converted into numbers using One-Hot Encoding. This ensures models can process and learn from categories properly.</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Discuss the creation of new useful features (like total square footage) to give models more information. Mention that some irrelevant features were removed to reduce noise. Feature importance and correlation analysis helped decide which features matter most.</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Show how correlation heatmaps help identify relationships between features and the target variable. Scatter plots illustrate direct feature-price relationships, assisting in understanding data patterns.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Describe splitting data into training (80%) and validation/testing (20%) sets to fairly evaluate the model’s performance on unseen data, avoiding overfitting.</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House Price Prediction Using Machine Learning</a:t>
            </a:r>
          </a:p>
        </p:txBody>
      </p:sp>
      <p:sp>
        <p:nvSpPr>
          <p:cNvPr id="3" name="Content Placeholder 2"/>
          <p:cNvSpPr>
            <a:spLocks noGrp="1"/>
          </p:cNvSpPr>
          <p:nvPr>
            <p:ph idx="1"/>
          </p:nvPr>
        </p:nvSpPr>
        <p:spPr/>
        <p:txBody>
          <a:bodyPr/>
          <a:lstStyle/>
          <a:p>
            <a:pPr/>
            <a:r>
              <a:t>Your Name</a:t>
            </a:r>
          </a:p>
          <a:p>
            <a:pPr/>
            <a:r>
              <a:t>Date</a:t>
            </a:r>
          </a:p>
          <a:p>
            <a:pPr/>
            <a:r>
              <a:t>Institution / Course Name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Models Used</a:t>
            </a:r>
          </a:p>
        </p:txBody>
      </p:sp>
      <p:sp>
        <p:nvSpPr>
          <p:cNvPr id="3" name="Content Placeholder 2"/>
          <p:cNvSpPr>
            <a:spLocks noGrp="1"/>
          </p:cNvSpPr>
          <p:nvPr>
            <p:ph idx="1"/>
          </p:nvPr>
        </p:nvSpPr>
        <p:spPr/>
        <p:txBody>
          <a:bodyPr/>
          <a:lstStyle/>
          <a:p>
            <a:pPr/>
            <a:r>
              <a:t>Linear Regression</a:t>
            </a:r>
          </a:p>
          <a:p>
            <a:pPr/>
            <a:r>
              <a:t>Decision Tree Regressor</a:t>
            </a:r>
          </a:p>
          <a:p>
            <a:pPr/>
            <a:r>
              <a:t>Random Forest Regressor</a:t>
            </a:r>
          </a:p>
          <a:p>
            <a:pPr/>
            <a:r>
              <a:t>Gradient Boosting Regressor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Evaluation Metrics</a:t>
            </a:r>
          </a:p>
        </p:txBody>
      </p:sp>
      <p:sp>
        <p:nvSpPr>
          <p:cNvPr id="3" name="Content Placeholder 2"/>
          <p:cNvSpPr>
            <a:spLocks noGrp="1"/>
          </p:cNvSpPr>
          <p:nvPr>
            <p:ph idx="1"/>
          </p:nvPr>
        </p:nvSpPr>
        <p:spPr/>
        <p:txBody>
          <a:bodyPr/>
          <a:lstStyle/>
          <a:p>
            <a:pPr/>
            <a:r>
              <a:t>RMSE (Root Mean Squared Error)</a:t>
            </a:r>
          </a:p>
          <a:p>
            <a:pPr/>
            <a:r>
              <a:t>MAE (Mean Absolute Error)</a:t>
            </a:r>
          </a:p>
          <a:p>
            <a:pPr/>
            <a:r>
              <a:t>R² Score (Coefficient of Determination)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Baseline Model - Linear Regression</a:t>
            </a:r>
          </a:p>
        </p:txBody>
      </p:sp>
      <p:sp>
        <p:nvSpPr>
          <p:cNvPr id="3" name="Content Placeholder 2"/>
          <p:cNvSpPr>
            <a:spLocks noGrp="1"/>
          </p:cNvSpPr>
          <p:nvPr>
            <p:ph idx="1"/>
          </p:nvPr>
        </p:nvSpPr>
        <p:spPr/>
        <p:txBody>
          <a:bodyPr/>
          <a:lstStyle/>
          <a:p>
            <a:pPr/>
            <a:r>
              <a:t>RMSE: (Insert value)</a:t>
            </a:r>
          </a:p>
          <a:p>
            <a:pPr/>
            <a:r>
              <a:t>Strengths and limitations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Decision Tree Regressor</a:t>
            </a:r>
          </a:p>
        </p:txBody>
      </p:sp>
      <p:sp>
        <p:nvSpPr>
          <p:cNvPr id="3" name="Content Placeholder 2"/>
          <p:cNvSpPr>
            <a:spLocks noGrp="1"/>
          </p:cNvSpPr>
          <p:nvPr>
            <p:ph idx="1"/>
          </p:nvPr>
        </p:nvSpPr>
        <p:spPr/>
        <p:txBody>
          <a:bodyPr/>
          <a:lstStyle/>
          <a:p>
            <a:pPr/>
            <a:r>
              <a:t>RMSE: (Insert value)</a:t>
            </a:r>
          </a:p>
          <a:p>
            <a:pPr/>
            <a:r>
              <a:t>Captures nonlinear relationships better than linear regression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Random Forest Regressor</a:t>
            </a:r>
          </a:p>
        </p:txBody>
      </p:sp>
      <p:sp>
        <p:nvSpPr>
          <p:cNvPr id="3" name="Content Placeholder 2"/>
          <p:cNvSpPr>
            <a:spLocks noGrp="1"/>
          </p:cNvSpPr>
          <p:nvPr>
            <p:ph idx="1"/>
          </p:nvPr>
        </p:nvSpPr>
        <p:spPr/>
        <p:txBody>
          <a:bodyPr/>
          <a:lstStyle/>
          <a:p>
            <a:pPr/>
            <a:r>
              <a:t>RMSE: (Insert value)</a:t>
            </a:r>
          </a:p>
          <a:p>
            <a:pPr/>
            <a:r>
              <a:t>Ensemble method improves prediction accuracy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Gradient Boosting Regressor</a:t>
            </a:r>
          </a:p>
        </p:txBody>
      </p:sp>
      <p:sp>
        <p:nvSpPr>
          <p:cNvPr id="3" name="Content Placeholder 2"/>
          <p:cNvSpPr>
            <a:spLocks noGrp="1"/>
          </p:cNvSpPr>
          <p:nvPr>
            <p:ph idx="1"/>
          </p:nvPr>
        </p:nvSpPr>
        <p:spPr/>
        <p:txBody>
          <a:bodyPr/>
          <a:lstStyle/>
          <a:p>
            <a:pPr/>
            <a:r>
              <a:t>RMSE: (Insert value)</a:t>
            </a:r>
          </a:p>
          <a:p>
            <a:pPr/>
            <a:r>
              <a:t>Best performance among tested models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Hyperparameter Tuning</a:t>
            </a:r>
          </a:p>
        </p:txBody>
      </p:sp>
      <p:sp>
        <p:nvSpPr>
          <p:cNvPr id="3" name="Content Placeholder 2"/>
          <p:cNvSpPr>
            <a:spLocks noGrp="1"/>
          </p:cNvSpPr>
          <p:nvPr>
            <p:ph idx="1"/>
          </p:nvPr>
        </p:nvSpPr>
        <p:spPr/>
        <p:txBody>
          <a:bodyPr/>
          <a:lstStyle/>
          <a:p>
            <a:pPr/>
            <a:r>
              <a:t>Grid Search approach</a:t>
            </a:r>
          </a:p>
          <a:p>
            <a:pPr/>
            <a:r>
              <a:t>Parameters tuned: number of trees, max depth, learning rate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Final Model Performance</a:t>
            </a:r>
          </a:p>
        </p:txBody>
      </p:sp>
      <p:sp>
        <p:nvSpPr>
          <p:cNvPr id="3" name="Content Placeholder 2"/>
          <p:cNvSpPr>
            <a:spLocks noGrp="1"/>
          </p:cNvSpPr>
          <p:nvPr>
            <p:ph idx="1"/>
          </p:nvPr>
        </p:nvSpPr>
        <p:spPr/>
        <p:txBody>
          <a:bodyPr/>
          <a:lstStyle/>
          <a:p>
            <a:pPr/>
            <a:r>
              <a:t>Best model: Gradient Boosting</a:t>
            </a:r>
          </a:p>
          <a:p>
            <a:pPr/>
            <a:r>
              <a:t>RMSE on validation set: (Insert value)</a:t>
            </a:r>
          </a:p>
          <a:p>
            <a:pPr/>
            <a:r>
              <a:t>Visual: Actual vs Predicted Prices plot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a:t>
            </a:r>
          </a:p>
        </p:txBody>
      </p:sp>
      <p:sp>
        <p:nvSpPr>
          <p:cNvPr id="3" name="Content Placeholder 2"/>
          <p:cNvSpPr>
            <a:spLocks noGrp="1"/>
          </p:cNvSpPr>
          <p:nvPr>
            <p:ph idx="1"/>
          </p:nvPr>
        </p:nvSpPr>
        <p:spPr/>
        <p:txBody>
          <a:bodyPr/>
          <a:lstStyle/>
          <a:p>
            <a:pPr/>
            <a:r>
              <a:t>Handling missing data</a:t>
            </a:r>
          </a:p>
          <a:p>
            <a:pPr/>
            <a:r>
              <a:t>Feature selection and engineering</a:t>
            </a:r>
          </a:p>
          <a:p>
            <a:pPr/>
            <a:r>
              <a:t>Preventing overfitting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p:txBody>
          <a:bodyPr/>
          <a:lstStyle/>
          <a:p>
            <a:pPr/>
            <a:r>
              <a:t>Explore deep learning models</a:t>
            </a:r>
          </a:p>
          <a:p>
            <a:pPr/>
            <a:r>
              <a:t>Use more datasets for better generalization</a:t>
            </a:r>
          </a:p>
          <a:p>
            <a:pPr/>
            <a:r>
              <a:t>Deploy prediction model as web app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a:r>
              <a:t>What is House Price Prediction?</a:t>
            </a:r>
          </a:p>
          <a:p>
            <a:pPr/>
            <a:r>
              <a:t>Importance in real estate market</a:t>
            </a:r>
          </a:p>
          <a:p>
            <a:pPr/>
            <a:r>
              <a:t>Project objective: Predict house prices based on various features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&amp; Q&amp;A</a:t>
            </a:r>
          </a:p>
        </p:txBody>
      </p:sp>
      <p:sp>
        <p:nvSpPr>
          <p:cNvPr id="3" name="Content Placeholder 2"/>
          <p:cNvSpPr>
            <a:spLocks noGrp="1"/>
          </p:cNvSpPr>
          <p:nvPr>
            <p:ph idx="1"/>
          </p:nvPr>
        </p:nvSpPr>
        <p:spPr/>
        <p:txBody>
          <a:bodyPr/>
          <a:lstStyle/>
          <a:p>
            <a:pPr/>
            <a:r>
              <a:t>Summary of project goals and results</a:t>
            </a:r>
          </a:p>
          <a:p>
            <a:pPr/>
            <a:r>
              <a:t>Importance of model accuracy for real estate decision making</a:t>
            </a:r>
          </a:p>
          <a:p>
            <a:pPr/>
            <a:r>
              <a:t>Questions?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Dataset Overview</a:t>
            </a:r>
          </a:p>
        </p:txBody>
      </p:sp>
      <p:sp>
        <p:nvSpPr>
          <p:cNvPr id="3" name="Content Placeholder 2"/>
          <p:cNvSpPr>
            <a:spLocks noGrp="1"/>
          </p:cNvSpPr>
          <p:nvPr>
            <p:ph idx="1"/>
          </p:nvPr>
        </p:nvSpPr>
        <p:spPr/>
        <p:txBody>
          <a:bodyPr/>
          <a:lstStyle/>
          <a:p>
            <a:pPr/>
            <a:r>
              <a:t>Source: Kaggle House Prices Dataset</a:t>
            </a:r>
          </a:p>
          <a:p>
            <a:pPr/>
            <a:r>
              <a:t>Train samples: 1460, Test samples: 1459</a:t>
            </a:r>
          </a:p>
          <a:p>
            <a:pPr/>
            <a:r>
              <a:t>Features include area, bedrooms, year built, location</a:t>
            </a:r>
          </a:p>
          <a:p>
            <a:pPr/>
            <a:r>
              <a:t>Target variable: SalePrice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Exploration</a:t>
            </a:r>
          </a:p>
        </p:txBody>
      </p:sp>
      <p:sp>
        <p:nvSpPr>
          <p:cNvPr id="3" name="Content Placeholder 2"/>
          <p:cNvSpPr>
            <a:spLocks noGrp="1"/>
          </p:cNvSpPr>
          <p:nvPr>
            <p:ph idx="1"/>
          </p:nvPr>
        </p:nvSpPr>
        <p:spPr/>
        <p:txBody>
          <a:bodyPr/>
          <a:lstStyle/>
          <a:p>
            <a:pPr/>
            <a:r>
              <a:t>Initial data inspection</a:t>
            </a:r>
          </a:p>
          <a:p>
            <a:pPr/>
            <a:r>
              <a:t>Missing values present in some columns</a:t>
            </a:r>
          </a:p>
          <a:p>
            <a:pPr/>
            <a:r>
              <a:t>Distribution of SalePrice (Histogram visual)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Handling Missing Values</a:t>
            </a:r>
          </a:p>
        </p:txBody>
      </p:sp>
      <p:sp>
        <p:nvSpPr>
          <p:cNvPr id="3" name="Content Placeholder 2"/>
          <p:cNvSpPr>
            <a:spLocks noGrp="1"/>
          </p:cNvSpPr>
          <p:nvPr>
            <p:ph idx="1"/>
          </p:nvPr>
        </p:nvSpPr>
        <p:spPr/>
        <p:txBody>
          <a:bodyPr/>
          <a:lstStyle/>
          <a:p>
            <a:pPr/>
            <a:r>
              <a:t>Numerical missing data: Median imputation</a:t>
            </a:r>
          </a:p>
          <a:p>
            <a:pPr/>
            <a:r>
              <a:t>Categorical missing data: Fill with 'Missing'</a:t>
            </a:r>
          </a:p>
          <a:p>
            <a:pPr/>
            <a:r>
              <a:t>Importance of clean data for model accuracy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Encoding Categorical Features</a:t>
            </a:r>
          </a:p>
        </p:txBody>
      </p:sp>
      <p:sp>
        <p:nvSpPr>
          <p:cNvPr id="3" name="Content Placeholder 2"/>
          <p:cNvSpPr>
            <a:spLocks noGrp="1"/>
          </p:cNvSpPr>
          <p:nvPr>
            <p:ph idx="1"/>
          </p:nvPr>
        </p:nvSpPr>
        <p:spPr/>
        <p:txBody>
          <a:bodyPr/>
          <a:lstStyle/>
          <a:p>
            <a:pPr/>
            <a:r>
              <a:t>One-Hot Encoding to convert categories into numbers</a:t>
            </a:r>
          </a:p>
          <a:p>
            <a:pPr/>
            <a:r>
              <a:t>Ensures ML algorithms can interpret categorical data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Engineering</a:t>
            </a:r>
          </a:p>
        </p:txBody>
      </p:sp>
      <p:sp>
        <p:nvSpPr>
          <p:cNvPr id="3" name="Content Placeholder 2"/>
          <p:cNvSpPr>
            <a:spLocks noGrp="1"/>
          </p:cNvSpPr>
          <p:nvPr>
            <p:ph idx="1"/>
          </p:nvPr>
        </p:nvSpPr>
        <p:spPr/>
        <p:txBody>
          <a:bodyPr/>
          <a:lstStyle/>
          <a:p>
            <a:pPr/>
            <a:r>
              <a:t>Created new feature: Total Square Footage</a:t>
            </a:r>
          </a:p>
          <a:p>
            <a:pPr/>
            <a:r>
              <a:t>Dropped irrelevant columns</a:t>
            </a:r>
          </a:p>
          <a:p>
            <a:pPr/>
            <a:r>
              <a:t>Correlation analysis to select important features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Visualization</a:t>
            </a:r>
          </a:p>
        </p:txBody>
      </p:sp>
      <p:sp>
        <p:nvSpPr>
          <p:cNvPr id="3" name="Content Placeholder 2"/>
          <p:cNvSpPr>
            <a:spLocks noGrp="1"/>
          </p:cNvSpPr>
          <p:nvPr>
            <p:ph idx="1"/>
          </p:nvPr>
        </p:nvSpPr>
        <p:spPr/>
        <p:txBody>
          <a:bodyPr/>
          <a:lstStyle/>
          <a:p>
            <a:pPr/>
            <a:r>
              <a:t>Heatmap showing correlation between features and SalePrice</a:t>
            </a:r>
          </a:p>
          <a:p>
            <a:pPr/>
            <a:r>
              <a:t>Scatter plots for key feature relationships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Train-Test Split</a:t>
            </a:r>
          </a:p>
        </p:txBody>
      </p:sp>
      <p:sp>
        <p:nvSpPr>
          <p:cNvPr id="3" name="Content Placeholder 2"/>
          <p:cNvSpPr>
            <a:spLocks noGrp="1"/>
          </p:cNvSpPr>
          <p:nvPr>
            <p:ph idx="1"/>
          </p:nvPr>
        </p:nvSpPr>
        <p:spPr/>
        <p:txBody>
          <a:bodyPr/>
          <a:lstStyle/>
          <a:p>
            <a:pPr/>
            <a:r>
              <a:t>80% train, 20% validation</a:t>
            </a:r>
          </a:p>
          <a:p>
            <a:pPr/>
            <a:r>
              <a:t>Ensures unbiased evaluation of model performance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