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7" r:id="rId5"/>
    <p:sldId id="269" r:id="rId6"/>
    <p:sldId id="268" r:id="rId7"/>
    <p:sldId id="270" r:id="rId8"/>
    <p:sldId id="260" r:id="rId9"/>
    <p:sldId id="259" r:id="rId10"/>
    <p:sldId id="262" r:id="rId11"/>
    <p:sldId id="263" r:id="rId12"/>
    <p:sldId id="264" r:id="rId13"/>
    <p:sldId id="277" r:id="rId14"/>
    <p:sldId id="283" r:id="rId15"/>
    <p:sldId id="284" r:id="rId16"/>
    <p:sldId id="285" r:id="rId17"/>
    <p:sldId id="271" r:id="rId18"/>
    <p:sldId id="279" r:id="rId19"/>
    <p:sldId id="266" r:id="rId20"/>
    <p:sldId id="272" r:id="rId21"/>
    <p:sldId id="273" r:id="rId22"/>
    <p:sldId id="274" r:id="rId23"/>
    <p:sldId id="281" r:id="rId24"/>
    <p:sldId id="280" r:id="rId25"/>
    <p:sldId id="282" r:id="rId26"/>
    <p:sldId id="265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79119" autoAdjust="0"/>
  </p:normalViewPr>
  <p:slideViewPr>
    <p:cSldViewPr>
      <p:cViewPr varScale="1">
        <p:scale>
          <a:sx n="85" d="100"/>
          <a:sy n="85" d="100"/>
        </p:scale>
        <p:origin x="550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3180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2016 guidelines to create Dias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mean, min, max, </a:t>
            </a:r>
            <a:r>
              <a:rPr lang="en-US" dirty="0" err="1"/>
              <a:t>sd</a:t>
            </a:r>
            <a:r>
              <a:rPr lang="en-US" dirty="0"/>
              <a:t> for </a:t>
            </a:r>
            <a:r>
              <a:rPr lang="en-US" dirty="0" err="1"/>
              <a:t>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count and percentage for factor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Vorticity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EB19A1-C35F-42E3-8F34-C5B67D48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46223"/>
              </p:ext>
            </p:extLst>
          </p:nvPr>
        </p:nvGraphicFramePr>
        <p:xfrm>
          <a:off x="681037" y="2416711"/>
          <a:ext cx="4648200" cy="457200"/>
        </p:xfrm>
        <a:graphic>
          <a:graphicData uri="http://schemas.openxmlformats.org/drawingml/2006/table">
            <a:tbl>
              <a:tblPr firstRow="1" firstCol="1" bandRow="1"/>
              <a:tblGrid>
                <a:gridCol w="1162050">
                  <a:extLst>
                    <a:ext uri="{9D8B030D-6E8A-4147-A177-3AD203B41FA5}">
                      <a16:colId xmlns:a16="http://schemas.microsoft.com/office/drawing/2014/main" val="88263949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7147822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6068529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3542172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Ward’s Method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38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0.7656333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0.6595636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0.8810995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0.9480419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849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3EB5F9-50C5-4ECE-BDCE-297514421448}"/>
              </a:ext>
            </a:extLst>
          </p:cNvPr>
          <p:cNvSpPr txBox="1"/>
          <p:nvPr/>
        </p:nvSpPr>
        <p:spPr>
          <a:xfrm>
            <a:off x="609600" y="1893491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Agglomerative Coefficients – a measure </a:t>
            </a:r>
          </a:p>
          <a:p>
            <a:r>
              <a:rPr lang="en-US" sz="1400" b="1" dirty="0">
                <a:latin typeface="Cambria" panose="02040503050406030204" pitchFamily="18" charset="0"/>
              </a:rPr>
              <a:t>of the clustering structure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86204A-32E8-4B10-BC8C-6BBBF858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6621249" cy="52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B0723-B770-445E-84B5-8E49F0F1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00200"/>
            <a:ext cx="6580115" cy="518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6F236-AF27-4144-A8E2-03552E96B582}"/>
              </a:ext>
            </a:extLst>
          </p:cNvPr>
          <p:cNvSpPr txBox="1"/>
          <p:nvPr/>
        </p:nvSpPr>
        <p:spPr>
          <a:xfrm>
            <a:off x="10896600" y="220980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K =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AE427-50E3-4795-8DCA-2F8C321D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143"/>
              </p:ext>
            </p:extLst>
          </p:nvPr>
        </p:nvGraphicFramePr>
        <p:xfrm>
          <a:off x="487205" y="1983879"/>
          <a:ext cx="2254885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33269746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26887443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429953158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6375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Cluster (k = 4)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4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88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88423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DB96F0-E813-4CDD-99A8-1632225D05C0}"/>
              </a:ext>
            </a:extLst>
          </p:cNvPr>
          <p:cNvCxnSpPr/>
          <p:nvPr/>
        </p:nvCxnSpPr>
        <p:spPr>
          <a:xfrm>
            <a:off x="304800" y="2590800"/>
            <a:ext cx="4953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7DA6849-E9C3-473C-81D5-DAEB09F6D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5477"/>
              </p:ext>
            </p:extLst>
          </p:nvPr>
        </p:nvGraphicFramePr>
        <p:xfrm>
          <a:off x="424844" y="2671303"/>
          <a:ext cx="4648200" cy="109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Worksheet" r:id="rId4" imgW="4880617" imgH="1192444" progId="Excel.Sheet.12">
                  <p:embed/>
                </p:oleObj>
              </mc:Choice>
              <mc:Fallback>
                <p:oleObj name="Worksheet" r:id="rId4" imgW="4880617" imgH="11924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844" y="2671303"/>
                        <a:ext cx="4648200" cy="109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5ED4E08-7184-438E-80D1-2127962DEC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3850161"/>
            <a:ext cx="3767138" cy="29664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D6386-591E-4501-9105-DB0AD3BEC150}"/>
              </a:ext>
            </a:extLst>
          </p:cNvPr>
          <p:cNvCxnSpPr>
            <a:cxnSpLocks/>
          </p:cNvCxnSpPr>
          <p:nvPr/>
        </p:nvCxnSpPr>
        <p:spPr>
          <a:xfrm>
            <a:off x="271462" y="3886200"/>
            <a:ext cx="49863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06F42-B980-415E-9429-A14FDF248A93}"/>
              </a:ext>
            </a:extLst>
          </p:cNvPr>
          <p:cNvCxnSpPr>
            <a:cxnSpLocks/>
          </p:cNvCxnSpPr>
          <p:nvPr/>
        </p:nvCxnSpPr>
        <p:spPr>
          <a:xfrm>
            <a:off x="5257800" y="1676400"/>
            <a:ext cx="0" cy="5105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CB2-3C52-487E-96AF-983E7C9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55147-5E96-4095-A781-3E14901CF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1676400"/>
            <a:ext cx="64833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FED53-4DF9-45A1-BA5C-94295EB8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23187"/>
            <a:ext cx="4648200" cy="6090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56C34-67B5-4491-B052-52BBE345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623187"/>
            <a:ext cx="4953000" cy="6090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73140-A3D9-41A0-82D6-5D100F0D5C22}"/>
              </a:ext>
            </a:extLst>
          </p:cNvPr>
          <p:cNvSpPr txBox="1"/>
          <p:nvPr/>
        </p:nvSpPr>
        <p:spPr>
          <a:xfrm>
            <a:off x="3810000" y="232900"/>
            <a:ext cx="506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Descriptive Statistics –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397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C8749-DD3A-47D3-A127-16293442E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11"/>
          <a:stretch/>
        </p:blipFill>
        <p:spPr>
          <a:xfrm>
            <a:off x="228600" y="152400"/>
            <a:ext cx="4648200" cy="3303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9218D-AEDA-453D-B42E-2E04D977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1000"/>
            <a:ext cx="6753874" cy="2895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301DA8-55B9-420B-9236-B008914525BC}"/>
              </a:ext>
            </a:extLst>
          </p:cNvPr>
          <p:cNvCxnSpPr>
            <a:cxnSpLocks/>
          </p:cNvCxnSpPr>
          <p:nvPr/>
        </p:nvCxnSpPr>
        <p:spPr>
          <a:xfrm>
            <a:off x="5181600" y="76200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CCC28-00C0-4072-A9BB-0514C555D487}"/>
              </a:ext>
            </a:extLst>
          </p:cNvPr>
          <p:cNvCxnSpPr>
            <a:cxnSpLocks/>
          </p:cNvCxnSpPr>
          <p:nvPr/>
        </p:nvCxnSpPr>
        <p:spPr>
          <a:xfrm>
            <a:off x="152400" y="3581402"/>
            <a:ext cx="11935474" cy="1353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F064277-BE6F-4555-A133-A60891937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r="12828" b="5602"/>
          <a:stretch/>
        </p:blipFill>
        <p:spPr>
          <a:xfrm>
            <a:off x="113670" y="3774057"/>
            <a:ext cx="4942425" cy="2880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E27388-0E9B-4E0A-BD0C-D45F67CE0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20" r="21801"/>
          <a:stretch/>
        </p:blipFill>
        <p:spPr>
          <a:xfrm>
            <a:off x="6687155" y="3705572"/>
            <a:ext cx="3904645" cy="30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97001-9D6F-42C0-942B-827B3A55D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3083"/>
          <a:stretch/>
        </p:blipFill>
        <p:spPr>
          <a:xfrm>
            <a:off x="304800" y="152401"/>
            <a:ext cx="3668346" cy="3200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E6B672-15D7-44EC-B947-07D737796417}"/>
              </a:ext>
            </a:extLst>
          </p:cNvPr>
          <p:cNvCxnSpPr>
            <a:cxnSpLocks/>
          </p:cNvCxnSpPr>
          <p:nvPr/>
        </p:nvCxnSpPr>
        <p:spPr>
          <a:xfrm>
            <a:off x="41910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216533-6D18-4B1E-9D43-9456BEF43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2" r="21800" b="5425"/>
          <a:stretch/>
        </p:blipFill>
        <p:spPr>
          <a:xfrm>
            <a:off x="304800" y="3657600"/>
            <a:ext cx="3668411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75D37-6EED-40A1-96AC-7205A23EC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2" r="21800" b="6605"/>
          <a:stretch/>
        </p:blipFill>
        <p:spPr>
          <a:xfrm>
            <a:off x="4343400" y="228600"/>
            <a:ext cx="3661811" cy="292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D7D0E-54E0-4DB6-BD52-1E29E78CE0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4" r="21801" b="7548"/>
          <a:stretch/>
        </p:blipFill>
        <p:spPr>
          <a:xfrm>
            <a:off x="8382000" y="226589"/>
            <a:ext cx="3657600" cy="29501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3AD9A9-C48A-4E68-9D8A-7F3DF681A0FA}"/>
              </a:ext>
            </a:extLst>
          </p:cNvPr>
          <p:cNvCxnSpPr>
            <a:cxnSpLocks/>
          </p:cNvCxnSpPr>
          <p:nvPr/>
        </p:nvCxnSpPr>
        <p:spPr>
          <a:xfrm>
            <a:off x="81534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29B19E-5C5F-46A0-8B42-21BBFF88AC1F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FBCE8E8-508A-4AFF-BC5F-39E124A80D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83" r="23083" b="5425"/>
          <a:stretch/>
        </p:blipFill>
        <p:spPr>
          <a:xfrm>
            <a:off x="4337981" y="3657600"/>
            <a:ext cx="3667230" cy="308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60911-2862-4217-8306-156E718AD9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84" r="21801" b="7548"/>
          <a:stretch/>
        </p:blipFill>
        <p:spPr>
          <a:xfrm>
            <a:off x="8306072" y="3657600"/>
            <a:ext cx="3822207" cy="30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E19D78-6D8B-42AD-9675-97AA34D06F89}"/>
              </a:ext>
            </a:extLst>
          </p:cNvPr>
          <p:cNvCxnSpPr>
            <a:cxnSpLocks/>
          </p:cNvCxnSpPr>
          <p:nvPr/>
        </p:nvCxnSpPr>
        <p:spPr>
          <a:xfrm>
            <a:off x="6553200" y="76200"/>
            <a:ext cx="0" cy="3276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91650-D276-46A8-BACA-EF682B259FEA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B4E23F-1D88-4C7E-B10C-FED6B65B9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1" r="12829" b="8144"/>
          <a:stretch/>
        </p:blipFill>
        <p:spPr>
          <a:xfrm>
            <a:off x="152399" y="159802"/>
            <a:ext cx="6289569" cy="3116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E98E2-3A8D-48FF-9946-BD541C381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2" r="21800"/>
          <a:stretch/>
        </p:blipFill>
        <p:spPr>
          <a:xfrm>
            <a:off x="7086600" y="159803"/>
            <a:ext cx="3954354" cy="311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2C879-FE23-43DB-8419-10BF89725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65" r="6419"/>
          <a:stretch/>
        </p:blipFill>
        <p:spPr>
          <a:xfrm>
            <a:off x="152399" y="3505200"/>
            <a:ext cx="4876801" cy="3252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80C7B-4523-4170-BEC0-53B9320275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4" r="21801"/>
          <a:stretch/>
        </p:blipFill>
        <p:spPr>
          <a:xfrm>
            <a:off x="7086600" y="3536750"/>
            <a:ext cx="4012195" cy="32209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17B87-23A3-4C28-A347-B29A6D78F69A}"/>
              </a:ext>
            </a:extLst>
          </p:cNvPr>
          <p:cNvCxnSpPr>
            <a:cxnSpLocks/>
          </p:cNvCxnSpPr>
          <p:nvPr/>
        </p:nvCxnSpPr>
        <p:spPr>
          <a:xfrm>
            <a:off x="6096000" y="3352800"/>
            <a:ext cx="0" cy="340490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NYHA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D1675-34DB-43B6-914B-A6A691CC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55"/>
          <a:stretch/>
        </p:blipFill>
        <p:spPr>
          <a:xfrm>
            <a:off x="914400" y="1945183"/>
            <a:ext cx="4724400" cy="6371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50731"/>
              </p:ext>
            </p:extLst>
          </p:nvPr>
        </p:nvGraphicFramePr>
        <p:xfrm>
          <a:off x="1447800" y="2747000"/>
          <a:ext cx="2582961" cy="12917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0.0019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0.0114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435E7DE-3B5C-4CB2-BB73-59627F903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6"/>
          <a:stretch/>
        </p:blipFill>
        <p:spPr>
          <a:xfrm>
            <a:off x="6553200" y="1940566"/>
            <a:ext cx="5181600" cy="637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7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AbnormalEF50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77838"/>
              </p:ext>
            </p:extLst>
          </p:nvPr>
        </p:nvGraphicFramePr>
        <p:xfrm>
          <a:off x="7806267" y="2745790"/>
          <a:ext cx="2514600" cy="12136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 panose="02040503050406030204" pitchFamily="18" charset="0"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0.7775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0.0027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0.0159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0.0361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0.2164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5943600" y="16764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8AB1211-709A-44F2-8610-BC3199A1F9E0}"/>
              </a:ext>
            </a:extLst>
          </p:cNvPr>
          <p:cNvPicPr/>
          <p:nvPr/>
        </p:nvPicPr>
        <p:blipFill rotWithShape="1">
          <a:blip r:embed="rId4"/>
          <a:srcRect r="4294"/>
          <a:stretch/>
        </p:blipFill>
        <p:spPr>
          <a:xfrm>
            <a:off x="6947505" y="4125080"/>
            <a:ext cx="4191000" cy="2701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B52514-9392-43B0-9174-F7FA16F97934}"/>
              </a:ext>
            </a:extLst>
          </p:cNvPr>
          <p:cNvPicPr/>
          <p:nvPr/>
        </p:nvPicPr>
        <p:blipFill rotWithShape="1">
          <a:blip r:embed="rId5"/>
          <a:srcRect r="4584"/>
          <a:stretch/>
        </p:blipFill>
        <p:spPr>
          <a:xfrm>
            <a:off x="681880" y="4147221"/>
            <a:ext cx="4114799" cy="26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20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Tracking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8714"/>
              </p:ext>
            </p:extLst>
          </p:nvPr>
        </p:nvGraphicFramePr>
        <p:xfrm>
          <a:off x="1447800" y="2747000"/>
          <a:ext cx="2582961" cy="14224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0.0024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0.0145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0.4024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0.0922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0.5534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0.2837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0.0131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0.0783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2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SeptTDIe7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34233"/>
              </p:ext>
            </p:extLst>
          </p:nvPr>
        </p:nvGraphicFramePr>
        <p:xfrm>
          <a:off x="7806267" y="2745790"/>
          <a:ext cx="2514600" cy="13235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0.3442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0.0156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0.0937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0.4771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0.0782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0.4694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0.1573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0.9438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0.0166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0.0998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5943600" y="16764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B3CA0A3-D5D1-4812-81CA-ECFB1948C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48" b="4330"/>
          <a:stretch/>
        </p:blipFill>
        <p:spPr>
          <a:xfrm>
            <a:off x="529591" y="1986609"/>
            <a:ext cx="4800600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DADBF5-CD0B-4B55-9B76-2414C56A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42" y="4249010"/>
            <a:ext cx="4190999" cy="2586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8E248-29C3-4BC1-93DA-4AD1C1F53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0" r="16578"/>
          <a:stretch/>
        </p:blipFill>
        <p:spPr>
          <a:xfrm>
            <a:off x="6583892" y="1881610"/>
            <a:ext cx="4959350" cy="676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A351E-2325-48FF-BAFA-4FEEDCB5B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249009"/>
            <a:ext cx="4190998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2F3B69-181A-42AB-9EA7-779CF6D27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59" y="1488865"/>
            <a:ext cx="2648371" cy="163536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D296EC7-D358-468A-81FD-B7D0C33D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485437"/>
            <a:ext cx="2659472" cy="164222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16434BD-48B5-47C3-B97A-0C45252D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1489388"/>
            <a:ext cx="2646677" cy="1634323"/>
          </a:xfrm>
          <a:prstGeom prst="rect">
            <a:avLst/>
          </a:prstGeom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FB14B9-A647-460E-A82A-01EC4F30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1511178"/>
            <a:ext cx="2648372" cy="163537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Diastolic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D958-4F68-478F-93C1-052E1E5BDDBC}"/>
              </a:ext>
            </a:extLst>
          </p:cNvPr>
          <p:cNvSpPr txBox="1"/>
          <p:nvPr/>
        </p:nvSpPr>
        <p:spPr>
          <a:xfrm>
            <a:off x="386046" y="587175"/>
            <a:ext cx="25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3 of 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F88BB-C1BD-48AE-BBF8-3ABD00A07452}"/>
              </a:ext>
            </a:extLst>
          </p:cNvPr>
          <p:cNvSpPr txBox="1"/>
          <p:nvPr/>
        </p:nvSpPr>
        <p:spPr>
          <a:xfrm>
            <a:off x="3860967" y="586618"/>
            <a:ext cx="150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Count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40236-228F-4918-8AB9-812CCF3C9949}"/>
              </a:ext>
            </a:extLst>
          </p:cNvPr>
          <p:cNvSpPr txBox="1"/>
          <p:nvPr/>
        </p:nvSpPr>
        <p:spPr>
          <a:xfrm>
            <a:off x="6743617" y="585522"/>
            <a:ext cx="16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4 Count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1A6DA-919E-4847-86CF-ABE9A5FE8652}"/>
              </a:ext>
            </a:extLst>
          </p:cNvPr>
          <p:cNvSpPr txBox="1"/>
          <p:nvPr/>
        </p:nvSpPr>
        <p:spPr>
          <a:xfrm>
            <a:off x="9335276" y="590360"/>
            <a:ext cx="2428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B8A4F-D6D2-428E-9CAB-EBE401A9B604}"/>
              </a:ext>
            </a:extLst>
          </p:cNvPr>
          <p:cNvSpPr txBox="1"/>
          <p:nvPr/>
        </p:nvSpPr>
        <p:spPr>
          <a:xfrm>
            <a:off x="10027762" y="3366202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0.09399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D8645-0751-46A7-ABA1-52AF00AA9EC4}"/>
              </a:ext>
            </a:extLst>
          </p:cNvPr>
          <p:cNvSpPr txBox="1"/>
          <p:nvPr/>
        </p:nvSpPr>
        <p:spPr>
          <a:xfrm>
            <a:off x="4011995" y="336284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0.145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19E0D-AD26-4B63-9E56-9A071CBC6AC5}"/>
              </a:ext>
            </a:extLst>
          </p:cNvPr>
          <p:cNvSpPr txBox="1"/>
          <p:nvPr/>
        </p:nvSpPr>
        <p:spPr>
          <a:xfrm>
            <a:off x="6980405" y="3366670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0.7745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1FA0C-5CBF-4F02-A1D8-8BF439A075DB}"/>
              </a:ext>
            </a:extLst>
          </p:cNvPr>
          <p:cNvSpPr txBox="1"/>
          <p:nvPr/>
        </p:nvSpPr>
        <p:spPr>
          <a:xfrm>
            <a:off x="1040952" y="3366962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0.439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EAD9C-4E5E-4BA4-86C5-608C5848B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28600" y="154327"/>
            <a:ext cx="5291666" cy="3308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433E0-20AF-43BB-86FF-6A7686BAA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52314" y="224463"/>
            <a:ext cx="5291667" cy="3052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080CD-BBFA-481D-8D10-50FB13C25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85"/>
          <a:stretch/>
        </p:blipFill>
        <p:spPr>
          <a:xfrm>
            <a:off x="244261" y="3428156"/>
            <a:ext cx="5089739" cy="342984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D9C05B-BFE7-407B-9B2D-48519274B5E5}"/>
              </a:ext>
            </a:extLst>
          </p:cNvPr>
          <p:cNvCxnSpPr>
            <a:cxnSpLocks/>
          </p:cNvCxnSpPr>
          <p:nvPr/>
        </p:nvCxnSpPr>
        <p:spPr>
          <a:xfrm>
            <a:off x="58674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D592A2-FB3C-4476-A1D2-CE5945FED2A5}"/>
              </a:ext>
            </a:extLst>
          </p:cNvPr>
          <p:cNvCxnSpPr>
            <a:cxnSpLocks/>
          </p:cNvCxnSpPr>
          <p:nvPr/>
        </p:nvCxnSpPr>
        <p:spPr>
          <a:xfrm flipH="1"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43614F3-1009-4ED3-8D89-D71486593E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83"/>
          <a:stretch/>
        </p:blipFill>
        <p:spPr>
          <a:xfrm>
            <a:off x="6237800" y="3390478"/>
            <a:ext cx="5410836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3388-FB69-4357-898C-EB8F6F281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94"/>
          <a:stretch/>
        </p:blipFill>
        <p:spPr>
          <a:xfrm>
            <a:off x="152400" y="76200"/>
            <a:ext cx="5168475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40C2C-764D-4277-94DC-C9678F3D3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5"/>
          <a:stretch/>
        </p:blipFill>
        <p:spPr>
          <a:xfrm>
            <a:off x="6629400" y="152400"/>
            <a:ext cx="4953000" cy="318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740E9-906A-4E53-88ED-1F305088C6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00"/>
          <a:stretch/>
        </p:blipFill>
        <p:spPr>
          <a:xfrm>
            <a:off x="151128" y="3506044"/>
            <a:ext cx="4990705" cy="3351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47F14-9A45-4FB9-9DDD-15FEF1C9C5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10"/>
          <a:stretch/>
        </p:blipFill>
        <p:spPr>
          <a:xfrm>
            <a:off x="6629400" y="3505200"/>
            <a:ext cx="4991339" cy="33527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84763-44F9-4FB4-B72D-34708EC9CEC9}"/>
              </a:ext>
            </a:extLst>
          </p:cNvPr>
          <p:cNvCxnSpPr>
            <a:cxnSpLocks/>
          </p:cNvCxnSpPr>
          <p:nvPr/>
        </p:nvCxnSpPr>
        <p:spPr>
          <a:xfrm>
            <a:off x="58674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D3B5BA-30D5-476F-803E-2758ADFECF27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DEF5-C63C-4D51-B2C5-7620A9874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1"/>
          <a:stretch/>
        </p:blipFill>
        <p:spPr>
          <a:xfrm>
            <a:off x="152400" y="76201"/>
            <a:ext cx="4877292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34412-6F4A-46B3-A719-B4802D151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10"/>
          <a:stretch/>
        </p:blipFill>
        <p:spPr>
          <a:xfrm>
            <a:off x="152400" y="3447501"/>
            <a:ext cx="4972988" cy="33404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35D3D-3386-45DC-8380-0011C58865AB}"/>
              </a:ext>
            </a:extLst>
          </p:cNvPr>
          <p:cNvCxnSpPr>
            <a:cxnSpLocks/>
          </p:cNvCxnSpPr>
          <p:nvPr/>
        </p:nvCxnSpPr>
        <p:spPr>
          <a:xfrm>
            <a:off x="5943600" y="152400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40307-A64B-4F4C-B341-77154F19DCA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924854F-00AE-4D66-9C50-297CAEBDC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10"/>
          <a:stretch/>
        </p:blipFill>
        <p:spPr>
          <a:xfrm>
            <a:off x="6182386" y="76201"/>
            <a:ext cx="4942814" cy="3278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11C75-FB4E-4F93-AF76-A0145B07FB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10"/>
          <a:stretch/>
        </p:blipFill>
        <p:spPr>
          <a:xfrm>
            <a:off x="6182386" y="3459238"/>
            <a:ext cx="4955515" cy="33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35D3D-3386-45DC-8380-0011C58865AB}"/>
              </a:ext>
            </a:extLst>
          </p:cNvPr>
          <p:cNvCxnSpPr>
            <a:cxnSpLocks/>
          </p:cNvCxnSpPr>
          <p:nvPr/>
        </p:nvCxnSpPr>
        <p:spPr>
          <a:xfrm>
            <a:off x="5943600" y="152400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40307-A64B-4F4C-B341-77154F19DCA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2E2341F-B43E-4127-9E62-B83C47A3B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47"/>
          <a:stretch/>
        </p:blipFill>
        <p:spPr>
          <a:xfrm>
            <a:off x="228600" y="133048"/>
            <a:ext cx="4953000" cy="3230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3414EB-B4FF-4656-B65A-90636ACC0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10"/>
          <a:stretch/>
        </p:blipFill>
        <p:spPr>
          <a:xfrm>
            <a:off x="6172200" y="133048"/>
            <a:ext cx="4800600" cy="3224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780009-D7D4-438D-9082-829F07B47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47"/>
          <a:stretch/>
        </p:blipFill>
        <p:spPr>
          <a:xfrm>
            <a:off x="203200" y="3554680"/>
            <a:ext cx="5134068" cy="3225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BAE10-5325-4DBB-B25A-B44A902109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47"/>
          <a:stretch/>
        </p:blipFill>
        <p:spPr>
          <a:xfrm>
            <a:off x="6172200" y="3515616"/>
            <a:ext cx="5196251" cy="32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35D3D-3386-45DC-8380-0011C58865AB}"/>
              </a:ext>
            </a:extLst>
          </p:cNvPr>
          <p:cNvCxnSpPr>
            <a:cxnSpLocks/>
          </p:cNvCxnSpPr>
          <p:nvPr/>
        </p:nvCxnSpPr>
        <p:spPr>
          <a:xfrm>
            <a:off x="5943600" y="152400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40307-A64B-4F4C-B341-77154F19DCA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0FC790-F54B-41E5-AF1C-C378DC073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3"/>
          <a:stretch/>
        </p:blipFill>
        <p:spPr>
          <a:xfrm>
            <a:off x="228600" y="125679"/>
            <a:ext cx="5286020" cy="3227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9BCAC-DFF2-4282-8715-15CEFF09F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7"/>
          <a:stretch/>
        </p:blipFill>
        <p:spPr>
          <a:xfrm>
            <a:off x="6248400" y="111712"/>
            <a:ext cx="5181600" cy="325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3E0B0-1F23-46F1-B712-63C1F0F88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83"/>
          <a:stretch/>
        </p:blipFill>
        <p:spPr>
          <a:xfrm>
            <a:off x="227965" y="3493655"/>
            <a:ext cx="5410836" cy="330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CDF30-2600-40A6-9698-705A55813B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83"/>
          <a:stretch/>
        </p:blipFill>
        <p:spPr>
          <a:xfrm>
            <a:off x="6248400" y="3511798"/>
            <a:ext cx="5410836" cy="3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35D3D-3386-45DC-8380-0011C58865AB}"/>
              </a:ext>
            </a:extLst>
          </p:cNvPr>
          <p:cNvCxnSpPr>
            <a:cxnSpLocks/>
          </p:cNvCxnSpPr>
          <p:nvPr/>
        </p:nvCxnSpPr>
        <p:spPr>
          <a:xfrm>
            <a:off x="5943600" y="152400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40307-A64B-4F4C-B341-77154F19DCA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57EF10-78DD-47DF-8A98-609AB6A17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3"/>
          <a:stretch/>
        </p:blipFill>
        <p:spPr>
          <a:xfrm>
            <a:off x="152400" y="78128"/>
            <a:ext cx="5410836" cy="3303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6B91E-621F-41D2-8475-25AB31014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8"/>
          <a:stretch/>
        </p:blipFill>
        <p:spPr>
          <a:xfrm>
            <a:off x="6248400" y="78127"/>
            <a:ext cx="5182236" cy="3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Clusters and Cases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E4E3B78-8FF7-4469-A9D9-AE0100DFC5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5011963"/>
              </p:ext>
            </p:extLst>
          </p:nvPr>
        </p:nvGraphicFramePr>
        <p:xfrm>
          <a:off x="4013503" y="1956181"/>
          <a:ext cx="1730058" cy="380333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8156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23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72318DEE-E804-4F61-91C9-2FB14761D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20327"/>
              </p:ext>
            </p:extLst>
          </p:nvPr>
        </p:nvGraphicFramePr>
        <p:xfrm>
          <a:off x="304800" y="1956181"/>
          <a:ext cx="1676400" cy="37878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3136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43136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9012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4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259067F-D4A7-4108-881C-29F748F83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398172"/>
              </p:ext>
            </p:extLst>
          </p:nvPr>
        </p:nvGraphicFramePr>
        <p:xfrm>
          <a:off x="2133600" y="1956181"/>
          <a:ext cx="1714358" cy="37878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6900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902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93312B78-6CF6-4D05-A0C4-5DEDEBBC5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255393"/>
              </p:ext>
            </p:extLst>
          </p:nvPr>
        </p:nvGraphicFramePr>
        <p:xfrm>
          <a:off x="5880261" y="1956181"/>
          <a:ext cx="1698653" cy="37911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76595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35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1937524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93809624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104195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FC43D3-4DDA-45A5-8AE6-E73C14AA011C}"/>
              </a:ext>
            </a:extLst>
          </p:cNvPr>
          <p:cNvSpPr txBox="1"/>
          <p:nvPr/>
        </p:nvSpPr>
        <p:spPr>
          <a:xfrm>
            <a:off x="304800" y="1654373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B9AF4E-551A-4994-934B-FBA07CAF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6378"/>
              </p:ext>
            </p:extLst>
          </p:nvPr>
        </p:nvGraphicFramePr>
        <p:xfrm>
          <a:off x="8032376" y="1967022"/>
          <a:ext cx="1925321" cy="136290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3471">
                  <a:extLst>
                    <a:ext uri="{9D8B030D-6E8A-4147-A177-3AD203B41FA5}">
                      <a16:colId xmlns:a16="http://schemas.microsoft.com/office/drawing/2014/main" val="2461791254"/>
                    </a:ext>
                  </a:extLst>
                </a:gridCol>
                <a:gridCol w="674278">
                  <a:extLst>
                    <a:ext uri="{9D8B030D-6E8A-4147-A177-3AD203B41FA5}">
                      <a16:colId xmlns:a16="http://schemas.microsoft.com/office/drawing/2014/main" val="2052681287"/>
                    </a:ext>
                  </a:extLst>
                </a:gridCol>
                <a:gridCol w="440373">
                  <a:extLst>
                    <a:ext uri="{9D8B030D-6E8A-4147-A177-3AD203B41FA5}">
                      <a16:colId xmlns:a16="http://schemas.microsoft.com/office/drawing/2014/main" val="509936156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472438280"/>
                    </a:ext>
                  </a:extLst>
                </a:gridCol>
              </a:tblGrid>
              <a:tr h="22691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Gender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84246"/>
                  </a:ext>
                </a:extLst>
              </a:tr>
              <a:tr h="167494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Age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0 (F)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1 (M)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396600"/>
                  </a:ext>
                </a:extLst>
              </a:tr>
              <a:tr h="237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&lt; 40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527394"/>
                  </a:ext>
                </a:extLst>
              </a:tr>
              <a:tr h="223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40 - 60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3893346"/>
                  </a:ext>
                </a:extLst>
              </a:tr>
              <a:tr h="251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60 – 80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2888498"/>
                  </a:ext>
                </a:extLst>
              </a:tr>
              <a:tr h="2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80 +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1480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AA5F972-A867-4812-84EF-ECDF83A2A368}"/>
              </a:ext>
            </a:extLst>
          </p:cNvPr>
          <p:cNvSpPr txBox="1"/>
          <p:nvPr/>
        </p:nvSpPr>
        <p:spPr>
          <a:xfrm>
            <a:off x="2071327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D6AA-C69D-4D29-B547-4C2418A8B941}"/>
              </a:ext>
            </a:extLst>
          </p:cNvPr>
          <p:cNvSpPr txBox="1"/>
          <p:nvPr/>
        </p:nvSpPr>
        <p:spPr>
          <a:xfrm>
            <a:off x="4013503" y="1649608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DAEE1-B58F-4BB9-B7E9-082C0A9820DC}"/>
              </a:ext>
            </a:extLst>
          </p:cNvPr>
          <p:cNvSpPr txBox="1"/>
          <p:nvPr/>
        </p:nvSpPr>
        <p:spPr>
          <a:xfrm>
            <a:off x="5879043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07729-F62D-41EB-809B-538A9F30511D}"/>
              </a:ext>
            </a:extLst>
          </p:cNvPr>
          <p:cNvCxnSpPr>
            <a:cxnSpLocks/>
          </p:cNvCxnSpPr>
          <p:nvPr/>
        </p:nvCxnSpPr>
        <p:spPr>
          <a:xfrm>
            <a:off x="7848600" y="17526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8EA5C-7E74-407D-9F11-4CE5C8A74AE3}"/>
              </a:ext>
            </a:extLst>
          </p:cNvPr>
          <p:cNvCxnSpPr>
            <a:cxnSpLocks/>
          </p:cNvCxnSpPr>
          <p:nvPr/>
        </p:nvCxnSpPr>
        <p:spPr>
          <a:xfrm>
            <a:off x="7848600" y="3429000"/>
            <a:ext cx="41954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0CE7FC-F001-4416-B87E-D9FC25D59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21792"/>
              </p:ext>
            </p:extLst>
          </p:nvPr>
        </p:nvGraphicFramePr>
        <p:xfrm>
          <a:off x="10058400" y="3512598"/>
          <a:ext cx="1600200" cy="131489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41503872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13113761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31544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8056985"/>
                    </a:ext>
                  </a:extLst>
                </a:gridCol>
              </a:tblGrid>
              <a:tr h="3499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</a:t>
                      </a:r>
                      <a:r>
                        <a:rPr lang="en-US" sz="1100" dirty="0" err="1">
                          <a:effectLst/>
                        </a:rPr>
                        <a:t>Dysfunc</a:t>
                      </a:r>
                      <a:r>
                        <a:rPr lang="en-US" sz="1100" dirty="0">
                          <a:effectLst/>
                        </a:rPr>
                        <a:t> 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04114"/>
                  </a:ext>
                </a:extLst>
              </a:tr>
              <a:tr h="192992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797557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0177635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3293814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871794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6109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20384D-67F7-492E-B312-22E4EAF66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9427"/>
              </p:ext>
            </p:extLst>
          </p:nvPr>
        </p:nvGraphicFramePr>
        <p:xfrm>
          <a:off x="8017421" y="3512598"/>
          <a:ext cx="1921264" cy="13148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4890">
                  <a:extLst>
                    <a:ext uri="{9D8B030D-6E8A-4147-A177-3AD203B41FA5}">
                      <a16:colId xmlns:a16="http://schemas.microsoft.com/office/drawing/2014/main" val="417209701"/>
                    </a:ext>
                  </a:extLst>
                </a:gridCol>
                <a:gridCol w="318289">
                  <a:extLst>
                    <a:ext uri="{9D8B030D-6E8A-4147-A177-3AD203B41FA5}">
                      <a16:colId xmlns:a16="http://schemas.microsoft.com/office/drawing/2014/main" val="2408279749"/>
                    </a:ext>
                  </a:extLst>
                </a:gridCol>
                <a:gridCol w="559579">
                  <a:extLst>
                    <a:ext uri="{9D8B030D-6E8A-4147-A177-3AD203B41FA5}">
                      <a16:colId xmlns:a16="http://schemas.microsoft.com/office/drawing/2014/main" val="1867209009"/>
                    </a:ext>
                  </a:extLst>
                </a:gridCol>
                <a:gridCol w="384253">
                  <a:extLst>
                    <a:ext uri="{9D8B030D-6E8A-4147-A177-3AD203B41FA5}">
                      <a16:colId xmlns:a16="http://schemas.microsoft.com/office/drawing/2014/main" val="3091094825"/>
                    </a:ext>
                  </a:extLst>
                </a:gridCol>
                <a:gridCol w="384253">
                  <a:extLst>
                    <a:ext uri="{9D8B030D-6E8A-4147-A177-3AD203B41FA5}">
                      <a16:colId xmlns:a16="http://schemas.microsoft.com/office/drawing/2014/main" val="723779452"/>
                    </a:ext>
                  </a:extLst>
                </a:gridCol>
              </a:tblGrid>
              <a:tr h="37360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Count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2591"/>
                  </a:ext>
                </a:extLst>
              </a:tr>
              <a:tr h="188259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501619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216076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920729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523600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2752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162743-E699-48EC-9C31-9DCAF904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67454"/>
              </p:ext>
            </p:extLst>
          </p:nvPr>
        </p:nvGraphicFramePr>
        <p:xfrm>
          <a:off x="10058400" y="1967022"/>
          <a:ext cx="1577789" cy="13953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0854">
                  <a:extLst>
                    <a:ext uri="{9D8B030D-6E8A-4147-A177-3AD203B41FA5}">
                      <a16:colId xmlns:a16="http://schemas.microsoft.com/office/drawing/2014/main" val="3522681170"/>
                    </a:ext>
                  </a:extLst>
                </a:gridCol>
                <a:gridCol w="347001">
                  <a:extLst>
                    <a:ext uri="{9D8B030D-6E8A-4147-A177-3AD203B41FA5}">
                      <a16:colId xmlns:a16="http://schemas.microsoft.com/office/drawing/2014/main" val="67659994"/>
                    </a:ext>
                  </a:extLst>
                </a:gridCol>
                <a:gridCol w="546031">
                  <a:extLst>
                    <a:ext uri="{9D8B030D-6E8A-4147-A177-3AD203B41FA5}">
                      <a16:colId xmlns:a16="http://schemas.microsoft.com/office/drawing/2014/main" val="3030533279"/>
                    </a:ext>
                  </a:extLst>
                </a:gridCol>
                <a:gridCol w="393903">
                  <a:extLst>
                    <a:ext uri="{9D8B030D-6E8A-4147-A177-3AD203B41FA5}">
                      <a16:colId xmlns:a16="http://schemas.microsoft.com/office/drawing/2014/main" val="3332475520"/>
                    </a:ext>
                  </a:extLst>
                </a:gridCol>
              </a:tblGrid>
              <a:tr h="30286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Dysfunction 3 0f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86193"/>
                  </a:ext>
                </a:extLst>
              </a:tr>
              <a:tr h="183013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140253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382360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690091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02725"/>
                  </a:ext>
                </a:extLst>
              </a:tr>
              <a:tr h="257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68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7D6C58-D382-40DA-8E30-CCFF7F05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47759"/>
              </p:ext>
            </p:extLst>
          </p:nvPr>
        </p:nvGraphicFramePr>
        <p:xfrm>
          <a:off x="8032376" y="4953000"/>
          <a:ext cx="3626221" cy="1447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8882">
                  <a:extLst>
                    <a:ext uri="{9D8B030D-6E8A-4147-A177-3AD203B41FA5}">
                      <a16:colId xmlns:a16="http://schemas.microsoft.com/office/drawing/2014/main" val="4024297263"/>
                    </a:ext>
                  </a:extLst>
                </a:gridCol>
                <a:gridCol w="686339">
                  <a:extLst>
                    <a:ext uri="{9D8B030D-6E8A-4147-A177-3AD203B41FA5}">
                      <a16:colId xmlns:a16="http://schemas.microsoft.com/office/drawing/2014/main" val="1182940129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1970310840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1710407435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669717028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751110729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33027763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4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58268"/>
                  </a:ext>
                </a:extLst>
              </a:tr>
              <a:tr h="2413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48255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287366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928076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39382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3030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0CEDC-1180-4031-9D51-D7F896D4BA1D}"/>
              </a:ext>
            </a:extLst>
          </p:cNvPr>
          <p:cNvCxnSpPr>
            <a:cxnSpLocks/>
          </p:cNvCxnSpPr>
          <p:nvPr/>
        </p:nvCxnSpPr>
        <p:spPr>
          <a:xfrm>
            <a:off x="7848600" y="4894728"/>
            <a:ext cx="4211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C7B4F-034E-4DD8-B147-D42B2DBBF1EC}"/>
              </a:ext>
            </a:extLst>
          </p:cNvPr>
          <p:cNvCxnSpPr>
            <a:cxnSpLocks/>
          </p:cNvCxnSpPr>
          <p:nvPr/>
        </p:nvCxnSpPr>
        <p:spPr>
          <a:xfrm>
            <a:off x="104604" y="5943600"/>
            <a:ext cx="77439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DEC8B-D9DF-4059-A642-3376B82C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9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F573EE-F7C0-4D29-A257-95282705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79918"/>
              </p:ext>
            </p:extLst>
          </p:nvPr>
        </p:nvGraphicFramePr>
        <p:xfrm>
          <a:off x="318247" y="2667000"/>
          <a:ext cx="7149353" cy="358423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1254">
                  <a:extLst>
                    <a:ext uri="{9D8B030D-6E8A-4147-A177-3AD203B41FA5}">
                      <a16:colId xmlns:a16="http://schemas.microsoft.com/office/drawing/2014/main" val="1671674825"/>
                    </a:ext>
                  </a:extLst>
                </a:gridCol>
                <a:gridCol w="1619725">
                  <a:extLst>
                    <a:ext uri="{9D8B030D-6E8A-4147-A177-3AD203B41FA5}">
                      <a16:colId xmlns:a16="http://schemas.microsoft.com/office/drawing/2014/main" val="2785021235"/>
                    </a:ext>
                  </a:extLst>
                </a:gridCol>
                <a:gridCol w="1956582">
                  <a:extLst>
                    <a:ext uri="{9D8B030D-6E8A-4147-A177-3AD203B41FA5}">
                      <a16:colId xmlns:a16="http://schemas.microsoft.com/office/drawing/2014/main" val="1536137567"/>
                    </a:ext>
                  </a:extLst>
                </a:gridCol>
                <a:gridCol w="1721792">
                  <a:extLst>
                    <a:ext uri="{9D8B030D-6E8A-4147-A177-3AD203B41FA5}">
                      <a16:colId xmlns:a16="http://schemas.microsoft.com/office/drawing/2014/main" val="1591353810"/>
                    </a:ext>
                  </a:extLst>
                </a:gridCol>
              </a:tblGrid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[1] "ID"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Country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"Age"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1287811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[5] "BSA"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HRmin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"DBP"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68865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[9]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Etiology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NYHA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"EchoIVS"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136795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EchoPW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"bEF"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00296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[17] "RWT"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"LVMass"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"EchoEDV"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55953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EchoESV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"EchoSV"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"AbnormalEF50"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595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EchoTMfEwave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"EchoTMfAwave"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"TimeTMFDecT"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"EchoTMfEtoA"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4749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EchoLAVI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"EchSepTDIe"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"EchoLatTDIe"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EchoAveTDIe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169274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EchoSeptEe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"EchoRVSP"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614229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[37]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TimePIVRRms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"TimePIvEonsetNorRR"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"TimePIvEpeak"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1922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TimePIvEpeakNorRR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"TimeVSonset"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"TimePeakVSE"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"Tracking"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72417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"VortexIntensity"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"VortexDepth"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"VortexLength"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137826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"VorticityFluctuation"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”KineticEnergyFluctuation"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"ShearStressFluctuation"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47294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KineticEnergyEarlyD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"KineticEnergyLateD"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"KineticEnergyOnsetSystole"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"LAVI35"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385838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[57] "SeptTDIe7"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"LatTDIe10"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"EtoTDIe14"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"TRVmax"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09200"/>
                  </a:ext>
                </a:extLst>
              </a:tr>
              <a:tr h="33245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[61]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Diastolic4count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0901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14CA09D-E793-4DF0-8532-BC800F161B44}"/>
              </a:ext>
            </a:extLst>
          </p:cNvPr>
          <p:cNvSpPr txBox="1"/>
          <p:nvPr/>
        </p:nvSpPr>
        <p:spPr>
          <a:xfrm>
            <a:off x="304800" y="2133600"/>
            <a:ext cx="10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E0F75-6763-4551-AB1F-367AC540BF7A}"/>
              </a:ext>
            </a:extLst>
          </p:cNvPr>
          <p:cNvSpPr txBox="1"/>
          <p:nvPr/>
        </p:nvSpPr>
        <p:spPr>
          <a:xfrm>
            <a:off x="7772400" y="21336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A58FD-E88D-4DD6-9167-BD931718F8A4}"/>
              </a:ext>
            </a:extLst>
          </p:cNvPr>
          <p:cNvSpPr txBox="1"/>
          <p:nvPr/>
        </p:nvSpPr>
        <p:spPr>
          <a:xfrm>
            <a:off x="7772400" y="259080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Row: 96</a:t>
            </a:r>
          </a:p>
          <a:p>
            <a:r>
              <a:rPr lang="en-US" sz="1200" dirty="0">
                <a:latin typeface="Cambria" panose="02040503050406030204" pitchFamily="18" charset="0"/>
              </a:rPr>
              <a:t>Columns: 64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C80-659C-47EC-9D63-9BD24A9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127D9C-AC92-412A-9E4E-A6973FEC4A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DA00-F13C-44F8-BC9B-2ABE56EE137D}"/>
              </a:ext>
            </a:extLst>
          </p:cNvPr>
          <p:cNvSpPr/>
          <p:nvPr/>
        </p:nvSpPr>
        <p:spPr>
          <a:xfrm>
            <a:off x="7767637" y="4876800"/>
            <a:ext cx="304800" cy="1676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rgbClr val="FFC000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B1F5-9298-4D5B-A6D7-FBA446F451F4}"/>
              </a:ext>
            </a:extLst>
          </p:cNvPr>
          <p:cNvSpPr txBox="1"/>
          <p:nvPr/>
        </p:nvSpPr>
        <p:spPr>
          <a:xfrm>
            <a:off x="8050025" y="482219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0E5D9-C64C-4F04-A031-8A0D98A381A6}"/>
              </a:ext>
            </a:extLst>
          </p:cNvPr>
          <p:cNvSpPr txBox="1"/>
          <p:nvPr/>
        </p:nvSpPr>
        <p:spPr>
          <a:xfrm>
            <a:off x="8050302" y="63246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High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E0B8196-01A0-4B39-ABFD-5120136B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259"/>
              </p:ext>
            </p:extLst>
          </p:nvPr>
        </p:nvGraphicFramePr>
        <p:xfrm>
          <a:off x="381000" y="152400"/>
          <a:ext cx="620584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Worksheet" r:id="rId3" imgW="5928493" imgH="6260011" progId="Excel.Sheet.12">
                  <p:embed/>
                </p:oleObj>
              </mc:Choice>
              <mc:Fallback>
                <p:oleObj name="Worksheet" r:id="rId3" imgW="5928493" imgH="62600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620584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81E7-D7BB-459B-A776-2D9A1A87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Heatmap – Vorticity Data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305AD2-305B-410B-8A46-680777096D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914400" y="2286000"/>
            <a:ext cx="3962400" cy="420233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CD9A86-A5AC-42B3-A759-7B35CB867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6553200" y="2286000"/>
            <a:ext cx="3962400" cy="420233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F17260-D2FD-440F-BD68-607075371766}"/>
              </a:ext>
            </a:extLst>
          </p:cNvPr>
          <p:cNvSpPr/>
          <p:nvPr/>
        </p:nvSpPr>
        <p:spPr>
          <a:xfrm>
            <a:off x="6477000" y="182562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60593-BE17-4760-A779-615D6470B789}"/>
              </a:ext>
            </a:extLst>
          </p:cNvPr>
          <p:cNvSpPr/>
          <p:nvPr/>
        </p:nvSpPr>
        <p:spPr>
          <a:xfrm>
            <a:off x="932329" y="1825624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Un-scaled</a:t>
            </a:r>
          </a:p>
        </p:txBody>
      </p:sp>
    </p:spTree>
    <p:extLst>
      <p:ext uri="{BB962C8B-B14F-4D97-AF65-F5344CB8AC3E}">
        <p14:creationId xmlns:p14="http://schemas.microsoft.com/office/powerpoint/2010/main" val="30655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2F1E0F-36E6-4E79-BAC3-370C10D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C7E3F4-F467-43F3-9DD7-FFD6EF6E7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27117"/>
              </p:ext>
            </p:extLst>
          </p:nvPr>
        </p:nvGraphicFramePr>
        <p:xfrm>
          <a:off x="647196" y="2895600"/>
          <a:ext cx="108976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Worksheet" r:id="rId3" imgW="8896555" imgH="1680281" progId="Excel.Sheet.12">
                  <p:embed/>
                </p:oleObj>
              </mc:Choice>
              <mc:Fallback>
                <p:oleObj name="Worksheet" r:id="rId3" imgW="8896555" imgH="16802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196" y="2895600"/>
                        <a:ext cx="1089760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2EC-FCA9-4CAB-B58E-D22C33A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7-1127-4EBD-8BFA-90166388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696200" cy="51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Principal Component Analysis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80C2591-B24E-4938-83D3-462016B5D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05524"/>
              </p:ext>
            </p:extLst>
          </p:nvPr>
        </p:nvGraphicFramePr>
        <p:xfrm>
          <a:off x="354836" y="2133600"/>
          <a:ext cx="1148232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Worksheet" r:id="rId3" imgW="6514981" imgH="735149" progId="Excel.Sheet.12">
                  <p:embed/>
                </p:oleObj>
              </mc:Choice>
              <mc:Fallback>
                <p:oleObj name="Worksheet" r:id="rId3" imgW="6514981" imgH="735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36" y="2133600"/>
                        <a:ext cx="1148232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9A69A6-3E9F-4E19-879C-C65EC7389860}"/>
              </a:ext>
            </a:extLst>
          </p:cNvPr>
          <p:cNvSpPr txBox="1"/>
          <p:nvPr/>
        </p:nvSpPr>
        <p:spPr>
          <a:xfrm>
            <a:off x="304800" y="1764268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7745-04A9-4B9E-B833-7ECB3A2392C5}"/>
              </a:ext>
            </a:extLst>
          </p:cNvPr>
          <p:cNvSpPr txBox="1"/>
          <p:nvPr/>
        </p:nvSpPr>
        <p:spPr>
          <a:xfrm>
            <a:off x="295818" y="361366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2041A78-C4FE-4E67-BEE0-D5937AF80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37536"/>
              </p:ext>
            </p:extLst>
          </p:nvPr>
        </p:nvGraphicFramePr>
        <p:xfrm>
          <a:off x="380999" y="4038600"/>
          <a:ext cx="872860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Worksheet" r:id="rId5" imgW="6514981" imgH="1649738" progId="Excel.Sheet.12">
                  <p:embed/>
                </p:oleObj>
              </mc:Choice>
              <mc:Fallback>
                <p:oleObj name="Worksheet" r:id="rId5" imgW="6514981" imgH="16497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999" y="4038600"/>
                        <a:ext cx="872860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3545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E182992-D2AC-4FFE-9608-1E12DAEAA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5" y="335259"/>
            <a:ext cx="5577840" cy="37545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D6297-E517-498D-97DC-6DCE81B26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7086600" y="320843"/>
            <a:ext cx="3673946" cy="3896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chemeClr val="tx1"/>
                </a:solidFill>
              </a:rPr>
              <a:t>PCA – Scatterplot Matrix + Heatmap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1832</TotalTime>
  <Words>890</Words>
  <Application>Microsoft Office PowerPoint</Application>
  <PresentationFormat>Widescreen</PresentationFormat>
  <Paragraphs>500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Franklin Gothic Medium</vt:lpstr>
      <vt:lpstr>Times New Roman</vt:lpstr>
      <vt:lpstr>Medical Design 16x9</vt:lpstr>
      <vt:lpstr>Worksheet</vt:lpstr>
      <vt:lpstr>Vorticity</vt:lpstr>
      <vt:lpstr>Outline</vt:lpstr>
      <vt:lpstr>Data Structure</vt:lpstr>
      <vt:lpstr>Missing Data</vt:lpstr>
      <vt:lpstr>Heatmap – Vorticity Data</vt:lpstr>
      <vt:lpstr>Correlation Matrix</vt:lpstr>
      <vt:lpstr>Scatterplot Matrix</vt:lpstr>
      <vt:lpstr>Principal Component Analysis</vt:lpstr>
      <vt:lpstr>PCA – Scatterplot Matrix + Heatmap</vt:lpstr>
      <vt:lpstr>Hierarchical Clustering</vt:lpstr>
      <vt:lpstr>Hierarchical Clustering</vt:lpstr>
      <vt:lpstr>Clustering PCA</vt:lpstr>
      <vt:lpstr>PowerPoint Presentation</vt:lpstr>
      <vt:lpstr>PowerPoint Presentation</vt:lpstr>
      <vt:lpstr>PowerPoint Presentation</vt:lpstr>
      <vt:lpstr>PowerPoint Presentation</vt:lpstr>
      <vt:lpstr>Test of Independence</vt:lpstr>
      <vt:lpstr>Test of Independence</vt:lpstr>
      <vt:lpstr>Diastolic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 and Cases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Vorticity</dc:title>
  <dc:creator>Sirish Shrestha</dc:creator>
  <cp:lastModifiedBy>Sirish Shrestha</cp:lastModifiedBy>
  <cp:revision>132</cp:revision>
  <dcterms:created xsi:type="dcterms:W3CDTF">2017-08-30T15:24:05Z</dcterms:created>
  <dcterms:modified xsi:type="dcterms:W3CDTF">2017-09-01T04:04:59Z</dcterms:modified>
</cp:coreProperties>
</file>