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7" r:id="rId5"/>
    <p:sldId id="273" r:id="rId6"/>
    <p:sldId id="270" r:id="rId7"/>
    <p:sldId id="268" r:id="rId8"/>
    <p:sldId id="262" r:id="rId9"/>
    <p:sldId id="263" r:id="rId10"/>
    <p:sldId id="274" r:id="rId11"/>
    <p:sldId id="278" r:id="rId12"/>
    <p:sldId id="283" r:id="rId13"/>
    <p:sldId id="285" r:id="rId14"/>
    <p:sldId id="284" r:id="rId15"/>
    <p:sldId id="271" r:id="rId16"/>
    <p:sldId id="279" r:id="rId17"/>
    <p:sldId id="266" r:id="rId18"/>
    <p:sldId id="296" r:id="rId19"/>
    <p:sldId id="272" r:id="rId20"/>
    <p:sldId id="275" r:id="rId21"/>
    <p:sldId id="286" r:id="rId22"/>
    <p:sldId id="287" r:id="rId23"/>
    <p:sldId id="288" r:id="rId24"/>
    <p:sldId id="290" r:id="rId25"/>
    <p:sldId id="291" r:id="rId26"/>
    <p:sldId id="292" r:id="rId27"/>
    <p:sldId id="294" r:id="rId28"/>
    <p:sldId id="295" r:id="rId29"/>
    <p:sldId id="293" r:id="rId30"/>
    <p:sldId id="265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85" d="100"/>
          <a:sy n="85" d="100"/>
        </p:scale>
        <p:origin x="550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Vorticity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8A1-03BF-43E6-9D11-D65C0F49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Vorticity Col-means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2B4276-78E9-4C14-8C9F-3BC19C3A8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48788"/>
              </p:ext>
            </p:extLst>
          </p:nvPr>
        </p:nvGraphicFramePr>
        <p:xfrm>
          <a:off x="2209800" y="2362200"/>
          <a:ext cx="7162801" cy="26993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60173">
                  <a:extLst>
                    <a:ext uri="{9D8B030D-6E8A-4147-A177-3AD203B41FA5}">
                      <a16:colId xmlns:a16="http://schemas.microsoft.com/office/drawing/2014/main" val="2065311648"/>
                    </a:ext>
                  </a:extLst>
                </a:gridCol>
                <a:gridCol w="1202343">
                  <a:extLst>
                    <a:ext uri="{9D8B030D-6E8A-4147-A177-3AD203B41FA5}">
                      <a16:colId xmlns:a16="http://schemas.microsoft.com/office/drawing/2014/main" val="490709870"/>
                    </a:ext>
                  </a:extLst>
                </a:gridCol>
                <a:gridCol w="1361886">
                  <a:extLst>
                    <a:ext uri="{9D8B030D-6E8A-4147-A177-3AD203B41FA5}">
                      <a16:colId xmlns:a16="http://schemas.microsoft.com/office/drawing/2014/main" val="19292253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2280448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542448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</a:p>
                  </a:txBody>
                  <a:tcPr marL="102806" marR="102806" marT="51403" marB="51403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3756300"/>
                  </a:ext>
                </a:extLst>
              </a:tr>
              <a:tr h="188477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06" marR="102806" marT="51403" marB="51403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02806" marR="102806" marT="51403" marB="514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1176137"/>
                  </a:ext>
                </a:extLst>
              </a:tr>
              <a:tr h="18847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VortexArea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0.59117402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0.3114149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-1.3856472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-1.1673668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0349887"/>
                  </a:ext>
                </a:extLst>
              </a:tr>
              <a:tr h="22346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VortexIntensity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-0.56591219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-0.2283089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2.2491203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0.1460359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307473567"/>
                  </a:ext>
                </a:extLst>
              </a:tr>
              <a:tr h="18847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VortexDepth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0.16559679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0.1419728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0.4447185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-1.1902977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616936462"/>
                  </a:ext>
                </a:extLst>
              </a:tr>
              <a:tr h="2213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VortexLength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0.51756685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0.2202044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-0.7086024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-1.4043532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102583810"/>
                  </a:ext>
                </a:extLst>
              </a:tr>
              <a:tr h="22346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EnergyDissipation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-0.46949331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1.3389013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-0.2277096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-0.4455581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060103847"/>
                  </a:ext>
                </a:extLst>
              </a:tr>
              <a:tr h="29842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VorticityFluctuation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-0.66252572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0.7644057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0.1206691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0.8090109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1486758128"/>
                  </a:ext>
                </a:extLst>
              </a:tr>
              <a:tr h="3769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KineticEnergyFluctuation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-0.58078399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0.4517026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0.3049602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0.8830300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379443447"/>
                  </a:ext>
                </a:extLst>
              </a:tr>
              <a:tr h="3769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ShearStressFluctuation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0.03838312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0.1429320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Cambria" panose="02040503050406030204" pitchFamily="18" charset="0"/>
                        </a:rPr>
                        <a:t>-0.8119033</a:t>
                      </a:r>
                      <a:endParaRPr lang="en-US" sz="12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</a:rPr>
                        <a:t>0.3929773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104" marR="77104" marT="0" marB="0" anchor="ctr"/>
                </a:tc>
                <a:extLst>
                  <a:ext uri="{0D108BD9-81ED-4DB2-BD59-A6C34878D82A}">
                    <a16:rowId xmlns:a16="http://schemas.microsoft.com/office/drawing/2014/main" val="223181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FED53-4DF9-45A1-BA5C-94295EB8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23187"/>
            <a:ext cx="4648200" cy="60908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A56C34-67B5-4491-B052-52BBE345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623187"/>
            <a:ext cx="4953000" cy="6090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73140-A3D9-41A0-82D6-5D100F0D5C22}"/>
              </a:ext>
            </a:extLst>
          </p:cNvPr>
          <p:cNvSpPr txBox="1"/>
          <p:nvPr/>
        </p:nvSpPr>
        <p:spPr>
          <a:xfrm>
            <a:off x="3810000" y="232900"/>
            <a:ext cx="506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Descriptive Statistics –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397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194B2-410A-43CA-8A00-34A76C6CF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2" r="23083"/>
          <a:stretch/>
        </p:blipFill>
        <p:spPr>
          <a:xfrm>
            <a:off x="533400" y="76200"/>
            <a:ext cx="4271353" cy="3429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4BB481-6EC4-4CE9-8472-B495F314CE2F}"/>
              </a:ext>
            </a:extLst>
          </p:cNvPr>
          <p:cNvCxnSpPr>
            <a:cxnSpLocks/>
          </p:cNvCxnSpPr>
          <p:nvPr/>
        </p:nvCxnSpPr>
        <p:spPr>
          <a:xfrm>
            <a:off x="5181600" y="76200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068A5E-CCD4-4C2F-AB50-D82C03B864D2}"/>
              </a:ext>
            </a:extLst>
          </p:cNvPr>
          <p:cNvCxnSpPr>
            <a:cxnSpLocks/>
          </p:cNvCxnSpPr>
          <p:nvPr/>
        </p:nvCxnSpPr>
        <p:spPr>
          <a:xfrm flipV="1">
            <a:off x="152400" y="3581401"/>
            <a:ext cx="11887200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66AD25-BC59-494C-9120-199AF14CF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0" r="1933" b="6198"/>
          <a:stretch/>
        </p:blipFill>
        <p:spPr>
          <a:xfrm>
            <a:off x="5257800" y="304800"/>
            <a:ext cx="6865144" cy="303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C6477-ACF8-4532-B571-02E5799BF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4" r="2586"/>
          <a:stretch/>
        </p:blipFill>
        <p:spPr>
          <a:xfrm>
            <a:off x="152400" y="3824286"/>
            <a:ext cx="4887261" cy="2805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41FC38-2514-4932-921E-CE3113FA48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4" r="21801" b="5425"/>
          <a:stretch/>
        </p:blipFill>
        <p:spPr>
          <a:xfrm>
            <a:off x="7010400" y="3824286"/>
            <a:ext cx="3399696" cy="28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250A27-CA52-4E06-8482-48FCA9C02B83}"/>
              </a:ext>
            </a:extLst>
          </p:cNvPr>
          <p:cNvCxnSpPr>
            <a:cxnSpLocks/>
          </p:cNvCxnSpPr>
          <p:nvPr/>
        </p:nvCxnSpPr>
        <p:spPr>
          <a:xfrm>
            <a:off x="4191000" y="159802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8B9CF5-B338-4950-B307-3D253B163BC3}"/>
              </a:ext>
            </a:extLst>
          </p:cNvPr>
          <p:cNvCxnSpPr>
            <a:cxnSpLocks/>
          </p:cNvCxnSpPr>
          <p:nvPr/>
        </p:nvCxnSpPr>
        <p:spPr>
          <a:xfrm>
            <a:off x="8153400" y="159802"/>
            <a:ext cx="0" cy="6629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D4642B-D971-4A66-B6A8-EB6A08CCA89E}"/>
              </a:ext>
            </a:extLst>
          </p:cNvPr>
          <p:cNvCxnSpPr>
            <a:cxnSpLocks/>
          </p:cNvCxnSpPr>
          <p:nvPr/>
        </p:nvCxnSpPr>
        <p:spPr>
          <a:xfrm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01CE08-21B9-4820-AFE1-C2A2E760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2" r="21800" b="5425"/>
          <a:stretch/>
        </p:blipFill>
        <p:spPr>
          <a:xfrm>
            <a:off x="228600" y="182185"/>
            <a:ext cx="3886200" cy="3148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FC17D-2B6F-487F-B585-B9F699A49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2" r="21800"/>
          <a:stretch/>
        </p:blipFill>
        <p:spPr>
          <a:xfrm>
            <a:off x="4264782" y="256564"/>
            <a:ext cx="3831590" cy="3020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B1C17-4F6E-434C-8B5D-3C4FAEDD8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3" r="23083"/>
          <a:stretch/>
        </p:blipFill>
        <p:spPr>
          <a:xfrm>
            <a:off x="8305800" y="183277"/>
            <a:ext cx="3781860" cy="3093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72028-1587-437B-BC25-07272CA82B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3" r="23083"/>
          <a:stretch/>
        </p:blipFill>
        <p:spPr>
          <a:xfrm>
            <a:off x="123656" y="3487202"/>
            <a:ext cx="3991144" cy="326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7EBF9-BD57-4C8A-AA7C-57E74AF89C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83" r="23083"/>
          <a:stretch/>
        </p:blipFill>
        <p:spPr>
          <a:xfrm>
            <a:off x="4311179" y="3581400"/>
            <a:ext cx="3766020" cy="3080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38E72-9E8E-472E-82D0-BD4DFE4CFE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83" r="23083"/>
          <a:stretch/>
        </p:blipFill>
        <p:spPr>
          <a:xfrm>
            <a:off x="8229601" y="3518393"/>
            <a:ext cx="3896640" cy="31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13C30-5E55-429B-B433-84BE6B48DE1D}"/>
              </a:ext>
            </a:extLst>
          </p:cNvPr>
          <p:cNvCxnSpPr>
            <a:cxnSpLocks/>
          </p:cNvCxnSpPr>
          <p:nvPr/>
        </p:nvCxnSpPr>
        <p:spPr>
          <a:xfrm>
            <a:off x="6553200" y="76200"/>
            <a:ext cx="0" cy="3276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72E66B-8F9E-41DE-B1B9-8B5CFCF05A97}"/>
              </a:ext>
            </a:extLst>
          </p:cNvPr>
          <p:cNvCxnSpPr>
            <a:cxnSpLocks/>
          </p:cNvCxnSpPr>
          <p:nvPr/>
        </p:nvCxnSpPr>
        <p:spPr>
          <a:xfrm>
            <a:off x="152400" y="33528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7820E3-F89C-4BBE-8313-FDB0EDFFFAE2}"/>
              </a:ext>
            </a:extLst>
          </p:cNvPr>
          <p:cNvCxnSpPr>
            <a:cxnSpLocks/>
          </p:cNvCxnSpPr>
          <p:nvPr/>
        </p:nvCxnSpPr>
        <p:spPr>
          <a:xfrm>
            <a:off x="6096000" y="3352800"/>
            <a:ext cx="0" cy="340490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D9DF03-BD37-47D3-B1CE-CC941621F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1" r="1293"/>
          <a:stretch/>
        </p:blipFill>
        <p:spPr>
          <a:xfrm>
            <a:off x="152400" y="152400"/>
            <a:ext cx="6238604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873F9-8CB9-4330-8FC4-12061D68C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3" r="23083"/>
          <a:stretch/>
        </p:blipFill>
        <p:spPr>
          <a:xfrm>
            <a:off x="7010400" y="76373"/>
            <a:ext cx="3912559" cy="3200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BF046-1E3F-4141-9F9C-48A2C6D9C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3" r="7702"/>
          <a:stretch/>
        </p:blipFill>
        <p:spPr>
          <a:xfrm>
            <a:off x="533400" y="3478307"/>
            <a:ext cx="4953000" cy="330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548A28-BBEB-484F-B829-1CFCF6F98D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3" r="23083"/>
          <a:stretch/>
        </p:blipFill>
        <p:spPr>
          <a:xfrm>
            <a:off x="7010400" y="3478479"/>
            <a:ext cx="4038600" cy="33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4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B2393-F34D-4391-B2B6-B9BB46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C309-EA27-46A3-8DF5-35C2C08ED74F}"/>
              </a:ext>
            </a:extLst>
          </p:cNvPr>
          <p:cNvSpPr txBox="1"/>
          <p:nvPr/>
        </p:nvSpPr>
        <p:spPr>
          <a:xfrm>
            <a:off x="1998197" y="1489346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NYHA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FE6F87-600B-4FAA-8BCE-50BB4CC9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57621"/>
              </p:ext>
            </p:extLst>
          </p:nvPr>
        </p:nvGraphicFramePr>
        <p:xfrm>
          <a:off x="1447800" y="2747000"/>
          <a:ext cx="2582961" cy="131273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60303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639073"/>
                    </a:ext>
                  </a:extLst>
                </a:gridCol>
                <a:gridCol w="982761">
                  <a:extLst>
                    <a:ext uri="{9D8B030D-6E8A-4147-A177-3AD203B41FA5}">
                      <a16:colId xmlns:a16="http://schemas.microsoft.com/office/drawing/2014/main" val="812426548"/>
                    </a:ext>
                  </a:extLst>
                </a:gridCol>
              </a:tblGrid>
              <a:tr h="21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comparison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raw.p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adj.p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67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0.5210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295176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693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03388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30413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115491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0.0003</a:t>
                      </a:r>
                    </a:p>
                  </a:txBody>
                  <a:tcPr marL="22860" marR="22860" marT="7620" marB="762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0.0018</a:t>
                      </a:r>
                    </a:p>
                  </a:txBody>
                  <a:tcPr marL="22860" marR="22860" marT="7620" marB="7620" anchor="ctr"/>
                </a:tc>
                <a:extLst>
                  <a:ext uri="{0D108BD9-81ED-4DB2-BD59-A6C34878D82A}">
                    <a16:rowId xmlns:a16="http://schemas.microsoft.com/office/drawing/2014/main" val="42133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31534B-40D3-4DEE-9018-9A9BB133026E}"/>
              </a:ext>
            </a:extLst>
          </p:cNvPr>
          <p:cNvSpPr txBox="1"/>
          <p:nvPr/>
        </p:nvSpPr>
        <p:spPr>
          <a:xfrm>
            <a:off x="7772400" y="1489346"/>
            <a:ext cx="273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AbnormalEF50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1D9E8D-4F1F-4670-9C19-5FDA1D96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77838"/>
              </p:ext>
            </p:extLst>
          </p:nvPr>
        </p:nvGraphicFramePr>
        <p:xfrm>
          <a:off x="7806267" y="2745790"/>
          <a:ext cx="2514600" cy="12136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mbria" panose="02040503050406030204" pitchFamily="18" charset="0"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0.7775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0.0027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0.0159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0.0009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0.0055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0.0361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0.2164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185F88-23AF-4844-920A-9CA510B46696}"/>
              </a:ext>
            </a:extLst>
          </p:cNvPr>
          <p:cNvCxnSpPr>
            <a:cxnSpLocks/>
          </p:cNvCxnSpPr>
          <p:nvPr/>
        </p:nvCxnSpPr>
        <p:spPr>
          <a:xfrm>
            <a:off x="6096000" y="1659435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8AB1211-709A-44F2-8610-BC3199A1F9E0}"/>
              </a:ext>
            </a:extLst>
          </p:cNvPr>
          <p:cNvPicPr/>
          <p:nvPr/>
        </p:nvPicPr>
        <p:blipFill rotWithShape="1">
          <a:blip r:embed="rId2"/>
          <a:srcRect r="4294"/>
          <a:stretch/>
        </p:blipFill>
        <p:spPr>
          <a:xfrm>
            <a:off x="6947505" y="4125080"/>
            <a:ext cx="4191000" cy="2701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B52514-9392-43B0-9174-F7FA16F97934}"/>
              </a:ext>
            </a:extLst>
          </p:cNvPr>
          <p:cNvPicPr/>
          <p:nvPr/>
        </p:nvPicPr>
        <p:blipFill rotWithShape="1">
          <a:blip r:embed="rId3"/>
          <a:srcRect r="4584"/>
          <a:stretch/>
        </p:blipFill>
        <p:spPr>
          <a:xfrm>
            <a:off x="681880" y="4147221"/>
            <a:ext cx="4114799" cy="26614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C541DA-627F-41C1-8574-530C0CF9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59"/>
          <a:stretch/>
        </p:blipFill>
        <p:spPr>
          <a:xfrm>
            <a:off x="672915" y="1984244"/>
            <a:ext cx="5346885" cy="637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52498-91F4-49AD-B1CB-83C53FAF8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9"/>
          <a:stretch/>
        </p:blipFill>
        <p:spPr>
          <a:xfrm>
            <a:off x="6172200" y="1942985"/>
            <a:ext cx="5895564" cy="6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B2393-F34D-4391-B2B6-B9BB46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of 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C309-EA27-46A3-8DF5-35C2C08ED74F}"/>
              </a:ext>
            </a:extLst>
          </p:cNvPr>
          <p:cNvSpPr txBox="1"/>
          <p:nvPr/>
        </p:nvSpPr>
        <p:spPr>
          <a:xfrm>
            <a:off x="1998197" y="1489346"/>
            <a:ext cx="20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Tracking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FE6F87-600B-4FAA-8BCE-50BB4CC9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04570"/>
              </p:ext>
            </p:extLst>
          </p:nvPr>
        </p:nvGraphicFramePr>
        <p:xfrm>
          <a:off x="1447800" y="2747000"/>
          <a:ext cx="2582961" cy="135121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60303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3639073"/>
                    </a:ext>
                  </a:extLst>
                </a:gridCol>
                <a:gridCol w="982761">
                  <a:extLst>
                    <a:ext uri="{9D8B030D-6E8A-4147-A177-3AD203B41FA5}">
                      <a16:colId xmlns:a16="http://schemas.microsoft.com/office/drawing/2014/main" val="812426548"/>
                    </a:ext>
                  </a:extLst>
                </a:gridCol>
              </a:tblGrid>
              <a:tr h="215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comparison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raw.p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adj.p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672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0.5930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95176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0.0006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0.0035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93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0.1947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3388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0.0750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0.4498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413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15491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0.0968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0.5811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2133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31534B-40D3-4DEE-9018-9A9BB133026E}"/>
              </a:ext>
            </a:extLst>
          </p:cNvPr>
          <p:cNvSpPr txBox="1"/>
          <p:nvPr/>
        </p:nvSpPr>
        <p:spPr>
          <a:xfrm>
            <a:off x="7772400" y="1489346"/>
            <a:ext cx="22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Cluster vs SeptTDIe7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1D9E8D-4F1F-4670-9C19-5FDA1D96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33394"/>
              </p:ext>
            </p:extLst>
          </p:nvPr>
        </p:nvGraphicFramePr>
        <p:xfrm>
          <a:off x="7806267" y="2745790"/>
          <a:ext cx="2514600" cy="13235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0.8013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0.0042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0.0251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0.7470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0.0148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0.0887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0.4887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0.0053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0.0321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185F88-23AF-4844-920A-9CA510B46696}"/>
              </a:ext>
            </a:extLst>
          </p:cNvPr>
          <p:cNvCxnSpPr>
            <a:cxnSpLocks/>
          </p:cNvCxnSpPr>
          <p:nvPr/>
        </p:nvCxnSpPr>
        <p:spPr>
          <a:xfrm>
            <a:off x="5943600" y="1676400"/>
            <a:ext cx="0" cy="4800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EA351E-2325-48FF-BAFA-4FEEDCB5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249009"/>
            <a:ext cx="4190998" cy="258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917A8A-F0FD-43F6-88F9-57DF8002D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8"/>
          <a:stretch/>
        </p:blipFill>
        <p:spPr>
          <a:xfrm>
            <a:off x="152400" y="1881610"/>
            <a:ext cx="5639436" cy="763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AAAA9B-F7F2-488D-8E8C-CDB0D0C0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3" y="4213150"/>
            <a:ext cx="4147322" cy="2559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C658BC-E8B4-4032-83AD-626EEB86E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463" y="1858678"/>
            <a:ext cx="5944872" cy="7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2F3B69-181A-42AB-9EA7-779CF6D279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6859" y="1488865"/>
            <a:ext cx="2648371" cy="1635369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D296EC7-D358-468A-81FD-B7D0C33D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1485437"/>
            <a:ext cx="2659472" cy="164222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16434BD-48B5-47C3-B97A-0C45252D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3" y="1489388"/>
            <a:ext cx="2646677" cy="1634323"/>
          </a:xfrm>
          <a:prstGeom prst="rect">
            <a:avLst/>
          </a:prstGeom>
        </p:spPr>
      </p:pic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4FB14B9-A647-460E-A82A-01EC4F30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267" y="897182"/>
            <a:ext cx="2648372" cy="1635370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Diastolic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7D958-4F68-478F-93C1-052E1E5BDDBC}"/>
              </a:ext>
            </a:extLst>
          </p:cNvPr>
          <p:cNvSpPr txBox="1"/>
          <p:nvPr/>
        </p:nvSpPr>
        <p:spPr>
          <a:xfrm>
            <a:off x="386046" y="587175"/>
            <a:ext cx="25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Dysfunction 3 of 4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F88BB-C1BD-48AE-BBF8-3ABD00A07452}"/>
              </a:ext>
            </a:extLst>
          </p:cNvPr>
          <p:cNvSpPr txBox="1"/>
          <p:nvPr/>
        </p:nvSpPr>
        <p:spPr>
          <a:xfrm>
            <a:off x="3860967" y="586618"/>
            <a:ext cx="1505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Count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40236-228F-4918-8AB9-812CCF3C9949}"/>
              </a:ext>
            </a:extLst>
          </p:cNvPr>
          <p:cNvSpPr txBox="1"/>
          <p:nvPr/>
        </p:nvSpPr>
        <p:spPr>
          <a:xfrm>
            <a:off x="6743617" y="585522"/>
            <a:ext cx="16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4 Count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1A6DA-919E-4847-86CF-ABE9A5FE8652}"/>
              </a:ext>
            </a:extLst>
          </p:cNvPr>
          <p:cNvSpPr txBox="1"/>
          <p:nvPr/>
        </p:nvSpPr>
        <p:spPr>
          <a:xfrm>
            <a:off x="9335276" y="590360"/>
            <a:ext cx="2428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Diastolic Dysfunction ASE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B8A4F-D6D2-428E-9CAB-EBE401A9B604}"/>
              </a:ext>
            </a:extLst>
          </p:cNvPr>
          <p:cNvSpPr txBox="1"/>
          <p:nvPr/>
        </p:nvSpPr>
        <p:spPr>
          <a:xfrm>
            <a:off x="9982200" y="2461041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0.03851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D8645-0751-46A7-ABA1-52AF00AA9EC4}"/>
              </a:ext>
            </a:extLst>
          </p:cNvPr>
          <p:cNvSpPr txBox="1"/>
          <p:nvPr/>
        </p:nvSpPr>
        <p:spPr>
          <a:xfrm>
            <a:off x="4011995" y="3362847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0.06059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19E0D-AD26-4B63-9E56-9A071CBC6AC5}"/>
              </a:ext>
            </a:extLst>
          </p:cNvPr>
          <p:cNvSpPr txBox="1"/>
          <p:nvPr/>
        </p:nvSpPr>
        <p:spPr>
          <a:xfrm>
            <a:off x="6980405" y="3366670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0.8932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1FA0C-5CBF-4F02-A1D8-8BF439A075DB}"/>
              </a:ext>
            </a:extLst>
          </p:cNvPr>
          <p:cNvSpPr txBox="1"/>
          <p:nvPr/>
        </p:nvSpPr>
        <p:spPr>
          <a:xfrm>
            <a:off x="1040952" y="3366962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p-value: 0.4985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532C828-5643-4E25-9BFC-A7049CF0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22855"/>
              </p:ext>
            </p:extLst>
          </p:nvPr>
        </p:nvGraphicFramePr>
        <p:xfrm>
          <a:off x="9371748" y="2788122"/>
          <a:ext cx="2514600" cy="139477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57744">
                  <a:extLst>
                    <a:ext uri="{9D8B030D-6E8A-4147-A177-3AD203B41FA5}">
                      <a16:colId xmlns:a16="http://schemas.microsoft.com/office/drawing/2014/main" val="2332048089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1262435567"/>
                    </a:ext>
                  </a:extLst>
                </a:gridCol>
                <a:gridCol w="828428">
                  <a:extLst>
                    <a:ext uri="{9D8B030D-6E8A-4147-A177-3AD203B41FA5}">
                      <a16:colId xmlns:a16="http://schemas.microsoft.com/office/drawing/2014/main" val="503194061"/>
                    </a:ext>
                  </a:extLst>
                </a:gridCol>
              </a:tblGrid>
              <a:tr h="18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comparison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raw.p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adj.p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88323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33465617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0.0116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0.0699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55407906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0.7597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30299794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0.0328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0.1971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667188161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2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0.7379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1.0000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04656208"/>
                  </a:ext>
                </a:extLst>
              </a:tr>
              <a:tr h="170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3 vs. 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Cambria" panose="02040503050406030204" pitchFamily="18" charset="0"/>
                        </a:rPr>
                        <a:t>0.0183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Cambria" panose="02040503050406030204" pitchFamily="18" charset="0"/>
                        </a:rPr>
                        <a:t>0.1098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7239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E59CD4-213D-4761-8374-728C2874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38738"/>
              </p:ext>
            </p:extLst>
          </p:nvPr>
        </p:nvGraphicFramePr>
        <p:xfrm>
          <a:off x="4458916" y="1600200"/>
          <a:ext cx="3274167" cy="510540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356768">
                  <a:extLst>
                    <a:ext uri="{9D8B030D-6E8A-4147-A177-3AD203B41FA5}">
                      <a16:colId xmlns:a16="http://schemas.microsoft.com/office/drawing/2014/main" val="2117343116"/>
                    </a:ext>
                  </a:extLst>
                </a:gridCol>
                <a:gridCol w="917399">
                  <a:extLst>
                    <a:ext uri="{9D8B030D-6E8A-4147-A177-3AD203B41FA5}">
                      <a16:colId xmlns:a16="http://schemas.microsoft.com/office/drawing/2014/main" val="732505169"/>
                    </a:ext>
                  </a:extLst>
                </a:gridCol>
              </a:tblGrid>
              <a:tr h="322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Variables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397857159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EchoDd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0.0005895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4189379211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0.0008054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318697827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EchoEDV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0.001283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635604289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EchoESV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0.0003466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3904130416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EchoEF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0.002635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82224662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EchoTMfEwave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0.04558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3795543401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EchSepTDIe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0.03306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43537596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 err="1">
                          <a:effectLst/>
                        </a:rPr>
                        <a:t>EchoAveTDIe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0.03434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594674624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TimePIVRRms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0.00396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87531672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TimePIvEonset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0.001009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058326056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TimePIvEpeak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0.004059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4257369164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TimeVSonset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0.001588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598651245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TimePeakVSE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0.007424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87176687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VortexArea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7.31E-12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38887541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VortexIntensity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5.42E-13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1092187170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VortexDepth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0.001747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742106556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VortexLength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6.49E-09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893003578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EnergyDissipation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4.83E-10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634717884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VorticityFluctuation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7.29E-11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654445938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KineticEnergyFluctuation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2.42E-07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3520346819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ShearStressFluctuation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0.002458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745" marR="4745" marT="4745" marB="0" anchor="ctr"/>
                </a:tc>
                <a:extLst>
                  <a:ext uri="{0D108BD9-81ED-4DB2-BD59-A6C34878D82A}">
                    <a16:rowId xmlns:a16="http://schemas.microsoft.com/office/drawing/2014/main" val="230296969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CC0802B-29BC-48C0-B78B-9B2E9AD3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Difference in the Distributions of Values Among Cluster Groups</a:t>
            </a:r>
          </a:p>
        </p:txBody>
      </p:sp>
    </p:spTree>
    <p:extLst>
      <p:ext uri="{BB962C8B-B14F-4D97-AF65-F5344CB8AC3E}">
        <p14:creationId xmlns:p14="http://schemas.microsoft.com/office/powerpoint/2010/main" val="37770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640ED0-6EDB-463E-9FBD-8175A704048F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4BC0480-62EF-4EA9-9292-EABB32C30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0"/>
          <a:stretch/>
        </p:blipFill>
        <p:spPr>
          <a:xfrm>
            <a:off x="151128" y="154327"/>
            <a:ext cx="5944872" cy="2970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336F1-CE64-41BF-B4C9-0ED60485F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8" y="3658564"/>
            <a:ext cx="5886783" cy="2893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03267-7F4F-4475-BDF8-83DFC16D4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8"/>
          <a:stretch/>
        </p:blipFill>
        <p:spPr>
          <a:xfrm>
            <a:off x="8153400" y="762000"/>
            <a:ext cx="3987383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F21C3-1399-419D-AF2B-2539EF812D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2"/>
          <a:stretch/>
        </p:blipFill>
        <p:spPr>
          <a:xfrm>
            <a:off x="8229351" y="4191000"/>
            <a:ext cx="3911432" cy="256016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E2260E9-0C8E-4745-B53E-797C79428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00852"/>
              </p:ext>
            </p:extLst>
          </p:nvPr>
        </p:nvGraphicFramePr>
        <p:xfrm>
          <a:off x="3999561" y="5607357"/>
          <a:ext cx="4076700" cy="944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98877454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5816112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76908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2755147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3405212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247105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1915769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EchoDs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36295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35.2523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9.43629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extLst>
                  <a:ext uri="{0D108BD9-81ED-4DB2-BD59-A6C34878D82A}">
                    <a16:rowId xmlns:a16="http://schemas.microsoft.com/office/drawing/2014/main" val="3361554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34.4348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10.2462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extLst>
                  <a:ext uri="{0D108BD9-81ED-4DB2-BD59-A6C34878D82A}">
                    <a16:rowId xmlns:a16="http://schemas.microsoft.com/office/drawing/2014/main" val="791092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50.3923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17.8709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extLst>
                  <a:ext uri="{0D108BD9-81ED-4DB2-BD59-A6C34878D82A}">
                    <a16:rowId xmlns:a16="http://schemas.microsoft.com/office/drawing/2014/main" val="13049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29.7462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7.22745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19050" marB="19050" anchor="ctr"/>
                </a:tc>
                <a:extLst>
                  <a:ext uri="{0D108BD9-81ED-4DB2-BD59-A6C34878D82A}">
                    <a16:rowId xmlns:a16="http://schemas.microsoft.com/office/drawing/2014/main" val="100229856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ECF7A0A-17EC-4C16-940A-68E439B9E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72304"/>
              </p:ext>
            </p:extLst>
          </p:nvPr>
        </p:nvGraphicFramePr>
        <p:xfrm>
          <a:off x="3910661" y="2285037"/>
          <a:ext cx="4227614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5925">
                  <a:extLst>
                    <a:ext uri="{9D8B030D-6E8A-4147-A177-3AD203B41FA5}">
                      <a16:colId xmlns:a16="http://schemas.microsoft.com/office/drawing/2014/main" val="149133572"/>
                    </a:ext>
                  </a:extLst>
                </a:gridCol>
                <a:gridCol w="320588">
                  <a:extLst>
                    <a:ext uri="{9D8B030D-6E8A-4147-A177-3AD203B41FA5}">
                      <a16:colId xmlns:a16="http://schemas.microsoft.com/office/drawing/2014/main" val="1774468179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623666664"/>
                    </a:ext>
                  </a:extLst>
                </a:gridCol>
                <a:gridCol w="640614">
                  <a:extLst>
                    <a:ext uri="{9D8B030D-6E8A-4147-A177-3AD203B41FA5}">
                      <a16:colId xmlns:a16="http://schemas.microsoft.com/office/drawing/2014/main" val="3458248320"/>
                    </a:ext>
                  </a:extLst>
                </a:gridCol>
                <a:gridCol w="640614">
                  <a:extLst>
                    <a:ext uri="{9D8B030D-6E8A-4147-A177-3AD203B41FA5}">
                      <a16:colId xmlns:a16="http://schemas.microsoft.com/office/drawing/2014/main" val="3236086595"/>
                    </a:ext>
                  </a:extLst>
                </a:gridCol>
                <a:gridCol w="640614">
                  <a:extLst>
                    <a:ext uri="{9D8B030D-6E8A-4147-A177-3AD203B41FA5}">
                      <a16:colId xmlns:a16="http://schemas.microsoft.com/office/drawing/2014/main" val="2259041939"/>
                    </a:ext>
                  </a:extLst>
                </a:gridCol>
                <a:gridCol w="640614">
                  <a:extLst>
                    <a:ext uri="{9D8B030D-6E8A-4147-A177-3AD203B41FA5}">
                      <a16:colId xmlns:a16="http://schemas.microsoft.com/office/drawing/2014/main" val="34432525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EchoDd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17672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48.93778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7.611662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98881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50.47826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8.223412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11526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63.35385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15.10279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27412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8.802178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7496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E186EC-E5A9-4B6B-A5D5-2BD1D770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3" y="228600"/>
            <a:ext cx="5944872" cy="2922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B0862-D358-4834-83FD-7B44A3B1B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077200" y="628158"/>
            <a:ext cx="4066647" cy="2661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7BE8D-E11D-42DF-9C5A-BA6BB7B4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58" y="3657600"/>
            <a:ext cx="5944872" cy="2922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2FC532-22F4-4CC5-A0D3-A355BE8EB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2"/>
          <a:stretch/>
        </p:blipFill>
        <p:spPr>
          <a:xfrm>
            <a:off x="8301561" y="4038600"/>
            <a:ext cx="3841823" cy="25146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81C816-3635-4566-87AD-6DD2FE6DC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17593"/>
              </p:ext>
            </p:extLst>
          </p:nvPr>
        </p:nvGraphicFramePr>
        <p:xfrm>
          <a:off x="3970618" y="5665427"/>
          <a:ext cx="41021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65759192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674946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3659355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8800418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521025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1982092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007500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EchoESV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8093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54.66667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45783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62.08696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42.35125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27115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160.9077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103.2027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30707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44.68462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37.87428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8251625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1353435-6D8C-4670-B8E8-06AF6427D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2828"/>
              </p:ext>
            </p:extLst>
          </p:nvPr>
        </p:nvGraphicFramePr>
        <p:xfrm>
          <a:off x="3993101" y="2254089"/>
          <a:ext cx="4079617" cy="9144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614172">
                  <a:extLst>
                    <a:ext uri="{9D8B030D-6E8A-4147-A177-3AD203B41FA5}">
                      <a16:colId xmlns:a16="http://schemas.microsoft.com/office/drawing/2014/main" val="1967780913"/>
                    </a:ext>
                  </a:extLst>
                </a:gridCol>
                <a:gridCol w="285134">
                  <a:extLst>
                    <a:ext uri="{9D8B030D-6E8A-4147-A177-3AD203B41FA5}">
                      <a16:colId xmlns:a16="http://schemas.microsoft.com/office/drawing/2014/main" val="26538466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75010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45057113"/>
                    </a:ext>
                  </a:extLst>
                </a:gridCol>
                <a:gridCol w="572901">
                  <a:extLst>
                    <a:ext uri="{9D8B030D-6E8A-4147-A177-3AD203B41FA5}">
                      <a16:colId xmlns:a16="http://schemas.microsoft.com/office/drawing/2014/main" val="1500172379"/>
                    </a:ext>
                  </a:extLst>
                </a:gridCol>
                <a:gridCol w="656005">
                  <a:extLst>
                    <a:ext uri="{9D8B030D-6E8A-4147-A177-3AD203B41FA5}">
                      <a16:colId xmlns:a16="http://schemas.microsoft.com/office/drawing/2014/main" val="3053791700"/>
                    </a:ext>
                  </a:extLst>
                </a:gridCol>
                <a:gridCol w="656005">
                  <a:extLst>
                    <a:ext uri="{9D8B030D-6E8A-4147-A177-3AD203B41FA5}">
                      <a16:colId xmlns:a16="http://schemas.microsoft.com/office/drawing/2014/main" val="3655318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EchoEDV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87519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117.2733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51.22395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646106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128.6087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53.84383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12818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235.5538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115.2898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83.2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455.5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40803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102.3615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46.05308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57.2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89.9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5708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48BBFD6-3F8E-4203-88B7-18B4030B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5944872" cy="2922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ED1C1-4D67-4ECC-9522-2813D5F4B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077200" y="620112"/>
            <a:ext cx="4078941" cy="2669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16BBF-CE5D-488A-BC64-2C10E6675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657600"/>
            <a:ext cx="5944872" cy="2922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B4A13-EEEB-4BB1-801A-C9A5D3B353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2"/>
          <a:stretch/>
        </p:blipFill>
        <p:spPr>
          <a:xfrm>
            <a:off x="8298460" y="4186250"/>
            <a:ext cx="3849078" cy="251934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A7D3E7-7D1A-4099-8640-E49B817F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2012"/>
              </p:ext>
            </p:extLst>
          </p:nvPr>
        </p:nvGraphicFramePr>
        <p:xfrm>
          <a:off x="3657599" y="5665427"/>
          <a:ext cx="4419601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391735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69483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1449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5279063"/>
                    </a:ext>
                  </a:extLst>
                </a:gridCol>
                <a:gridCol w="460503">
                  <a:extLst>
                    <a:ext uri="{9D8B030D-6E8A-4147-A177-3AD203B41FA5}">
                      <a16:colId xmlns:a16="http://schemas.microsoft.com/office/drawing/2014/main" val="1418007091"/>
                    </a:ext>
                  </a:extLst>
                </a:gridCol>
                <a:gridCol w="684149">
                  <a:extLst>
                    <a:ext uri="{9D8B030D-6E8A-4147-A177-3AD203B41FA5}">
                      <a16:colId xmlns:a16="http://schemas.microsoft.com/office/drawing/2014/main" val="2192239163"/>
                    </a:ext>
                  </a:extLst>
                </a:gridCol>
                <a:gridCol w="684149">
                  <a:extLst>
                    <a:ext uri="{9D8B030D-6E8A-4147-A177-3AD203B41FA5}">
                      <a16:colId xmlns:a16="http://schemas.microsoft.com/office/drawing/2014/main" val="2152575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EchoTMfEwave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61806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74.67333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20.61228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80203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74.91304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16.31484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28126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60.73077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18.5142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08301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63.75385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12.42549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60836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810A28-6F36-4113-B386-886D2966E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57940"/>
              </p:ext>
            </p:extLst>
          </p:nvPr>
        </p:nvGraphicFramePr>
        <p:xfrm>
          <a:off x="3975100" y="2236427"/>
          <a:ext cx="41021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4995593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5552112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38745359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2924079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805556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6917291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731746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EchoEF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815228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55.77587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14.99434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55641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55.52174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11.06538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0511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37.12308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15.94146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84481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59.87154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11.4913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0443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9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3985FD-36BB-4478-8FDD-51F2AC33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5944872" cy="2922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4F1AF-ADAA-4617-BBF2-9D9CA4314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5"/>
          <a:stretch/>
        </p:blipFill>
        <p:spPr>
          <a:xfrm>
            <a:off x="8218351" y="609600"/>
            <a:ext cx="3899993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51945-2378-41FB-AC62-6702440D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06907"/>
            <a:ext cx="5944872" cy="2922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A7A38E-E5C0-4CD3-A98D-2D6403754B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85"/>
          <a:stretch/>
        </p:blipFill>
        <p:spPr>
          <a:xfrm>
            <a:off x="8218350" y="4191000"/>
            <a:ext cx="3899994" cy="2514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F4EB9F-473A-4CF5-9962-F27D20B8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3274"/>
              </p:ext>
            </p:extLst>
          </p:nvPr>
        </p:nvGraphicFramePr>
        <p:xfrm>
          <a:off x="3873500" y="5714734"/>
          <a:ext cx="4445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49628">
                  <a:extLst>
                    <a:ext uri="{9D8B030D-6E8A-4147-A177-3AD203B41FA5}">
                      <a16:colId xmlns:a16="http://schemas.microsoft.com/office/drawing/2014/main" val="629899831"/>
                    </a:ext>
                  </a:extLst>
                </a:gridCol>
                <a:gridCol w="420372">
                  <a:extLst>
                    <a:ext uri="{9D8B030D-6E8A-4147-A177-3AD203B41FA5}">
                      <a16:colId xmlns:a16="http://schemas.microsoft.com/office/drawing/2014/main" val="40628433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2814309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3210939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827813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3276598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790344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EchoAveTDIe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51686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7.764783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2.915246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21575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7.23913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1.987858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49583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2.30955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5.085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5326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7.609583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2.381012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7.2625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12.65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835485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03C4EF-0F36-4381-9D65-ADC4378F7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13766"/>
              </p:ext>
            </p:extLst>
          </p:nvPr>
        </p:nvGraphicFramePr>
        <p:xfrm>
          <a:off x="3891429" y="2312627"/>
          <a:ext cx="4708208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73995176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2684516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6771629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204155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5973448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91677159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153870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EchSeptTDIe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median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2680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6.851739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2.542561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096147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6.347826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1.873468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34839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4.632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1.231131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72841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6.545833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3.130642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13.5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9010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ACF6CF5-5E75-4D22-851B-ABF63067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5944872" cy="2922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7811A-88E5-48C6-B322-74E95931A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131109" y="609600"/>
            <a:ext cx="3958241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C920F-5175-47E2-970E-B02776F5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44154"/>
            <a:ext cx="5944872" cy="2922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F6B462-A644-4531-B940-FE2E5425DD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85"/>
          <a:stretch/>
        </p:blipFill>
        <p:spPr>
          <a:xfrm>
            <a:off x="8067376" y="3817565"/>
            <a:ext cx="4124624" cy="265943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D695D3-69D5-42FF-A39F-0A25B3EA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86365"/>
              </p:ext>
            </p:extLst>
          </p:nvPr>
        </p:nvGraphicFramePr>
        <p:xfrm>
          <a:off x="3886200" y="5651981"/>
          <a:ext cx="44196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97843507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1097723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1180727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7352178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29527834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6876835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04261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TimePIvEonset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53148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436.1388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72.99198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242.79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614.06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701857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471.3445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37.03478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408.05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471.905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567.9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130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506.983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68.61632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355.34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523.815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593.61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39095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394.7323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86.63521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270.56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546.3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131289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F94F68-561C-4F87-8600-996A078CD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20543"/>
              </p:ext>
            </p:extLst>
          </p:nvPr>
        </p:nvGraphicFramePr>
        <p:xfrm>
          <a:off x="3886200" y="2266804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19668567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4953493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828413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0820676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6670239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000027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8129414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TimePIVRRms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57436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900.4086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192.2972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586.87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850.815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43131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1014.515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171.0665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1043.775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1247.61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7535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117.1201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76494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831.1186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169.7252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586.87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827.37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1188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177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3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32DECBE-C835-4A3F-A427-91C5B1E7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5944872" cy="2922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7F432-3939-4DFD-9270-9F99B8E5F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5"/>
          <a:stretch/>
        </p:blipFill>
        <p:spPr>
          <a:xfrm>
            <a:off x="8001000" y="304800"/>
            <a:ext cx="4136357" cy="2667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C5119-5894-4286-B916-FC4DA1441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8" y="3684227"/>
            <a:ext cx="5944872" cy="2922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5F6D24-B319-4D98-B3DD-5F0C761834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85"/>
          <a:stretch/>
        </p:blipFill>
        <p:spPr>
          <a:xfrm>
            <a:off x="8001000" y="3661815"/>
            <a:ext cx="4129820" cy="266278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9E4ADE-FD2D-4315-B95E-2AB1D9080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42068"/>
              </p:ext>
            </p:extLst>
          </p:nvPr>
        </p:nvGraphicFramePr>
        <p:xfrm>
          <a:off x="3810000" y="5692054"/>
          <a:ext cx="4572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96550392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63199025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56488756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3834262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760289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7896848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88455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TimeVSonset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18259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498.6757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59.93749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09124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511.6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40.56626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521.5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03583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56.9486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576.5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983090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464.7273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89.20212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54909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9FF5BE-5207-4CB0-9C3F-98314F5F8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71172"/>
              </p:ext>
            </p:extLst>
          </p:nvPr>
        </p:nvGraphicFramePr>
        <p:xfrm>
          <a:off x="3733800" y="2312626"/>
          <a:ext cx="4572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84217872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10667083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021821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9060766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28645569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47497396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9047783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TimePIvEpeak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75439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545.7871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77.75602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356.25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555.88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738.87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852485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583.461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48.31251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477.76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582.125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662.29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47770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596.184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67.5973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612.3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693.71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5782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492.9677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85.5645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391.34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482.16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645.2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15264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80B07CB-0E60-4011-8F3A-C82DB0B9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5944872" cy="2922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DDB581-23DF-4781-BD70-F59294D9A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5"/>
          <a:stretch/>
        </p:blipFill>
        <p:spPr>
          <a:xfrm>
            <a:off x="8059138" y="251012"/>
            <a:ext cx="4132862" cy="2644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7FCE5-9A7F-4DF8-A15E-FF7D45F6F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52371"/>
            <a:ext cx="5944872" cy="2795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8FA8F-085D-4343-B725-70D7621CF5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2"/>
          <a:stretch/>
        </p:blipFill>
        <p:spPr>
          <a:xfrm>
            <a:off x="8096229" y="3536311"/>
            <a:ext cx="4027129" cy="263588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58EFC1-2AE7-422D-B768-9D9E516F0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76966"/>
              </p:ext>
            </p:extLst>
          </p:nvPr>
        </p:nvGraphicFramePr>
        <p:xfrm>
          <a:off x="4114800" y="5581170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5139258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98053627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2576256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3344889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6460777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9307828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14975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VortexArea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433433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0.360413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0.35835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48975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0.335191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0.055052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57276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0.182192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0.035011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0.1315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27998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0.201871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0.071363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0.3083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416831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5ACEE4-ACEB-4A7A-9F08-4A2079E0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90470"/>
              </p:ext>
            </p:extLst>
          </p:nvPr>
        </p:nvGraphicFramePr>
        <p:xfrm>
          <a:off x="3810000" y="2236427"/>
          <a:ext cx="4572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55940492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16003289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9585578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1156625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752900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17712134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45493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TimePeakVSE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9453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569.5851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72.05922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743.8604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032822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590.1151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49.82298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599.8599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667.0852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56486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650.523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106.5127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653.3538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552924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522.2017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86.93658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427.2049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7941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3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899CA37-AA54-4039-BD40-61CC12DF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5944872" cy="279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73B3D6-6EFC-4771-A64D-C3819D243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229600" y="228600"/>
            <a:ext cx="3832412" cy="2508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CBAEF-ABA6-484D-9152-59F1EBC7F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57497"/>
            <a:ext cx="5944872" cy="2795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7084D-41E1-4F40-94A5-F5E849A0A6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85"/>
          <a:stretch/>
        </p:blipFill>
        <p:spPr>
          <a:xfrm>
            <a:off x="8229600" y="3757497"/>
            <a:ext cx="3863241" cy="249090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0ADCF2-6882-443B-9068-EF7B5AC1C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42611"/>
              </p:ext>
            </p:extLst>
          </p:nvPr>
        </p:nvGraphicFramePr>
        <p:xfrm>
          <a:off x="3860800" y="5638800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63760828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96309605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851533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3954381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1698006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7736814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214551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VortexDepth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26696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0.449854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0.072226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60378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0.447483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0.095817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39649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0.477877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0.048668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0.3914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0.5748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88715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0.313729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0.13844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0.5013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166836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569554-8B46-443B-BEF3-2403E5E5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66772"/>
              </p:ext>
            </p:extLst>
          </p:nvPr>
        </p:nvGraphicFramePr>
        <p:xfrm>
          <a:off x="4038600" y="2209800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39846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3896744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8989562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67970155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23222892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1101055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711925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VortexIntensity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45245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-0.496135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0.059714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-0.50025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-0.3217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55515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-0.393648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0.175761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-0.5739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-0.4436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07371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0.358431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0.054896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0.2737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0.4472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19431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-0.280007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0.157549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-0.4935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-0.29475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0.1611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951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C8A634C-0AAB-401C-AD64-32F11CCD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5944872" cy="279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CB168-774C-4920-AD3B-BEBBE2448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2"/>
          <a:stretch/>
        </p:blipFill>
        <p:spPr>
          <a:xfrm>
            <a:off x="8229600" y="152400"/>
            <a:ext cx="3841822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E7AF9-5C4D-4847-B70E-A43ADA899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53015"/>
            <a:ext cx="5944872" cy="2795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0721E-7738-4FBF-B3D9-9F2EF2C359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91"/>
          <a:stretch/>
        </p:blipFill>
        <p:spPr>
          <a:xfrm>
            <a:off x="8229600" y="3657600"/>
            <a:ext cx="3888293" cy="24787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17F5BA-F6D0-499E-9E9C-C5E846E20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21059"/>
              </p:ext>
            </p:extLst>
          </p:nvPr>
        </p:nvGraphicFramePr>
        <p:xfrm>
          <a:off x="4114800" y="5634319"/>
          <a:ext cx="4419599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38855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03235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79541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7228931"/>
                    </a:ext>
                  </a:extLst>
                </a:gridCol>
                <a:gridCol w="528917">
                  <a:extLst>
                    <a:ext uri="{9D8B030D-6E8A-4147-A177-3AD203B41FA5}">
                      <a16:colId xmlns:a16="http://schemas.microsoft.com/office/drawing/2014/main" val="3748859439"/>
                    </a:ext>
                  </a:extLst>
                </a:gridCol>
                <a:gridCol w="649941">
                  <a:extLst>
                    <a:ext uri="{9D8B030D-6E8A-4147-A177-3AD203B41FA5}">
                      <a16:colId xmlns:a16="http://schemas.microsoft.com/office/drawing/2014/main" val="1344066117"/>
                    </a:ext>
                  </a:extLst>
                </a:gridCol>
                <a:gridCol w="649941">
                  <a:extLst>
                    <a:ext uri="{9D8B030D-6E8A-4147-A177-3AD203B41FA5}">
                      <a16:colId xmlns:a16="http://schemas.microsoft.com/office/drawing/2014/main" val="1202660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EnergyDissipation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47146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0.85085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0.374946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0.2696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0.8193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1.6911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97196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2.042978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0.486811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1.9904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3.2823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92275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1.010239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0.545724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0.1912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2.2113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20936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0.866629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0.424765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0.72855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1.6533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696425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51FEC8-0D03-4B3C-AD0C-FBBD058C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80569"/>
              </p:ext>
            </p:extLst>
          </p:nvPr>
        </p:nvGraphicFramePr>
        <p:xfrm>
          <a:off x="4037105" y="2186105"/>
          <a:ext cx="4470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72186759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9340501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16734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6225598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1720579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288425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625762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VortexLength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60258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0.631107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0.083984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0.6497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0.8262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48041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0.5942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0.081104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0.4431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0.7904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704896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0.478923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0.066867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0.4535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856513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0.392571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0.128529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0.2305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0.36835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0.6317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874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3D4826-4889-46DA-AEFE-6BF6CAAD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53015"/>
            <a:ext cx="5944872" cy="279570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78BF752-5DCD-4DD7-B704-96F66276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"/>
            <a:ext cx="5944872" cy="279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64BEE-1C1E-4ADC-9565-69EFC896C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2"/>
          <a:stretch/>
        </p:blipFill>
        <p:spPr>
          <a:xfrm>
            <a:off x="8373526" y="228600"/>
            <a:ext cx="3725403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F6E7D-708F-4982-86FA-F5EDBEBABF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56"/>
          <a:stretch/>
        </p:blipFill>
        <p:spPr>
          <a:xfrm>
            <a:off x="8458200" y="3581400"/>
            <a:ext cx="3718348" cy="2362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D8D14-5145-4B41-9A0F-0ED177AF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01484"/>
              </p:ext>
            </p:extLst>
          </p:nvPr>
        </p:nvGraphicFramePr>
        <p:xfrm>
          <a:off x="4114800" y="5562600"/>
          <a:ext cx="4792345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76955948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1181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99001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241565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282442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5543207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594937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KineticEnergyFluctuation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err="1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05120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1.208117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0.200947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0.8944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1.16545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1.6946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31635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1.467665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0.241855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1.1265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1.383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2.0779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4344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1.430777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0.178781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1.1225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1.427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1.7584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66943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1.576093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0.190646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1.2538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1.5792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1.9925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55659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3DE269-9AE1-4CFB-B2C9-092A03F47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68886"/>
              </p:ext>
            </p:extLst>
          </p:nvPr>
        </p:nvGraphicFramePr>
        <p:xfrm>
          <a:off x="4038600" y="2186104"/>
          <a:ext cx="45974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02018393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58308274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9860052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12171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158421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5559535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740658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VorticityFluctuation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68321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0.836737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0.046688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0.6954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16843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0.915391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0.023267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0.8788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0.9757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20212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0.879908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0.056613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0.7694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0.8739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62745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0.91785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0.027156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0.8665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0.92655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0.9563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0338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1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BBA8E-ECC8-4FC0-97E6-658E07180FAB}"/>
              </a:ext>
            </a:extLst>
          </p:cNvPr>
          <p:cNvCxnSpPr>
            <a:cxnSpLocks/>
          </p:cNvCxnSpPr>
          <p:nvPr/>
        </p:nvCxnSpPr>
        <p:spPr>
          <a:xfrm flipH="1">
            <a:off x="152400" y="3429000"/>
            <a:ext cx="1188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4DB9EEC-7932-42F1-A10F-2C44E653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5944872" cy="2795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518FD5-ED14-4DB0-8EE3-01EA2DA29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5"/>
          <a:stretch/>
        </p:blipFill>
        <p:spPr>
          <a:xfrm>
            <a:off x="8017518" y="76200"/>
            <a:ext cx="4136357" cy="2667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26726A-62C9-4421-AB62-D46608B7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65778"/>
              </p:ext>
            </p:extLst>
          </p:nvPr>
        </p:nvGraphicFramePr>
        <p:xfrm>
          <a:off x="4114800" y="2109904"/>
          <a:ext cx="4699000" cy="914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6651846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466555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18747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20732489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430379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32436744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572094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ShearStressFluctuation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err="1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median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max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10775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0.116102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0.174849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-0.2394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0.6324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56239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0.132735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0.117901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-0.1245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0.1552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56279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-0.019169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0.113325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-0.3042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-0.0111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29009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0.172514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0.147677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-0.0985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0.4272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935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AF573EE-F7C0-4D29-A257-95282705F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79918"/>
              </p:ext>
            </p:extLst>
          </p:nvPr>
        </p:nvGraphicFramePr>
        <p:xfrm>
          <a:off x="318247" y="2667000"/>
          <a:ext cx="7149353" cy="358423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851254">
                  <a:extLst>
                    <a:ext uri="{9D8B030D-6E8A-4147-A177-3AD203B41FA5}">
                      <a16:colId xmlns:a16="http://schemas.microsoft.com/office/drawing/2014/main" val="1671674825"/>
                    </a:ext>
                  </a:extLst>
                </a:gridCol>
                <a:gridCol w="1619725">
                  <a:extLst>
                    <a:ext uri="{9D8B030D-6E8A-4147-A177-3AD203B41FA5}">
                      <a16:colId xmlns:a16="http://schemas.microsoft.com/office/drawing/2014/main" val="2785021235"/>
                    </a:ext>
                  </a:extLst>
                </a:gridCol>
                <a:gridCol w="1956582">
                  <a:extLst>
                    <a:ext uri="{9D8B030D-6E8A-4147-A177-3AD203B41FA5}">
                      <a16:colId xmlns:a16="http://schemas.microsoft.com/office/drawing/2014/main" val="1536137567"/>
                    </a:ext>
                  </a:extLst>
                </a:gridCol>
                <a:gridCol w="1721792">
                  <a:extLst>
                    <a:ext uri="{9D8B030D-6E8A-4147-A177-3AD203B41FA5}">
                      <a16:colId xmlns:a16="http://schemas.microsoft.com/office/drawing/2014/main" val="1591353810"/>
                    </a:ext>
                  </a:extLst>
                </a:gridCol>
              </a:tblGrid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[1] "ID"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Country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 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"Age"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Gender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 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1287811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[5] "BSA"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HRmin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"SBP"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"DBP"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68865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[9] 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Etiology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NYHA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"EchoLA"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"EchoIVS"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136795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EchoPW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"EchoDd"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"EchoDs"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"bEF"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00296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[17] "RWT"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"LVMass"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"EchoLVMI"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"EchoEDV"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655953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[21]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EchoESV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"EchoSV"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"EchoEF"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"AbnormalEF50"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595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[25]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EchoTMfEwave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"EchoTMfAwave"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"TimeTMFDecT"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"EchoTMfEtoA"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47493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[29]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EchoLAVI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"EchSepTDIe"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"EchoLatTDIe"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EchoAveTDIe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169274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[33]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EchoSeptEe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"EchoRVSP"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"EchoLVMII"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3614229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[37]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TimePIVRRms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"TimePIvEonset"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"TimePIvEonsetNorRR"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"TimePIvEpeak"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1922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[41]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TimePIvEpeakNorRR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"TimeVSonset"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"TimePeakVSE"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"Tracking"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8372417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[45]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VortexArea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"VortexIntensity"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"VortexDepth"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"VortexLength"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137826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[49]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EnergyDissipation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"VorticityFluctuation"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”KineticEnergyFluctuation"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"ShearStressFluctuation"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1472940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[53] "</a:t>
                      </a:r>
                      <a:r>
                        <a:rPr lang="en-US" sz="1100" dirty="0" err="1">
                          <a:effectLst/>
                          <a:latin typeface="Cambria" panose="02040503050406030204" pitchFamily="18" charset="0"/>
                        </a:rPr>
                        <a:t>KineticEnergyEarlyD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"KineticEnergyLateD"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"KineticEnergyOnsetSystole"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"LAVI35"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385838"/>
                  </a:ext>
                </a:extLst>
              </a:tr>
              <a:tr h="21659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[57] "SeptTDIe7"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"LatTDIe10"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"EtoTDIe14"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"TRVmax"</a:t>
                      </a:r>
                      <a:endParaRPr lang="en-US" sz="11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209200"/>
                  </a:ext>
                </a:extLst>
              </a:tr>
              <a:tr h="33245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[61] 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Diastolic4count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DiastDysfunction3of4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 err="1">
                          <a:effectLst/>
                          <a:latin typeface="Cambria" panose="02040503050406030204" pitchFamily="18" charset="0"/>
                        </a:rPr>
                        <a:t>DiastCount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r>
                        <a:rPr lang="en-US" sz="1100" b="1" dirty="0" err="1">
                          <a:effectLst/>
                          <a:latin typeface="Cambria" panose="02040503050406030204" pitchFamily="18" charset="0"/>
                        </a:rPr>
                        <a:t>DiastDysfunASE</a:t>
                      </a: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“- 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Factor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609013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14CA09D-E793-4DF0-8532-BC800F161B44}"/>
              </a:ext>
            </a:extLst>
          </p:cNvPr>
          <p:cNvSpPr txBox="1"/>
          <p:nvPr/>
        </p:nvSpPr>
        <p:spPr>
          <a:xfrm>
            <a:off x="304800" y="2133600"/>
            <a:ext cx="10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E0F75-6763-4551-AB1F-367AC540BF7A}"/>
              </a:ext>
            </a:extLst>
          </p:cNvPr>
          <p:cNvSpPr txBox="1"/>
          <p:nvPr/>
        </p:nvSpPr>
        <p:spPr>
          <a:xfrm>
            <a:off x="7772400" y="213360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A58FD-E88D-4DD6-9167-BD931718F8A4}"/>
              </a:ext>
            </a:extLst>
          </p:cNvPr>
          <p:cNvSpPr txBox="1"/>
          <p:nvPr/>
        </p:nvSpPr>
        <p:spPr>
          <a:xfrm>
            <a:off x="7772400" y="2590800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Row: 96</a:t>
            </a:r>
          </a:p>
          <a:p>
            <a:r>
              <a:rPr lang="en-US" sz="1200" dirty="0">
                <a:latin typeface="Cambria" panose="02040503050406030204" pitchFamily="18" charset="0"/>
              </a:rPr>
              <a:t>Columns: 64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Clusters and Cases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E4E3B78-8FF7-4469-A9D9-AE0100DFC5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8939315"/>
              </p:ext>
            </p:extLst>
          </p:nvPr>
        </p:nvGraphicFramePr>
        <p:xfrm>
          <a:off x="6096000" y="1956181"/>
          <a:ext cx="2858426" cy="468817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755392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755392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1347642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417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15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23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36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79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</a:rPr>
                        <a:t>92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305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72318DEE-E804-4F61-91C9-2FB14761D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170468"/>
              </p:ext>
            </p:extLst>
          </p:nvPr>
        </p:nvGraphicFramePr>
        <p:xfrm>
          <a:off x="139539" y="1956182"/>
          <a:ext cx="2769773" cy="466907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32156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732156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1305461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421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95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30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583" marR="3583" marT="3583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D259067F-D4A7-4108-881C-29F748F83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66647"/>
              </p:ext>
            </p:extLst>
          </p:nvPr>
        </p:nvGraphicFramePr>
        <p:xfrm>
          <a:off x="3048000" y="1956181"/>
          <a:ext cx="2832487" cy="466907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71419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755392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1305676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417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58397624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469722"/>
                  </a:ext>
                </a:extLst>
              </a:tr>
              <a:tr h="303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0339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93312B78-6CF6-4D05-A0C4-5DEDEBBC5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594874"/>
              </p:ext>
            </p:extLst>
          </p:nvPr>
        </p:nvGraphicFramePr>
        <p:xfrm>
          <a:off x="9144000" y="1956181"/>
          <a:ext cx="2806538" cy="467322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87437">
                  <a:extLst>
                    <a:ext uri="{9D8B030D-6E8A-4147-A177-3AD203B41FA5}">
                      <a16:colId xmlns:a16="http://schemas.microsoft.com/office/drawing/2014/main" val="2577743357"/>
                    </a:ext>
                  </a:extLst>
                </a:gridCol>
                <a:gridCol w="755392">
                  <a:extLst>
                    <a:ext uri="{9D8B030D-6E8A-4147-A177-3AD203B41FA5}">
                      <a16:colId xmlns:a16="http://schemas.microsoft.com/office/drawing/2014/main" val="707749658"/>
                    </a:ext>
                  </a:extLst>
                </a:gridCol>
                <a:gridCol w="1263709">
                  <a:extLst>
                    <a:ext uri="{9D8B030D-6E8A-4147-A177-3AD203B41FA5}">
                      <a16:colId xmlns:a16="http://schemas.microsoft.com/office/drawing/2014/main" val="3128521331"/>
                    </a:ext>
                  </a:extLst>
                </a:gridCol>
              </a:tblGrid>
              <a:tr h="4179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NYHA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Abnormal EF50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6379952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179396976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959064987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320606949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917802135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432738522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42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582931585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992446821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588888831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171245135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62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1757257403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2089993619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419375249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84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3493809624"/>
                  </a:ext>
                </a:extLst>
              </a:tr>
              <a:tr h="30394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93</a:t>
                      </a:r>
                      <a:endParaRPr lang="en-US" sz="1100" b="1">
                        <a:solidFill>
                          <a:srgbClr val="555555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9050" marR="19050" marT="15240" marB="15240" anchor="ctr"/>
                </a:tc>
                <a:extLst>
                  <a:ext uri="{0D108BD9-81ED-4DB2-BD59-A6C34878D82A}">
                    <a16:rowId xmlns:a16="http://schemas.microsoft.com/office/drawing/2014/main" val="10104195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DFC43D3-4DDA-45A5-8AE6-E73C14AA011C}"/>
              </a:ext>
            </a:extLst>
          </p:cNvPr>
          <p:cNvSpPr txBox="1"/>
          <p:nvPr/>
        </p:nvSpPr>
        <p:spPr>
          <a:xfrm>
            <a:off x="163635" y="1654373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A5F972-A867-4812-84EF-ECDF83A2A368}"/>
              </a:ext>
            </a:extLst>
          </p:cNvPr>
          <p:cNvSpPr txBox="1"/>
          <p:nvPr/>
        </p:nvSpPr>
        <p:spPr>
          <a:xfrm>
            <a:off x="3048000" y="1648404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D6AA-C69D-4D29-B547-4C2418A8B941}"/>
              </a:ext>
            </a:extLst>
          </p:cNvPr>
          <p:cNvSpPr txBox="1"/>
          <p:nvPr/>
        </p:nvSpPr>
        <p:spPr>
          <a:xfrm>
            <a:off x="6070061" y="1649608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DAEE1-B58F-4BB9-B7E9-082C0A9820DC}"/>
              </a:ext>
            </a:extLst>
          </p:cNvPr>
          <p:cNvSpPr txBox="1"/>
          <p:nvPr/>
        </p:nvSpPr>
        <p:spPr>
          <a:xfrm>
            <a:off x="9144000" y="1648404"/>
            <a:ext cx="91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Cluster 4</a:t>
            </a:r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DEC8B-D9DF-4059-A642-3376B82C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94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CC80-659C-47EC-9D63-9BD24A9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127D9C-AC92-412A-9E4E-A6973FEC4A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DA00-F13C-44F8-BC9B-2ABE56EE137D}"/>
              </a:ext>
            </a:extLst>
          </p:cNvPr>
          <p:cNvSpPr/>
          <p:nvPr/>
        </p:nvSpPr>
        <p:spPr>
          <a:xfrm>
            <a:off x="7767637" y="4876800"/>
            <a:ext cx="304800" cy="1676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rgbClr val="FFC000"/>
              </a:gs>
              <a:gs pos="100000">
                <a:srgbClr val="00B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2B1F5-9298-4D5B-A6D7-FBA446F451F4}"/>
              </a:ext>
            </a:extLst>
          </p:cNvPr>
          <p:cNvSpPr txBox="1"/>
          <p:nvPr/>
        </p:nvSpPr>
        <p:spPr>
          <a:xfrm>
            <a:off x="8050025" y="482219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0E5D9-C64C-4F04-A031-8A0D98A381A6}"/>
              </a:ext>
            </a:extLst>
          </p:cNvPr>
          <p:cNvSpPr txBox="1"/>
          <p:nvPr/>
        </p:nvSpPr>
        <p:spPr>
          <a:xfrm>
            <a:off x="8050302" y="63246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High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E0B8196-01A0-4B39-ABFD-5120136BE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259"/>
              </p:ext>
            </p:extLst>
          </p:nvPr>
        </p:nvGraphicFramePr>
        <p:xfrm>
          <a:off x="381000" y="152400"/>
          <a:ext cx="6205845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Worksheet" r:id="rId3" imgW="5928493" imgH="6260011" progId="Excel.Sheet.12">
                  <p:embed/>
                </p:oleObj>
              </mc:Choice>
              <mc:Fallback>
                <p:oleObj name="Worksheet" r:id="rId3" imgW="5928493" imgH="62600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"/>
                        <a:ext cx="6205845" cy="65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3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C1795-7F8B-462E-ABF5-D5BAE35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4" y="307731"/>
            <a:ext cx="4842908" cy="3997637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D8732A18-AC58-4ADD-AE7B-60D751AE8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r="20635"/>
          <a:stretch/>
        </p:blipFill>
        <p:spPr>
          <a:xfrm>
            <a:off x="7259309" y="307731"/>
            <a:ext cx="3769385" cy="399763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9FA62D-2D9A-4222-AAED-5037EDAF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4381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12EC-FCA9-4CAB-B58E-D22C33A2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22B7-1127-4EBD-8BFA-901663888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7696200" cy="51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2F1E0F-36E6-4E79-BAC3-370C10D8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C7E3F4-F467-43F3-9DD7-FFD6EF6E7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827117"/>
              </p:ext>
            </p:extLst>
          </p:nvPr>
        </p:nvGraphicFramePr>
        <p:xfrm>
          <a:off x="647196" y="2895600"/>
          <a:ext cx="1089760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Worksheet" r:id="rId3" imgW="8896555" imgH="1680281" progId="Excel.Sheet.12">
                  <p:embed/>
                </p:oleObj>
              </mc:Choice>
              <mc:Fallback>
                <p:oleObj name="Worksheet" r:id="rId3" imgW="8896555" imgH="16802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196" y="2895600"/>
                        <a:ext cx="1089760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1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EB19A1-C35F-42E3-8F34-C5B67D480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1771"/>
              </p:ext>
            </p:extLst>
          </p:nvPr>
        </p:nvGraphicFramePr>
        <p:xfrm>
          <a:off x="681037" y="2416711"/>
          <a:ext cx="4648200" cy="457200"/>
        </p:xfrm>
        <a:graphic>
          <a:graphicData uri="http://schemas.openxmlformats.org/drawingml/2006/table">
            <a:tbl>
              <a:tblPr firstRow="1" firstCol="1" bandRow="1"/>
              <a:tblGrid>
                <a:gridCol w="1162050">
                  <a:extLst>
                    <a:ext uri="{9D8B030D-6E8A-4147-A177-3AD203B41FA5}">
                      <a16:colId xmlns:a16="http://schemas.microsoft.com/office/drawing/2014/main" val="88263949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7147822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6068529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23542172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Ward’s Method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381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0.7174621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0.5765339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0.8389593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0.9248588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849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3EB5F9-50C5-4ECE-BDCE-297514421448}"/>
              </a:ext>
            </a:extLst>
          </p:cNvPr>
          <p:cNvSpPr txBox="1"/>
          <p:nvPr/>
        </p:nvSpPr>
        <p:spPr>
          <a:xfrm>
            <a:off x="609600" y="1893491"/>
            <a:ext cx="358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Agglomerative Coefficients – a measure </a:t>
            </a:r>
          </a:p>
          <a:p>
            <a:r>
              <a:rPr lang="en-US" sz="1400" b="1" dirty="0">
                <a:latin typeface="Cambria" panose="02040503050406030204" pitchFamily="18" charset="0"/>
              </a:rPr>
              <a:t>of the clustering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8AC69-476A-4BC3-9570-AB1409B04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0"/>
          <a:stretch/>
        </p:blipFill>
        <p:spPr>
          <a:xfrm>
            <a:off x="5689018" y="1599490"/>
            <a:ext cx="6350582" cy="51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6F236-AF27-4144-A8E2-03552E96B582}"/>
              </a:ext>
            </a:extLst>
          </p:cNvPr>
          <p:cNvSpPr txBox="1"/>
          <p:nvPr/>
        </p:nvSpPr>
        <p:spPr>
          <a:xfrm>
            <a:off x="10896600" y="220980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</a:rPr>
              <a:t>K =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DAE427-50E3-4795-8DCA-2F8C321D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14862"/>
              </p:ext>
            </p:extLst>
          </p:nvPr>
        </p:nvGraphicFramePr>
        <p:xfrm>
          <a:off x="381001" y="1721167"/>
          <a:ext cx="2254885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133269746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26887443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1429953158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3526375010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Cluster (k = 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4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88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46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23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</a:rPr>
                        <a:t>13</a:t>
                      </a:r>
                      <a:endParaRPr lang="en-US" sz="1100" b="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788423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DB96F0-E813-4CDD-99A8-1632225D05C0}"/>
              </a:ext>
            </a:extLst>
          </p:cNvPr>
          <p:cNvCxnSpPr/>
          <p:nvPr/>
        </p:nvCxnSpPr>
        <p:spPr>
          <a:xfrm>
            <a:off x="304800" y="2405449"/>
            <a:ext cx="4953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D6386-591E-4501-9105-DB0AD3BEC150}"/>
              </a:ext>
            </a:extLst>
          </p:cNvPr>
          <p:cNvCxnSpPr>
            <a:cxnSpLocks/>
          </p:cNvCxnSpPr>
          <p:nvPr/>
        </p:nvCxnSpPr>
        <p:spPr>
          <a:xfrm>
            <a:off x="271462" y="3886200"/>
            <a:ext cx="49863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06F42-B980-415E-9429-A14FDF248A93}"/>
              </a:ext>
            </a:extLst>
          </p:cNvPr>
          <p:cNvCxnSpPr>
            <a:cxnSpLocks/>
          </p:cNvCxnSpPr>
          <p:nvPr/>
        </p:nvCxnSpPr>
        <p:spPr>
          <a:xfrm>
            <a:off x="5257800" y="1676400"/>
            <a:ext cx="0" cy="5105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03A8B9-833A-4854-B9F0-F91AC19C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9"/>
          <a:stretch/>
        </p:blipFill>
        <p:spPr>
          <a:xfrm>
            <a:off x="5699313" y="1676400"/>
            <a:ext cx="6001646" cy="5066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D6601-11A9-4DC7-B37B-68CD84D9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43" y="3924969"/>
            <a:ext cx="3435693" cy="285683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5C7028-43EF-4CA7-B22F-C7560D75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35172"/>
              </p:ext>
            </p:extLst>
          </p:nvPr>
        </p:nvGraphicFramePr>
        <p:xfrm>
          <a:off x="376237" y="2501421"/>
          <a:ext cx="4800600" cy="1304256"/>
        </p:xfrm>
        <a:graphic>
          <a:graphicData uri="http://schemas.openxmlformats.org/drawingml/2006/table">
            <a:tbl>
              <a:tblPr firstRow="1" firstCol="1" bandRow="1"/>
              <a:tblGrid>
                <a:gridCol w="838199">
                  <a:extLst>
                    <a:ext uri="{9D8B030D-6E8A-4147-A177-3AD203B41FA5}">
                      <a16:colId xmlns:a16="http://schemas.microsoft.com/office/drawing/2014/main" val="3888310472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443754476"/>
                    </a:ext>
                  </a:extLst>
                </a:gridCol>
              </a:tblGrid>
              <a:tr h="23745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Cases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636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1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15 23 32 33 34 35 36 77 78 79 90 91 92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003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2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17 19 25 26 31 42 50 53 54 62 76 80 84 93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0512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3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4 8 11 13 16 30 47 48 49 55 57 59 63 66 68 69 70 72 74 75 87 88 89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211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# Cluster 4</a:t>
                      </a:r>
                      <a:endParaRPr lang="en-US" sz="100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1 2 3 5 6 7 9 10 12 14 18 20 21 22 24 27 28 29 37 38 39 40 41 43 44 45 46 51 52 56 58 60 61 64 65 67 71 73 81 82 83 85 86 94 95 96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6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2012</TotalTime>
  <Words>1749</Words>
  <Application>Microsoft Office PowerPoint</Application>
  <PresentationFormat>Widescreen</PresentationFormat>
  <Paragraphs>1240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</vt:lpstr>
      <vt:lpstr>Franklin Gothic Medium</vt:lpstr>
      <vt:lpstr>Lucida Console</vt:lpstr>
      <vt:lpstr>Lucida Sans</vt:lpstr>
      <vt:lpstr>Times New Roman</vt:lpstr>
      <vt:lpstr>Medical Design 16x9</vt:lpstr>
      <vt:lpstr>Worksheet</vt:lpstr>
      <vt:lpstr>Vorticity</vt:lpstr>
      <vt:lpstr>Outline</vt:lpstr>
      <vt:lpstr>Data Structure</vt:lpstr>
      <vt:lpstr>Missing Data</vt:lpstr>
      <vt:lpstr>Heatmap</vt:lpstr>
      <vt:lpstr>Scatterplot Matrix</vt:lpstr>
      <vt:lpstr>Correlation Matrix</vt:lpstr>
      <vt:lpstr>Hierarchical Clustering</vt:lpstr>
      <vt:lpstr>Hierarchical Clustering</vt:lpstr>
      <vt:lpstr>Vorticity Col-means</vt:lpstr>
      <vt:lpstr>PowerPoint Presentation</vt:lpstr>
      <vt:lpstr>PowerPoint Presentation</vt:lpstr>
      <vt:lpstr>PowerPoint Presentation</vt:lpstr>
      <vt:lpstr>PowerPoint Presentation</vt:lpstr>
      <vt:lpstr>Test of Independence</vt:lpstr>
      <vt:lpstr>Test of Independence</vt:lpstr>
      <vt:lpstr>Diastolic Functions</vt:lpstr>
      <vt:lpstr>Significant Difference in the Distributions of Values Among Cluster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Clusters and Cases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Vorticity</dc:title>
  <dc:creator>Sirish Shrestha</dc:creator>
  <cp:lastModifiedBy>Sirish Shrestha</cp:lastModifiedBy>
  <cp:revision>238</cp:revision>
  <dcterms:created xsi:type="dcterms:W3CDTF">2017-08-30T15:24:05Z</dcterms:created>
  <dcterms:modified xsi:type="dcterms:W3CDTF">2017-09-01T17:18:35Z</dcterms:modified>
</cp:coreProperties>
</file>