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7" r:id="rId5"/>
    <p:sldId id="273" r:id="rId6"/>
    <p:sldId id="270" r:id="rId7"/>
    <p:sldId id="268" r:id="rId8"/>
    <p:sldId id="262" r:id="rId9"/>
    <p:sldId id="263" r:id="rId10"/>
    <p:sldId id="274" r:id="rId11"/>
    <p:sldId id="278" r:id="rId12"/>
    <p:sldId id="283" r:id="rId13"/>
    <p:sldId id="285" r:id="rId14"/>
    <p:sldId id="284" r:id="rId15"/>
    <p:sldId id="271" r:id="rId16"/>
    <p:sldId id="279" r:id="rId17"/>
    <p:sldId id="266" r:id="rId18"/>
    <p:sldId id="272" r:id="rId19"/>
    <p:sldId id="275" r:id="rId20"/>
    <p:sldId id="280" r:id="rId21"/>
    <p:sldId id="281" r:id="rId22"/>
    <p:sldId id="282" r:id="rId23"/>
    <p:sldId id="26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85" d="100"/>
          <a:sy n="85" d="100"/>
        </p:scale>
        <p:origin x="550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Vorticity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8A1-03BF-43E6-9D11-D65C0F49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Vorticity Col-means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B4276-78E9-4C14-8C9F-3BC19C3A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48788"/>
              </p:ext>
            </p:extLst>
          </p:nvPr>
        </p:nvGraphicFramePr>
        <p:xfrm>
          <a:off x="2209800" y="2362200"/>
          <a:ext cx="7162801" cy="26993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60173">
                  <a:extLst>
                    <a:ext uri="{9D8B030D-6E8A-4147-A177-3AD203B41FA5}">
                      <a16:colId xmlns:a16="http://schemas.microsoft.com/office/drawing/2014/main" val="2065311648"/>
                    </a:ext>
                  </a:extLst>
                </a:gridCol>
                <a:gridCol w="1202343">
                  <a:extLst>
                    <a:ext uri="{9D8B030D-6E8A-4147-A177-3AD203B41FA5}">
                      <a16:colId xmlns:a16="http://schemas.microsoft.com/office/drawing/2014/main" val="490709870"/>
                    </a:ext>
                  </a:extLst>
                </a:gridCol>
                <a:gridCol w="1361886">
                  <a:extLst>
                    <a:ext uri="{9D8B030D-6E8A-4147-A177-3AD203B41FA5}">
                      <a16:colId xmlns:a16="http://schemas.microsoft.com/office/drawing/2014/main" val="19292253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280448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542448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102806" marR="102806" marT="51403" marB="51403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3756300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1176137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0.59117402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0.3114149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-1.3856472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-1.1673668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0349887"/>
                  </a:ext>
                </a:extLst>
              </a:tr>
              <a:tr h="22346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VortexIntensity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-0.56591219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-0.2283089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2.2491203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0.1460359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307473567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VortexDepth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0.16559679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0.1419728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0.4447185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-1.1902977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616936462"/>
                  </a:ext>
                </a:extLst>
              </a:tr>
              <a:tr h="2213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VortexLength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0.51756685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0.2202044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-0.7086024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-1.4043532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102583810"/>
                  </a:ext>
                </a:extLst>
              </a:tr>
              <a:tr h="22346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-0.46949331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1.3389013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-0.2277096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-0.4455581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060103847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VorticityFluctuation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-0.66252572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0.7644057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0.1206691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0.8090109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1486758128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KineticEnergyFluctuation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-0.58078399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0.4517026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0.3049602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0.8830300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79443447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ShearStressFluctuation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0.03838312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0.1429320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-0.8119033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0.3929773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23181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FED53-4DF9-45A1-BA5C-94295EB8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23187"/>
            <a:ext cx="4648200" cy="6090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56C34-67B5-4491-B052-52BBE345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623187"/>
            <a:ext cx="4953000" cy="6090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73140-A3D9-41A0-82D6-5D100F0D5C22}"/>
              </a:ext>
            </a:extLst>
          </p:cNvPr>
          <p:cNvSpPr txBox="1"/>
          <p:nvPr/>
        </p:nvSpPr>
        <p:spPr>
          <a:xfrm>
            <a:off x="3810000" y="232900"/>
            <a:ext cx="506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Descriptive Statistics –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397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194B2-410A-43CA-8A00-34A76C6C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3083"/>
          <a:stretch/>
        </p:blipFill>
        <p:spPr>
          <a:xfrm>
            <a:off x="533400" y="76200"/>
            <a:ext cx="4271353" cy="3429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4BB481-6EC4-4CE9-8472-B495F314CE2F}"/>
              </a:ext>
            </a:extLst>
          </p:cNvPr>
          <p:cNvCxnSpPr>
            <a:cxnSpLocks/>
          </p:cNvCxnSpPr>
          <p:nvPr/>
        </p:nvCxnSpPr>
        <p:spPr>
          <a:xfrm>
            <a:off x="5181600" y="76200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68A5E-CCD4-4C2F-AB50-D82C03B864D2}"/>
              </a:ext>
            </a:extLst>
          </p:cNvPr>
          <p:cNvCxnSpPr>
            <a:cxnSpLocks/>
          </p:cNvCxnSpPr>
          <p:nvPr/>
        </p:nvCxnSpPr>
        <p:spPr>
          <a:xfrm flipV="1">
            <a:off x="152400" y="3581401"/>
            <a:ext cx="11887200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66AD25-BC59-494C-9120-199AF14CF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0" r="1933" b="6198"/>
          <a:stretch/>
        </p:blipFill>
        <p:spPr>
          <a:xfrm>
            <a:off x="5257800" y="304800"/>
            <a:ext cx="6865144" cy="303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6477-ACF8-4532-B571-02E5799BF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4" r="2586"/>
          <a:stretch/>
        </p:blipFill>
        <p:spPr>
          <a:xfrm>
            <a:off x="152400" y="3824286"/>
            <a:ext cx="4887261" cy="2805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1FC38-2514-4932-921E-CE3113FA4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4" r="21801" b="5425"/>
          <a:stretch/>
        </p:blipFill>
        <p:spPr>
          <a:xfrm>
            <a:off x="7010400" y="3824286"/>
            <a:ext cx="3399696" cy="28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250A27-CA52-4E06-8482-48FCA9C02B83}"/>
              </a:ext>
            </a:extLst>
          </p:cNvPr>
          <p:cNvCxnSpPr>
            <a:cxnSpLocks/>
          </p:cNvCxnSpPr>
          <p:nvPr/>
        </p:nvCxnSpPr>
        <p:spPr>
          <a:xfrm>
            <a:off x="41910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8B9CF5-B338-4950-B307-3D253B163BC3}"/>
              </a:ext>
            </a:extLst>
          </p:cNvPr>
          <p:cNvCxnSpPr>
            <a:cxnSpLocks/>
          </p:cNvCxnSpPr>
          <p:nvPr/>
        </p:nvCxnSpPr>
        <p:spPr>
          <a:xfrm>
            <a:off x="81534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4642B-D971-4A66-B6A8-EB6A08CCA89E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01CE08-21B9-4820-AFE1-C2A2E760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1800" b="5425"/>
          <a:stretch/>
        </p:blipFill>
        <p:spPr>
          <a:xfrm>
            <a:off x="228600" y="182185"/>
            <a:ext cx="3886200" cy="314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FC17D-2B6F-487F-B585-B9F699A49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2" r="21800"/>
          <a:stretch/>
        </p:blipFill>
        <p:spPr>
          <a:xfrm>
            <a:off x="4264782" y="256564"/>
            <a:ext cx="3831590" cy="302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B1C17-4F6E-434C-8B5D-3C4FAEDD8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23083"/>
          <a:stretch/>
        </p:blipFill>
        <p:spPr>
          <a:xfrm>
            <a:off x="8305800" y="183277"/>
            <a:ext cx="3781860" cy="3093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72028-1587-437B-BC25-07272CA82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123656" y="3487202"/>
            <a:ext cx="3991144" cy="326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7EBF9-BD57-4C8A-AA7C-57E74AF89C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83" r="23083"/>
          <a:stretch/>
        </p:blipFill>
        <p:spPr>
          <a:xfrm>
            <a:off x="4311179" y="3581400"/>
            <a:ext cx="3766020" cy="3080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38E72-9E8E-472E-82D0-BD4DFE4CFE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83" r="23083"/>
          <a:stretch/>
        </p:blipFill>
        <p:spPr>
          <a:xfrm>
            <a:off x="8229601" y="3518393"/>
            <a:ext cx="3896640" cy="31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13C30-5E55-429B-B433-84BE6B48DE1D}"/>
              </a:ext>
            </a:extLst>
          </p:cNvPr>
          <p:cNvCxnSpPr>
            <a:cxnSpLocks/>
          </p:cNvCxnSpPr>
          <p:nvPr/>
        </p:nvCxnSpPr>
        <p:spPr>
          <a:xfrm>
            <a:off x="6553200" y="76200"/>
            <a:ext cx="0" cy="3276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72E66B-8F9E-41DE-B1B9-8B5CFCF05A97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7820E3-F89C-4BBE-8313-FDB0EDFFFAE2}"/>
              </a:ext>
            </a:extLst>
          </p:cNvPr>
          <p:cNvCxnSpPr>
            <a:cxnSpLocks/>
          </p:cNvCxnSpPr>
          <p:nvPr/>
        </p:nvCxnSpPr>
        <p:spPr>
          <a:xfrm>
            <a:off x="6096000" y="3352800"/>
            <a:ext cx="0" cy="340490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D9DF03-BD37-47D3-B1CE-CC941621F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1" r="1293"/>
          <a:stretch/>
        </p:blipFill>
        <p:spPr>
          <a:xfrm>
            <a:off x="152400" y="152400"/>
            <a:ext cx="6238604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873F9-8CB9-4330-8FC4-12061D68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3" r="23083"/>
          <a:stretch/>
        </p:blipFill>
        <p:spPr>
          <a:xfrm>
            <a:off x="7010400" y="76373"/>
            <a:ext cx="3912559" cy="3200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F046-1E3F-4141-9F9C-48A2C6D9C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7702"/>
          <a:stretch/>
        </p:blipFill>
        <p:spPr>
          <a:xfrm>
            <a:off x="533400" y="3478307"/>
            <a:ext cx="4953000" cy="330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48A28-BBEB-484F-B829-1CFCF6F98D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7010400" y="3478479"/>
            <a:ext cx="4038600" cy="3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NYHA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57621"/>
              </p:ext>
            </p:extLst>
          </p:nvPr>
        </p:nvGraphicFramePr>
        <p:xfrm>
          <a:off x="1447800" y="2747000"/>
          <a:ext cx="2582961" cy="131273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0.5210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0.0018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7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AbnormalEF50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77838"/>
              </p:ext>
            </p:extLst>
          </p:nvPr>
        </p:nvGraphicFramePr>
        <p:xfrm>
          <a:off x="7806267" y="2745790"/>
          <a:ext cx="2514600" cy="12136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 panose="02040503050406030204" pitchFamily="18" charset="0"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0.7775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0.0027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0.0159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0.0361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0.2164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6096000" y="1659435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8AB1211-709A-44F2-8610-BC3199A1F9E0}"/>
              </a:ext>
            </a:extLst>
          </p:cNvPr>
          <p:cNvPicPr/>
          <p:nvPr/>
        </p:nvPicPr>
        <p:blipFill rotWithShape="1">
          <a:blip r:embed="rId2"/>
          <a:srcRect r="4294"/>
          <a:stretch/>
        </p:blipFill>
        <p:spPr>
          <a:xfrm>
            <a:off x="6947505" y="4125080"/>
            <a:ext cx="4191000" cy="2701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B52514-9392-43B0-9174-F7FA16F97934}"/>
              </a:ext>
            </a:extLst>
          </p:cNvPr>
          <p:cNvPicPr/>
          <p:nvPr/>
        </p:nvPicPr>
        <p:blipFill rotWithShape="1">
          <a:blip r:embed="rId3"/>
          <a:srcRect r="4584"/>
          <a:stretch/>
        </p:blipFill>
        <p:spPr>
          <a:xfrm>
            <a:off x="681880" y="4147221"/>
            <a:ext cx="4114799" cy="2661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C541DA-627F-41C1-8574-530C0CF9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59"/>
          <a:stretch/>
        </p:blipFill>
        <p:spPr>
          <a:xfrm>
            <a:off x="672915" y="1984244"/>
            <a:ext cx="5346885" cy="637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52498-91F4-49AD-B1CB-83C53FAF8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9"/>
          <a:stretch/>
        </p:blipFill>
        <p:spPr>
          <a:xfrm>
            <a:off x="6172200" y="1942985"/>
            <a:ext cx="5895564" cy="6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20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Tracking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04570"/>
              </p:ext>
            </p:extLst>
          </p:nvPr>
        </p:nvGraphicFramePr>
        <p:xfrm>
          <a:off x="1447800" y="2747000"/>
          <a:ext cx="2582961" cy="135121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0.5930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0.4498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0.0968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0.5811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2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SeptTDIe7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33394"/>
              </p:ext>
            </p:extLst>
          </p:nvPr>
        </p:nvGraphicFramePr>
        <p:xfrm>
          <a:off x="7806267" y="2745790"/>
          <a:ext cx="2514600" cy="13235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0.8013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0.0042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0.0251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0.7470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0.0321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5943600" y="16764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EA351E-2325-48FF-BAFA-4FEEDCB5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49009"/>
            <a:ext cx="4190998" cy="258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17A8A-F0FD-43F6-88F9-57DF8002D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8"/>
          <a:stretch/>
        </p:blipFill>
        <p:spPr>
          <a:xfrm>
            <a:off x="152400" y="1881610"/>
            <a:ext cx="5639436" cy="763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AAA9B-F7F2-488D-8E8C-CDB0D0C0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3" y="4213150"/>
            <a:ext cx="4147322" cy="2559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C658BC-E8B4-4032-83AD-626EEB86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463" y="1858678"/>
            <a:ext cx="5944872" cy="7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2F3B69-181A-42AB-9EA7-779CF6D27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59" y="1488865"/>
            <a:ext cx="2648371" cy="163536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D296EC7-D358-468A-81FD-B7D0C33D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485437"/>
            <a:ext cx="2659472" cy="164222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16434BD-48B5-47C3-B97A-0C45252D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1489388"/>
            <a:ext cx="2646677" cy="1634323"/>
          </a:xfrm>
          <a:prstGeom prst="rect">
            <a:avLst/>
          </a:prstGeom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FB14B9-A647-460E-A82A-01EC4F30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7" y="897182"/>
            <a:ext cx="2648372" cy="163537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Diastolic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D958-4F68-478F-93C1-052E1E5BDDBC}"/>
              </a:ext>
            </a:extLst>
          </p:cNvPr>
          <p:cNvSpPr txBox="1"/>
          <p:nvPr/>
        </p:nvSpPr>
        <p:spPr>
          <a:xfrm>
            <a:off x="386046" y="587175"/>
            <a:ext cx="25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3 of 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F88BB-C1BD-48AE-BBF8-3ABD00A07452}"/>
              </a:ext>
            </a:extLst>
          </p:cNvPr>
          <p:cNvSpPr txBox="1"/>
          <p:nvPr/>
        </p:nvSpPr>
        <p:spPr>
          <a:xfrm>
            <a:off x="3860967" y="586618"/>
            <a:ext cx="150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Count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40236-228F-4918-8AB9-812CCF3C9949}"/>
              </a:ext>
            </a:extLst>
          </p:cNvPr>
          <p:cNvSpPr txBox="1"/>
          <p:nvPr/>
        </p:nvSpPr>
        <p:spPr>
          <a:xfrm>
            <a:off x="6743617" y="585522"/>
            <a:ext cx="16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4 Count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1A6DA-919E-4847-86CF-ABE9A5FE8652}"/>
              </a:ext>
            </a:extLst>
          </p:cNvPr>
          <p:cNvSpPr txBox="1"/>
          <p:nvPr/>
        </p:nvSpPr>
        <p:spPr>
          <a:xfrm>
            <a:off x="9335276" y="590360"/>
            <a:ext cx="2428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B8A4F-D6D2-428E-9CAB-EBE401A9B604}"/>
              </a:ext>
            </a:extLst>
          </p:cNvPr>
          <p:cNvSpPr txBox="1"/>
          <p:nvPr/>
        </p:nvSpPr>
        <p:spPr>
          <a:xfrm>
            <a:off x="9982200" y="246104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0.03851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D8645-0751-46A7-ABA1-52AF00AA9EC4}"/>
              </a:ext>
            </a:extLst>
          </p:cNvPr>
          <p:cNvSpPr txBox="1"/>
          <p:nvPr/>
        </p:nvSpPr>
        <p:spPr>
          <a:xfrm>
            <a:off x="4011995" y="336284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0.06059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19E0D-AD26-4B63-9E56-9A071CBC6AC5}"/>
              </a:ext>
            </a:extLst>
          </p:cNvPr>
          <p:cNvSpPr txBox="1"/>
          <p:nvPr/>
        </p:nvSpPr>
        <p:spPr>
          <a:xfrm>
            <a:off x="6980405" y="3366670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0.8932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1FA0C-5CBF-4F02-A1D8-8BF439A075DB}"/>
              </a:ext>
            </a:extLst>
          </p:cNvPr>
          <p:cNvSpPr txBox="1"/>
          <p:nvPr/>
        </p:nvSpPr>
        <p:spPr>
          <a:xfrm>
            <a:off x="1040952" y="3366962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0.4985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32C828-5643-4E25-9BFC-A7049CF0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22855"/>
              </p:ext>
            </p:extLst>
          </p:nvPr>
        </p:nvGraphicFramePr>
        <p:xfrm>
          <a:off x="9371748" y="2788122"/>
          <a:ext cx="2514600" cy="13235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0.0116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0.0699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0.7597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0.0328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0.7379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0.0183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0.1098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CE2891-7937-4FA0-8E60-6EFD1AB87ACB}"/>
              </a:ext>
            </a:extLst>
          </p:cNvPr>
          <p:cNvCxnSpPr>
            <a:cxnSpLocks/>
          </p:cNvCxnSpPr>
          <p:nvPr/>
        </p:nvCxnSpPr>
        <p:spPr>
          <a:xfrm>
            <a:off x="61722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40ED0-6EDB-463E-9FBD-8175A704048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B90280-F026-4503-9D02-3D17E40F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"/>
          <a:stretch/>
        </p:blipFill>
        <p:spPr>
          <a:xfrm>
            <a:off x="479605" y="40342"/>
            <a:ext cx="5486400" cy="3326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F6F3B-7460-4D80-89E7-1E57E178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0343"/>
            <a:ext cx="5548134" cy="332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C33479-A2EB-49BB-978E-924702134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7"/>
          <a:stretch/>
        </p:blipFill>
        <p:spPr>
          <a:xfrm>
            <a:off x="479605" y="3505200"/>
            <a:ext cx="5516981" cy="3254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C44446-3AFC-400D-BC69-35309475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99" y="3505200"/>
            <a:ext cx="5602183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34DDA-0874-42DB-83EE-9FED692E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97"/>
            <a:ext cx="5474861" cy="327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4AD26-534E-4388-B7D0-E8C19C2F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60394"/>
            <a:ext cx="5501271" cy="3292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0B074D-63DA-47BD-8825-2579ED0AB8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92"/>
          <a:stretch/>
        </p:blipFill>
        <p:spPr>
          <a:xfrm>
            <a:off x="290051" y="3481728"/>
            <a:ext cx="5729750" cy="330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9E17-F2C9-4E5F-B6ED-F1389F3A9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474604"/>
            <a:ext cx="5562600" cy="33291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8B2AC-6C42-4996-9207-BEF963879BEC}"/>
              </a:ext>
            </a:extLst>
          </p:cNvPr>
          <p:cNvCxnSpPr>
            <a:cxnSpLocks/>
          </p:cNvCxnSpPr>
          <p:nvPr/>
        </p:nvCxnSpPr>
        <p:spPr>
          <a:xfrm>
            <a:off x="61722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8B2AC-6C42-4996-9207-BEF963879BEC}"/>
              </a:ext>
            </a:extLst>
          </p:cNvPr>
          <p:cNvCxnSpPr>
            <a:cxnSpLocks/>
          </p:cNvCxnSpPr>
          <p:nvPr/>
        </p:nvCxnSpPr>
        <p:spPr>
          <a:xfrm>
            <a:off x="61722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98033-7881-4815-A29C-CDE90139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505"/>
            <a:ext cx="5562600" cy="3209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0397AA-DCFC-45FE-90B8-EE778980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3505"/>
            <a:ext cx="5334000" cy="3192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D69A4-7EBB-4527-B56A-E249A25B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16097"/>
            <a:ext cx="5486401" cy="3283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5BBC09-3327-469B-B546-B1775CED6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514166"/>
            <a:ext cx="5410200" cy="32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8B2AC-6C42-4996-9207-BEF963879BEC}"/>
              </a:ext>
            </a:extLst>
          </p:cNvPr>
          <p:cNvCxnSpPr>
            <a:cxnSpLocks/>
          </p:cNvCxnSpPr>
          <p:nvPr/>
        </p:nvCxnSpPr>
        <p:spPr>
          <a:xfrm>
            <a:off x="61722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0E17CB-DF84-4E24-B8A7-2BD4EE9B1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6"/>
          <a:stretch/>
        </p:blipFill>
        <p:spPr>
          <a:xfrm>
            <a:off x="300000" y="76200"/>
            <a:ext cx="5460264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B8446-7D30-4D2F-B818-8FFD194D6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6"/>
          <a:stretch/>
        </p:blipFill>
        <p:spPr>
          <a:xfrm>
            <a:off x="6462917" y="76200"/>
            <a:ext cx="5460264" cy="327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5D941-A93C-46DD-A840-3BE01FA6A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9" y="3523130"/>
            <a:ext cx="5648179" cy="3258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9BA369-E5F5-4065-9C3D-DF6B282E5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17" y="3523130"/>
            <a:ext cx="5652883" cy="32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190BB-13AB-4B1F-BD20-17B68513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5679258" cy="3276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DB1AA-3941-4BA9-A825-04A8136AEBD6}"/>
              </a:ext>
            </a:extLst>
          </p:cNvPr>
          <p:cNvCxnSpPr>
            <a:cxnSpLocks/>
          </p:cNvCxnSpPr>
          <p:nvPr/>
        </p:nvCxnSpPr>
        <p:spPr>
          <a:xfrm>
            <a:off x="6172200" y="154327"/>
            <a:ext cx="0" cy="66274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C3C370-561D-4CFD-8FC0-9980BD8A724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B84C8D7-F797-4265-85E2-B18B547F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43" y="76200"/>
            <a:ext cx="5679258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2409E-1346-4F13-A35B-02C18095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05201"/>
            <a:ext cx="5715000" cy="3297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50192-530B-4ED7-8E47-5E447F18C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543" y="3505201"/>
            <a:ext cx="5715000" cy="32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Clusters and Cases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E4E3B78-8FF7-4469-A9D9-AE0100DFC5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6739980"/>
              </p:ext>
            </p:extLst>
          </p:nvPr>
        </p:nvGraphicFramePr>
        <p:xfrm>
          <a:off x="4013503" y="1956181"/>
          <a:ext cx="1730058" cy="380333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8156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23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72318DEE-E804-4F61-91C9-2FB14761D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949465"/>
              </p:ext>
            </p:extLst>
          </p:nvPr>
        </p:nvGraphicFramePr>
        <p:xfrm>
          <a:off x="304800" y="1956181"/>
          <a:ext cx="1676400" cy="37878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3136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43136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9012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4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259067F-D4A7-4108-881C-29F748F83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2701"/>
              </p:ext>
            </p:extLst>
          </p:nvPr>
        </p:nvGraphicFramePr>
        <p:xfrm>
          <a:off x="2133600" y="1956181"/>
          <a:ext cx="1714358" cy="37878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6900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902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03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246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93312B78-6CF6-4D05-A0C4-5DEDEBBC5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99287"/>
              </p:ext>
            </p:extLst>
          </p:nvPr>
        </p:nvGraphicFramePr>
        <p:xfrm>
          <a:off x="5880261" y="1956181"/>
          <a:ext cx="1698653" cy="37911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76595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335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1937524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93809624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0104195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FC43D3-4DDA-45A5-8AE6-E73C14AA011C}"/>
              </a:ext>
            </a:extLst>
          </p:cNvPr>
          <p:cNvSpPr txBox="1"/>
          <p:nvPr/>
        </p:nvSpPr>
        <p:spPr>
          <a:xfrm>
            <a:off x="304800" y="1654373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B9AF4E-551A-4994-934B-FBA07CAF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6378"/>
              </p:ext>
            </p:extLst>
          </p:nvPr>
        </p:nvGraphicFramePr>
        <p:xfrm>
          <a:off x="8032376" y="1967022"/>
          <a:ext cx="1925321" cy="136290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3471">
                  <a:extLst>
                    <a:ext uri="{9D8B030D-6E8A-4147-A177-3AD203B41FA5}">
                      <a16:colId xmlns:a16="http://schemas.microsoft.com/office/drawing/2014/main" val="2461791254"/>
                    </a:ext>
                  </a:extLst>
                </a:gridCol>
                <a:gridCol w="674278">
                  <a:extLst>
                    <a:ext uri="{9D8B030D-6E8A-4147-A177-3AD203B41FA5}">
                      <a16:colId xmlns:a16="http://schemas.microsoft.com/office/drawing/2014/main" val="2052681287"/>
                    </a:ext>
                  </a:extLst>
                </a:gridCol>
                <a:gridCol w="440373">
                  <a:extLst>
                    <a:ext uri="{9D8B030D-6E8A-4147-A177-3AD203B41FA5}">
                      <a16:colId xmlns:a16="http://schemas.microsoft.com/office/drawing/2014/main" val="509936156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472438280"/>
                    </a:ext>
                  </a:extLst>
                </a:gridCol>
              </a:tblGrid>
              <a:tr h="22691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Gender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84246"/>
                  </a:ext>
                </a:extLst>
              </a:tr>
              <a:tr h="167494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Age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0 (F)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1 (M)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396600"/>
                  </a:ext>
                </a:extLst>
              </a:tr>
              <a:tr h="237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&lt; 40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527394"/>
                  </a:ext>
                </a:extLst>
              </a:tr>
              <a:tr h="223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40 - 60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3893346"/>
                  </a:ext>
                </a:extLst>
              </a:tr>
              <a:tr h="251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60 – 80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2888498"/>
                  </a:ext>
                </a:extLst>
              </a:tr>
              <a:tr h="2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80 +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11480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AA5F972-A867-4812-84EF-ECDF83A2A368}"/>
              </a:ext>
            </a:extLst>
          </p:cNvPr>
          <p:cNvSpPr txBox="1"/>
          <p:nvPr/>
        </p:nvSpPr>
        <p:spPr>
          <a:xfrm>
            <a:off x="2071327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D6AA-C69D-4D29-B547-4C2418A8B941}"/>
              </a:ext>
            </a:extLst>
          </p:cNvPr>
          <p:cNvSpPr txBox="1"/>
          <p:nvPr/>
        </p:nvSpPr>
        <p:spPr>
          <a:xfrm>
            <a:off x="4013503" y="1649608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DAEE1-B58F-4BB9-B7E9-082C0A9820DC}"/>
              </a:ext>
            </a:extLst>
          </p:cNvPr>
          <p:cNvSpPr txBox="1"/>
          <p:nvPr/>
        </p:nvSpPr>
        <p:spPr>
          <a:xfrm>
            <a:off x="5879043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07729-F62D-41EB-809B-538A9F30511D}"/>
              </a:ext>
            </a:extLst>
          </p:cNvPr>
          <p:cNvCxnSpPr>
            <a:cxnSpLocks/>
          </p:cNvCxnSpPr>
          <p:nvPr/>
        </p:nvCxnSpPr>
        <p:spPr>
          <a:xfrm>
            <a:off x="7848600" y="17526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8EA5C-7E74-407D-9F11-4CE5C8A74AE3}"/>
              </a:ext>
            </a:extLst>
          </p:cNvPr>
          <p:cNvCxnSpPr>
            <a:cxnSpLocks/>
          </p:cNvCxnSpPr>
          <p:nvPr/>
        </p:nvCxnSpPr>
        <p:spPr>
          <a:xfrm>
            <a:off x="7848600" y="3429000"/>
            <a:ext cx="41954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0CE7FC-F001-4416-B87E-D9FC25D59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9431"/>
              </p:ext>
            </p:extLst>
          </p:nvPr>
        </p:nvGraphicFramePr>
        <p:xfrm>
          <a:off x="10058400" y="3512598"/>
          <a:ext cx="1600200" cy="131489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41503872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13113761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31544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8056985"/>
                    </a:ext>
                  </a:extLst>
                </a:gridCol>
              </a:tblGrid>
              <a:tr h="34993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</a:t>
                      </a:r>
                      <a:r>
                        <a:rPr lang="en-US" sz="1100" dirty="0" err="1">
                          <a:effectLst/>
                        </a:rPr>
                        <a:t>Dysfunc</a:t>
                      </a:r>
                      <a:r>
                        <a:rPr lang="en-US" sz="1100" dirty="0">
                          <a:effectLst/>
                        </a:rPr>
                        <a:t> 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04114"/>
                  </a:ext>
                </a:extLst>
              </a:tr>
              <a:tr h="192992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797557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0177635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3293814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871794"/>
                  </a:ext>
                </a:extLst>
              </a:tr>
              <a:tr h="19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9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6109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20384D-67F7-492E-B312-22E4EAF66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88199"/>
              </p:ext>
            </p:extLst>
          </p:nvPr>
        </p:nvGraphicFramePr>
        <p:xfrm>
          <a:off x="8017421" y="3512598"/>
          <a:ext cx="1921264" cy="13148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4890">
                  <a:extLst>
                    <a:ext uri="{9D8B030D-6E8A-4147-A177-3AD203B41FA5}">
                      <a16:colId xmlns:a16="http://schemas.microsoft.com/office/drawing/2014/main" val="417209701"/>
                    </a:ext>
                  </a:extLst>
                </a:gridCol>
                <a:gridCol w="318289">
                  <a:extLst>
                    <a:ext uri="{9D8B030D-6E8A-4147-A177-3AD203B41FA5}">
                      <a16:colId xmlns:a16="http://schemas.microsoft.com/office/drawing/2014/main" val="2408279749"/>
                    </a:ext>
                  </a:extLst>
                </a:gridCol>
                <a:gridCol w="559579">
                  <a:extLst>
                    <a:ext uri="{9D8B030D-6E8A-4147-A177-3AD203B41FA5}">
                      <a16:colId xmlns:a16="http://schemas.microsoft.com/office/drawing/2014/main" val="1867209009"/>
                    </a:ext>
                  </a:extLst>
                </a:gridCol>
                <a:gridCol w="384253">
                  <a:extLst>
                    <a:ext uri="{9D8B030D-6E8A-4147-A177-3AD203B41FA5}">
                      <a16:colId xmlns:a16="http://schemas.microsoft.com/office/drawing/2014/main" val="3091094825"/>
                    </a:ext>
                  </a:extLst>
                </a:gridCol>
                <a:gridCol w="384253">
                  <a:extLst>
                    <a:ext uri="{9D8B030D-6E8A-4147-A177-3AD203B41FA5}">
                      <a16:colId xmlns:a16="http://schemas.microsoft.com/office/drawing/2014/main" val="723779452"/>
                    </a:ext>
                  </a:extLst>
                </a:gridCol>
              </a:tblGrid>
              <a:tr h="373602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Count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2591"/>
                  </a:ext>
                </a:extLst>
              </a:tr>
              <a:tr h="188259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501619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216076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920729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523600"/>
                  </a:ext>
                </a:extLst>
              </a:tr>
              <a:tr h="188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9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2752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162743-E699-48EC-9C31-9DCAF904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64403"/>
              </p:ext>
            </p:extLst>
          </p:nvPr>
        </p:nvGraphicFramePr>
        <p:xfrm>
          <a:off x="10058400" y="1967022"/>
          <a:ext cx="1577789" cy="13953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0854">
                  <a:extLst>
                    <a:ext uri="{9D8B030D-6E8A-4147-A177-3AD203B41FA5}">
                      <a16:colId xmlns:a16="http://schemas.microsoft.com/office/drawing/2014/main" val="3522681170"/>
                    </a:ext>
                  </a:extLst>
                </a:gridCol>
                <a:gridCol w="347001">
                  <a:extLst>
                    <a:ext uri="{9D8B030D-6E8A-4147-A177-3AD203B41FA5}">
                      <a16:colId xmlns:a16="http://schemas.microsoft.com/office/drawing/2014/main" val="67659994"/>
                    </a:ext>
                  </a:extLst>
                </a:gridCol>
                <a:gridCol w="546031">
                  <a:extLst>
                    <a:ext uri="{9D8B030D-6E8A-4147-A177-3AD203B41FA5}">
                      <a16:colId xmlns:a16="http://schemas.microsoft.com/office/drawing/2014/main" val="3030533279"/>
                    </a:ext>
                  </a:extLst>
                </a:gridCol>
                <a:gridCol w="393903">
                  <a:extLst>
                    <a:ext uri="{9D8B030D-6E8A-4147-A177-3AD203B41FA5}">
                      <a16:colId xmlns:a16="http://schemas.microsoft.com/office/drawing/2014/main" val="3332475520"/>
                    </a:ext>
                  </a:extLst>
                </a:gridCol>
              </a:tblGrid>
              <a:tr h="30286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Dysfunction 3 0f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86193"/>
                  </a:ext>
                </a:extLst>
              </a:tr>
              <a:tr h="183013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140253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382360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690091"/>
                  </a:ext>
                </a:extLst>
              </a:tr>
              <a:tr h="206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02725"/>
                  </a:ext>
                </a:extLst>
              </a:tr>
              <a:tr h="257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68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7D6C58-D382-40DA-8E30-CCFF7F05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53981"/>
              </p:ext>
            </p:extLst>
          </p:nvPr>
        </p:nvGraphicFramePr>
        <p:xfrm>
          <a:off x="8032376" y="4953000"/>
          <a:ext cx="3626221" cy="1447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8882">
                  <a:extLst>
                    <a:ext uri="{9D8B030D-6E8A-4147-A177-3AD203B41FA5}">
                      <a16:colId xmlns:a16="http://schemas.microsoft.com/office/drawing/2014/main" val="4024297263"/>
                    </a:ext>
                  </a:extLst>
                </a:gridCol>
                <a:gridCol w="686339">
                  <a:extLst>
                    <a:ext uri="{9D8B030D-6E8A-4147-A177-3AD203B41FA5}">
                      <a16:colId xmlns:a16="http://schemas.microsoft.com/office/drawing/2014/main" val="1182940129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1970310840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1710407435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669717028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751110729"/>
                    </a:ext>
                  </a:extLst>
                </a:gridCol>
                <a:gridCol w="532200">
                  <a:extLst>
                    <a:ext uri="{9D8B030D-6E8A-4147-A177-3AD203B41FA5}">
                      <a16:colId xmlns:a16="http://schemas.microsoft.com/office/drawing/2014/main" val="333027763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Diastolic 4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58268"/>
                  </a:ext>
                </a:extLst>
              </a:tr>
              <a:tr h="2413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48255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287366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928076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39382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3030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0CEDC-1180-4031-9D51-D7F896D4BA1D}"/>
              </a:ext>
            </a:extLst>
          </p:cNvPr>
          <p:cNvCxnSpPr>
            <a:cxnSpLocks/>
          </p:cNvCxnSpPr>
          <p:nvPr/>
        </p:nvCxnSpPr>
        <p:spPr>
          <a:xfrm>
            <a:off x="7848600" y="4894728"/>
            <a:ext cx="42119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C7B4F-034E-4DD8-B147-D42B2DBBF1EC}"/>
              </a:ext>
            </a:extLst>
          </p:cNvPr>
          <p:cNvCxnSpPr>
            <a:cxnSpLocks/>
          </p:cNvCxnSpPr>
          <p:nvPr/>
        </p:nvCxnSpPr>
        <p:spPr>
          <a:xfrm>
            <a:off x="104604" y="5943600"/>
            <a:ext cx="77439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DEC8B-D9DF-4059-A642-3376B82C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9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F573EE-F7C0-4D29-A257-95282705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79918"/>
              </p:ext>
            </p:extLst>
          </p:nvPr>
        </p:nvGraphicFramePr>
        <p:xfrm>
          <a:off x="318247" y="2667000"/>
          <a:ext cx="7149353" cy="358423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1254">
                  <a:extLst>
                    <a:ext uri="{9D8B030D-6E8A-4147-A177-3AD203B41FA5}">
                      <a16:colId xmlns:a16="http://schemas.microsoft.com/office/drawing/2014/main" val="1671674825"/>
                    </a:ext>
                  </a:extLst>
                </a:gridCol>
                <a:gridCol w="1619725">
                  <a:extLst>
                    <a:ext uri="{9D8B030D-6E8A-4147-A177-3AD203B41FA5}">
                      <a16:colId xmlns:a16="http://schemas.microsoft.com/office/drawing/2014/main" val="2785021235"/>
                    </a:ext>
                  </a:extLst>
                </a:gridCol>
                <a:gridCol w="1956582">
                  <a:extLst>
                    <a:ext uri="{9D8B030D-6E8A-4147-A177-3AD203B41FA5}">
                      <a16:colId xmlns:a16="http://schemas.microsoft.com/office/drawing/2014/main" val="1536137567"/>
                    </a:ext>
                  </a:extLst>
                </a:gridCol>
                <a:gridCol w="1721792">
                  <a:extLst>
                    <a:ext uri="{9D8B030D-6E8A-4147-A177-3AD203B41FA5}">
                      <a16:colId xmlns:a16="http://schemas.microsoft.com/office/drawing/2014/main" val="1591353810"/>
                    </a:ext>
                  </a:extLst>
                </a:gridCol>
              </a:tblGrid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[1] "ID"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Country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"Age"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1287811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[5] "BSA"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HRmin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"DBP"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68865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[9]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Etiology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NYHA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"EchoIVS"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136795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EchoPW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"bEF"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00296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[17] "RWT"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"LVMass"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"EchoEDV"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55953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EchoESV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"EchoSV"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"AbnormalEF50"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595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EchoTMfEwave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"EchoTMfAwave"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"TimeTMFDecT"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"EchoTMfEtoA"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4749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EchoLAVI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"EchSepTDIe"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"EchoLatTDIe"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EchoAveTDIe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169274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EchoSeptEe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"EchoRVSP"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614229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[37]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TimePIVRRms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"TimePIvEonsetNorRR"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"TimePIvEpeak"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1922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TimePIvEpeakNorRR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"TimeVSonset"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"TimePeakVSE"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"Tracking"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72417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"VortexIntensity"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"VortexDepth"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"VortexLength"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137826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"VorticityFluctuation"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”KineticEnergyFluctuation"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"ShearStressFluctuation"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47294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KineticEnergyEarlyD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"KineticEnergyLateD"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"KineticEnergyOnsetSystole"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"LAVI35"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385838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[57] "SeptTDIe7"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"LatTDIe10"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"EtoTDIe14"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"TRVmax"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09200"/>
                  </a:ext>
                </a:extLst>
              </a:tr>
              <a:tr h="33245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[61]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Diastolic4count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0901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14CA09D-E793-4DF0-8532-BC800F161B44}"/>
              </a:ext>
            </a:extLst>
          </p:cNvPr>
          <p:cNvSpPr txBox="1"/>
          <p:nvPr/>
        </p:nvSpPr>
        <p:spPr>
          <a:xfrm>
            <a:off x="304800" y="2133600"/>
            <a:ext cx="10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E0F75-6763-4551-AB1F-367AC540BF7A}"/>
              </a:ext>
            </a:extLst>
          </p:cNvPr>
          <p:cNvSpPr txBox="1"/>
          <p:nvPr/>
        </p:nvSpPr>
        <p:spPr>
          <a:xfrm>
            <a:off x="7772400" y="21336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A58FD-E88D-4DD6-9167-BD931718F8A4}"/>
              </a:ext>
            </a:extLst>
          </p:cNvPr>
          <p:cNvSpPr txBox="1"/>
          <p:nvPr/>
        </p:nvSpPr>
        <p:spPr>
          <a:xfrm>
            <a:off x="7772400" y="259080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Row: 96</a:t>
            </a:r>
          </a:p>
          <a:p>
            <a:r>
              <a:rPr lang="en-US" sz="1200" dirty="0">
                <a:latin typeface="Cambria" panose="02040503050406030204" pitchFamily="18" charset="0"/>
              </a:rPr>
              <a:t>Columns: 64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C80-659C-47EC-9D63-9BD24A9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127D9C-AC92-412A-9E4E-A6973FEC4A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DA00-F13C-44F8-BC9B-2ABE56EE137D}"/>
              </a:ext>
            </a:extLst>
          </p:cNvPr>
          <p:cNvSpPr/>
          <p:nvPr/>
        </p:nvSpPr>
        <p:spPr>
          <a:xfrm>
            <a:off x="7767637" y="4876800"/>
            <a:ext cx="304800" cy="1676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rgbClr val="FFC000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B1F5-9298-4D5B-A6D7-FBA446F451F4}"/>
              </a:ext>
            </a:extLst>
          </p:cNvPr>
          <p:cNvSpPr txBox="1"/>
          <p:nvPr/>
        </p:nvSpPr>
        <p:spPr>
          <a:xfrm>
            <a:off x="8050025" y="482219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0E5D9-C64C-4F04-A031-8A0D98A381A6}"/>
              </a:ext>
            </a:extLst>
          </p:cNvPr>
          <p:cNvSpPr txBox="1"/>
          <p:nvPr/>
        </p:nvSpPr>
        <p:spPr>
          <a:xfrm>
            <a:off x="8050302" y="63246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High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E0B8196-01A0-4B39-ABFD-5120136B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259"/>
              </p:ext>
            </p:extLst>
          </p:nvPr>
        </p:nvGraphicFramePr>
        <p:xfrm>
          <a:off x="381000" y="152400"/>
          <a:ext cx="620584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Worksheet" r:id="rId3" imgW="5928493" imgH="6260011" progId="Excel.Sheet.12">
                  <p:embed/>
                </p:oleObj>
              </mc:Choice>
              <mc:Fallback>
                <p:oleObj name="Worksheet" r:id="rId3" imgW="5928493" imgH="62600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620584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C1795-7F8B-462E-ABF5-D5BAE35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" y="307731"/>
            <a:ext cx="4842908" cy="3997637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D8732A18-AC58-4ADD-AE7B-60D751AE8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7259309" y="307731"/>
            <a:ext cx="3769385" cy="39976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9FA62D-2D9A-4222-AAED-5037EDA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381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2EC-FCA9-4CAB-B58E-D22C33A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7-1127-4EBD-8BFA-90166388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696200" cy="51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2F1E0F-36E6-4E79-BAC3-370C10D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C7E3F4-F467-43F3-9DD7-FFD6EF6E7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27117"/>
              </p:ext>
            </p:extLst>
          </p:nvPr>
        </p:nvGraphicFramePr>
        <p:xfrm>
          <a:off x="647196" y="2895600"/>
          <a:ext cx="108976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Worksheet" r:id="rId3" imgW="8896555" imgH="1680281" progId="Excel.Sheet.12">
                  <p:embed/>
                </p:oleObj>
              </mc:Choice>
              <mc:Fallback>
                <p:oleObj name="Worksheet" r:id="rId3" imgW="8896555" imgH="16802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196" y="2895600"/>
                        <a:ext cx="1089760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EB19A1-C35F-42E3-8F34-C5B67D48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1771"/>
              </p:ext>
            </p:extLst>
          </p:nvPr>
        </p:nvGraphicFramePr>
        <p:xfrm>
          <a:off x="681037" y="2416711"/>
          <a:ext cx="4648200" cy="457200"/>
        </p:xfrm>
        <a:graphic>
          <a:graphicData uri="http://schemas.openxmlformats.org/drawingml/2006/table">
            <a:tbl>
              <a:tblPr firstRow="1" firstCol="1" bandRow="1"/>
              <a:tblGrid>
                <a:gridCol w="1162050">
                  <a:extLst>
                    <a:ext uri="{9D8B030D-6E8A-4147-A177-3AD203B41FA5}">
                      <a16:colId xmlns:a16="http://schemas.microsoft.com/office/drawing/2014/main" val="88263949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7147822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6068529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3542172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Ward’s Method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38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0.7174621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0.5765339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0.8389593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0.9248588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849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3EB5F9-50C5-4ECE-BDCE-297514421448}"/>
              </a:ext>
            </a:extLst>
          </p:cNvPr>
          <p:cNvSpPr txBox="1"/>
          <p:nvPr/>
        </p:nvSpPr>
        <p:spPr>
          <a:xfrm>
            <a:off x="609600" y="1893491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Agglomerative Coefficients – a measure </a:t>
            </a:r>
          </a:p>
          <a:p>
            <a:r>
              <a:rPr lang="en-US" sz="1400" b="1" dirty="0">
                <a:latin typeface="Cambria" panose="02040503050406030204" pitchFamily="18" charset="0"/>
              </a:rPr>
              <a:t>of the clustering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AC69-476A-4BC3-9570-AB1409B0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0"/>
          <a:stretch/>
        </p:blipFill>
        <p:spPr>
          <a:xfrm>
            <a:off x="5689018" y="1599490"/>
            <a:ext cx="6350582" cy="51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6F236-AF27-4144-A8E2-03552E96B582}"/>
              </a:ext>
            </a:extLst>
          </p:cNvPr>
          <p:cNvSpPr txBox="1"/>
          <p:nvPr/>
        </p:nvSpPr>
        <p:spPr>
          <a:xfrm>
            <a:off x="10896600" y="220980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K =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AE427-50E3-4795-8DCA-2F8C321D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14862"/>
              </p:ext>
            </p:extLst>
          </p:nvPr>
        </p:nvGraphicFramePr>
        <p:xfrm>
          <a:off x="381001" y="1721167"/>
          <a:ext cx="2254885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33269746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26887443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429953158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6375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 (k = 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4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88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46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88423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DB96F0-E813-4CDD-99A8-1632225D05C0}"/>
              </a:ext>
            </a:extLst>
          </p:cNvPr>
          <p:cNvCxnSpPr/>
          <p:nvPr/>
        </p:nvCxnSpPr>
        <p:spPr>
          <a:xfrm>
            <a:off x="304800" y="2405449"/>
            <a:ext cx="4953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D6386-591E-4501-9105-DB0AD3BEC150}"/>
              </a:ext>
            </a:extLst>
          </p:cNvPr>
          <p:cNvCxnSpPr>
            <a:cxnSpLocks/>
          </p:cNvCxnSpPr>
          <p:nvPr/>
        </p:nvCxnSpPr>
        <p:spPr>
          <a:xfrm>
            <a:off x="271462" y="3886200"/>
            <a:ext cx="49863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06F42-B980-415E-9429-A14FDF248A93}"/>
              </a:ext>
            </a:extLst>
          </p:cNvPr>
          <p:cNvCxnSpPr>
            <a:cxnSpLocks/>
          </p:cNvCxnSpPr>
          <p:nvPr/>
        </p:nvCxnSpPr>
        <p:spPr>
          <a:xfrm>
            <a:off x="5257800" y="1676400"/>
            <a:ext cx="0" cy="5105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03A8B9-833A-4854-B9F0-F91AC19C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9"/>
          <a:stretch/>
        </p:blipFill>
        <p:spPr>
          <a:xfrm>
            <a:off x="5699313" y="1676400"/>
            <a:ext cx="6001646" cy="5066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D6601-11A9-4DC7-B37B-68CD84D9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43" y="3924969"/>
            <a:ext cx="3435693" cy="285683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5C7028-43EF-4CA7-B22F-C7560D75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5172"/>
              </p:ext>
            </p:extLst>
          </p:nvPr>
        </p:nvGraphicFramePr>
        <p:xfrm>
          <a:off x="376237" y="2501421"/>
          <a:ext cx="4800600" cy="1304256"/>
        </p:xfrm>
        <a:graphic>
          <a:graphicData uri="http://schemas.openxmlformats.org/drawingml/2006/table">
            <a:tbl>
              <a:tblPr firstRow="1" firstCol="1" bandRow="1"/>
              <a:tblGrid>
                <a:gridCol w="838199">
                  <a:extLst>
                    <a:ext uri="{9D8B030D-6E8A-4147-A177-3AD203B41FA5}">
                      <a16:colId xmlns:a16="http://schemas.microsoft.com/office/drawing/2014/main" val="3888310472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443754476"/>
                    </a:ext>
                  </a:extLst>
                </a:gridCol>
              </a:tblGrid>
              <a:tr h="23745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Cases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63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1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15 23 32 33 34 35 36 77 78 79 90 91 92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00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2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17 19 25 26 31 42 50 53 54 62 76 80 84 93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051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3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4 8 11 13 16 30 47 48 49 55 57 59 63 66 68 69 70 72 74 75 87 88 89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211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4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1 2 3 5 6 7 9 10 12 14 18 20 21 22 24 27 28 29 37 38 39 40 41 43 44 45 46 51 52 56 58 60 61 64 65 67 71 73 81 82 83 85 86 94 95 96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1920</TotalTime>
  <Words>1066</Words>
  <Application>Microsoft Office PowerPoint</Application>
  <PresentationFormat>Widescreen</PresentationFormat>
  <Paragraphs>570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Franklin Gothic Medium</vt:lpstr>
      <vt:lpstr>Times New Roman</vt:lpstr>
      <vt:lpstr>Medical Design 16x9</vt:lpstr>
      <vt:lpstr>Worksheet</vt:lpstr>
      <vt:lpstr>Vorticity</vt:lpstr>
      <vt:lpstr>Outline</vt:lpstr>
      <vt:lpstr>Data Structure</vt:lpstr>
      <vt:lpstr>Missing Data</vt:lpstr>
      <vt:lpstr>Heatmap</vt:lpstr>
      <vt:lpstr>Scatterplot Matrix</vt:lpstr>
      <vt:lpstr>Correlation Matrix</vt:lpstr>
      <vt:lpstr>Hierarchical Clustering</vt:lpstr>
      <vt:lpstr>Hierarchical Clustering</vt:lpstr>
      <vt:lpstr>Vorticity Col-means</vt:lpstr>
      <vt:lpstr>PowerPoint Presentation</vt:lpstr>
      <vt:lpstr>PowerPoint Presentation</vt:lpstr>
      <vt:lpstr>PowerPoint Presentation</vt:lpstr>
      <vt:lpstr>PowerPoint Presentation</vt:lpstr>
      <vt:lpstr>Test of Independence</vt:lpstr>
      <vt:lpstr>Test of Independence</vt:lpstr>
      <vt:lpstr>Diastolic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 and Cases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Vorticity</dc:title>
  <dc:creator>Sirish Shrestha</dc:creator>
  <cp:lastModifiedBy>Sirish Shrestha</cp:lastModifiedBy>
  <cp:revision>162</cp:revision>
  <dcterms:created xsi:type="dcterms:W3CDTF">2017-08-30T15:24:05Z</dcterms:created>
  <dcterms:modified xsi:type="dcterms:W3CDTF">2017-09-01T04:14:07Z</dcterms:modified>
</cp:coreProperties>
</file>