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67" r:id="rId4"/>
    <p:sldId id="273" r:id="rId5"/>
    <p:sldId id="270" r:id="rId6"/>
    <p:sldId id="268" r:id="rId7"/>
    <p:sldId id="262" r:id="rId8"/>
    <p:sldId id="263" r:id="rId9"/>
    <p:sldId id="298" r:id="rId10"/>
    <p:sldId id="274" r:id="rId11"/>
    <p:sldId id="278" r:id="rId12"/>
    <p:sldId id="299" r:id="rId13"/>
    <p:sldId id="301" r:id="rId14"/>
    <p:sldId id="302" r:id="rId15"/>
    <p:sldId id="283" r:id="rId16"/>
    <p:sldId id="285" r:id="rId17"/>
    <p:sldId id="284" r:id="rId18"/>
    <p:sldId id="271" r:id="rId19"/>
    <p:sldId id="279" r:id="rId20"/>
    <p:sldId id="266" r:id="rId21"/>
    <p:sldId id="296" r:id="rId22"/>
    <p:sldId id="272" r:id="rId23"/>
    <p:sldId id="275" r:id="rId24"/>
    <p:sldId id="286" r:id="rId25"/>
    <p:sldId id="287" r:id="rId26"/>
    <p:sldId id="288" r:id="rId27"/>
    <p:sldId id="290" r:id="rId28"/>
    <p:sldId id="291" r:id="rId29"/>
    <p:sldId id="292" r:id="rId30"/>
    <p:sldId id="294" r:id="rId31"/>
    <p:sldId id="295" r:id="rId32"/>
    <p:sldId id="293" r:id="rId33"/>
    <p:sldId id="265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>
        <p:scale>
          <a:sx n="80" d="100"/>
          <a:sy n="80" d="100"/>
        </p:scale>
        <p:origin x="742" y="15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Vorticity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8A1-03BF-43E6-9D11-D65C0F49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means for each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2B4276-78E9-4C14-8C9F-3BC19C3A8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73112"/>
              </p:ext>
            </p:extLst>
          </p:nvPr>
        </p:nvGraphicFramePr>
        <p:xfrm>
          <a:off x="1219200" y="1905000"/>
          <a:ext cx="9677400" cy="38100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65311648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49070987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929225324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332280448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54244844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</a:p>
                  </a:txBody>
                  <a:tcPr marL="102806" marR="102806" marT="51403" marB="51403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37563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4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11761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VortexArea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0.59117402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0.3114149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-1.3856472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-1.1673668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403498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VortexIntensity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-0.56591219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-0.2283089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2.2491203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0.1460359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230747356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VortexDepth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0.16559679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0.1419728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0.4447185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-1.1902977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36169364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VortexLength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0.51756685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0.2202044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-0.7086024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-1.4043532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31025838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EnergyDissipation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-0.46949331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1.3389013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-0.2277096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-0.4455581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20601038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VorticityFluctuation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-0.66252572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0.7644057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0.1206691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0.8090109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14867581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KineticEnergyFluctuation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-0.58078399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0.4517026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0.3049602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0.8830300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3794434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ShearStressFluctuation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0.03838312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0.1429320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-0.8119033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0.3929773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223181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5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9FED53-4DF9-45A1-BA5C-94295EB8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23187"/>
            <a:ext cx="4648200" cy="60908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A56C34-67B5-4491-B052-52BBE345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623187"/>
            <a:ext cx="4953000" cy="6090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73140-A3D9-41A0-82D6-5D100F0D5C22}"/>
              </a:ext>
            </a:extLst>
          </p:cNvPr>
          <p:cNvSpPr txBox="1"/>
          <p:nvPr/>
        </p:nvSpPr>
        <p:spPr>
          <a:xfrm>
            <a:off x="3810000" y="232900"/>
            <a:ext cx="506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Descriptive Statistics –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3971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4B4275-1CE6-42FD-89A5-98317555E9C2}"/>
              </a:ext>
            </a:extLst>
          </p:cNvPr>
          <p:cNvCxnSpPr>
            <a:cxnSpLocks/>
          </p:cNvCxnSpPr>
          <p:nvPr/>
        </p:nvCxnSpPr>
        <p:spPr>
          <a:xfrm flipV="1">
            <a:off x="76200" y="3578015"/>
            <a:ext cx="11963400" cy="60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21CD21-5D2D-4394-9245-9E7ABC322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38999"/>
              </p:ext>
            </p:extLst>
          </p:nvPr>
        </p:nvGraphicFramePr>
        <p:xfrm>
          <a:off x="759009" y="1974267"/>
          <a:ext cx="3962400" cy="153225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6635">
                  <a:extLst>
                    <a:ext uri="{9D8B030D-6E8A-4147-A177-3AD203B41FA5}">
                      <a16:colId xmlns:a16="http://schemas.microsoft.com/office/drawing/2014/main" val="3541830654"/>
                    </a:ext>
                  </a:extLst>
                </a:gridCol>
                <a:gridCol w="714616">
                  <a:extLst>
                    <a:ext uri="{9D8B030D-6E8A-4147-A177-3AD203B41FA5}">
                      <a16:colId xmlns:a16="http://schemas.microsoft.com/office/drawing/2014/main" val="1944143559"/>
                    </a:ext>
                  </a:extLst>
                </a:gridCol>
                <a:gridCol w="1339906">
                  <a:extLst>
                    <a:ext uri="{9D8B030D-6E8A-4147-A177-3AD203B41FA5}">
                      <a16:colId xmlns:a16="http://schemas.microsoft.com/office/drawing/2014/main" val="1080690129"/>
                    </a:ext>
                  </a:extLst>
                </a:gridCol>
                <a:gridCol w="1461243">
                  <a:extLst>
                    <a:ext uri="{9D8B030D-6E8A-4147-A177-3AD203B41FA5}">
                      <a16:colId xmlns:a16="http://schemas.microsoft.com/office/drawing/2014/main" val="3586779058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Proportion Table Gender by Cluster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8475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Gender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6961"/>
                  </a:ext>
                </a:extLst>
              </a:tr>
              <a:tr h="193675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89154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5563041"/>
                  </a:ext>
                </a:extLst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42.39%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5.43%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19831311"/>
                  </a:ext>
                </a:extLst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23.91%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0.00%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10011689"/>
                  </a:ext>
                </a:extLst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11.96%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1.09%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56915926"/>
                  </a:ext>
                </a:extLst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10.87%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4.35%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3631581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8F4ED8-CF44-4B05-8D19-E9A8349B5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00526"/>
              </p:ext>
            </p:extLst>
          </p:nvPr>
        </p:nvGraphicFramePr>
        <p:xfrm>
          <a:off x="2837808" y="434335"/>
          <a:ext cx="1883601" cy="13373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00228">
                  <a:extLst>
                    <a:ext uri="{9D8B030D-6E8A-4147-A177-3AD203B41FA5}">
                      <a16:colId xmlns:a16="http://schemas.microsoft.com/office/drawing/2014/main" val="2739036170"/>
                    </a:ext>
                  </a:extLst>
                </a:gridCol>
                <a:gridCol w="292363">
                  <a:extLst>
                    <a:ext uri="{9D8B030D-6E8A-4147-A177-3AD203B41FA5}">
                      <a16:colId xmlns:a16="http://schemas.microsoft.com/office/drawing/2014/main" val="494954107"/>
                    </a:ext>
                  </a:extLst>
                </a:gridCol>
                <a:gridCol w="645505">
                  <a:extLst>
                    <a:ext uri="{9D8B030D-6E8A-4147-A177-3AD203B41FA5}">
                      <a16:colId xmlns:a16="http://schemas.microsoft.com/office/drawing/2014/main" val="1233558335"/>
                    </a:ext>
                  </a:extLst>
                </a:gridCol>
                <a:gridCol w="645505">
                  <a:extLst>
                    <a:ext uri="{9D8B030D-6E8A-4147-A177-3AD203B41FA5}">
                      <a16:colId xmlns:a16="http://schemas.microsoft.com/office/drawing/2014/main" val="132390459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 gridSpan="3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Count by Cluster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32814"/>
                  </a:ext>
                </a:extLst>
              </a:tr>
              <a:tr h="172085">
                <a:tc rowSpan="6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Gender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79681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5935248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943246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5355590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2343885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14064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13D6AA-9D0A-4487-A740-9E2B266AD2A7}"/>
              </a:ext>
            </a:extLst>
          </p:cNvPr>
          <p:cNvSpPr txBox="1"/>
          <p:nvPr/>
        </p:nvSpPr>
        <p:spPr>
          <a:xfrm>
            <a:off x="666418" y="10245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Gender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91F63B-F4A8-4F2C-BB50-649BE98F1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28423"/>
              </p:ext>
            </p:extLst>
          </p:nvPr>
        </p:nvGraphicFramePr>
        <p:xfrm>
          <a:off x="8839200" y="421955"/>
          <a:ext cx="2383790" cy="149326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66067">
                  <a:extLst>
                    <a:ext uri="{9D8B030D-6E8A-4147-A177-3AD203B41FA5}">
                      <a16:colId xmlns:a16="http://schemas.microsoft.com/office/drawing/2014/main" val="606353666"/>
                    </a:ext>
                  </a:extLst>
                </a:gridCol>
                <a:gridCol w="368555">
                  <a:extLst>
                    <a:ext uri="{9D8B030D-6E8A-4147-A177-3AD203B41FA5}">
                      <a16:colId xmlns:a16="http://schemas.microsoft.com/office/drawing/2014/main" val="2526853700"/>
                    </a:ext>
                  </a:extLst>
                </a:gridCol>
                <a:gridCol w="437292">
                  <a:extLst>
                    <a:ext uri="{9D8B030D-6E8A-4147-A177-3AD203B41FA5}">
                      <a16:colId xmlns:a16="http://schemas.microsoft.com/office/drawing/2014/main" val="2955830706"/>
                    </a:ext>
                  </a:extLst>
                </a:gridCol>
                <a:gridCol w="437292">
                  <a:extLst>
                    <a:ext uri="{9D8B030D-6E8A-4147-A177-3AD203B41FA5}">
                      <a16:colId xmlns:a16="http://schemas.microsoft.com/office/drawing/2014/main" val="807512212"/>
                    </a:ext>
                  </a:extLst>
                </a:gridCol>
                <a:gridCol w="437292">
                  <a:extLst>
                    <a:ext uri="{9D8B030D-6E8A-4147-A177-3AD203B41FA5}">
                      <a16:colId xmlns:a16="http://schemas.microsoft.com/office/drawing/2014/main" val="203838010"/>
                    </a:ext>
                  </a:extLst>
                </a:gridCol>
                <a:gridCol w="437292">
                  <a:extLst>
                    <a:ext uri="{9D8B030D-6E8A-4147-A177-3AD203B41FA5}">
                      <a16:colId xmlns:a16="http://schemas.microsoft.com/office/drawing/2014/main" val="3569345006"/>
                    </a:ext>
                  </a:extLst>
                </a:gridCol>
              </a:tblGrid>
              <a:tr h="248877"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NYHA Count by Cluster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14324"/>
                  </a:ext>
                </a:extLst>
              </a:tr>
              <a:tr h="248877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Cluster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2804638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38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5758541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18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8314906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 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9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729265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12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913818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2EBFBE-03BB-46A7-A8FB-E214AD558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86750"/>
              </p:ext>
            </p:extLst>
          </p:nvPr>
        </p:nvGraphicFramePr>
        <p:xfrm>
          <a:off x="6438300" y="1981199"/>
          <a:ext cx="4801799" cy="15071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76507">
                  <a:extLst>
                    <a:ext uri="{9D8B030D-6E8A-4147-A177-3AD203B41FA5}">
                      <a16:colId xmlns:a16="http://schemas.microsoft.com/office/drawing/2014/main" val="75018719"/>
                    </a:ext>
                  </a:extLst>
                </a:gridCol>
                <a:gridCol w="411791">
                  <a:extLst>
                    <a:ext uri="{9D8B030D-6E8A-4147-A177-3AD203B41FA5}">
                      <a16:colId xmlns:a16="http://schemas.microsoft.com/office/drawing/2014/main" val="2080829671"/>
                    </a:ext>
                  </a:extLst>
                </a:gridCol>
                <a:gridCol w="930963">
                  <a:extLst>
                    <a:ext uri="{9D8B030D-6E8A-4147-A177-3AD203B41FA5}">
                      <a16:colId xmlns:a16="http://schemas.microsoft.com/office/drawing/2014/main" val="2685270836"/>
                    </a:ext>
                  </a:extLst>
                </a:gridCol>
                <a:gridCol w="960846">
                  <a:extLst>
                    <a:ext uri="{9D8B030D-6E8A-4147-A177-3AD203B41FA5}">
                      <a16:colId xmlns:a16="http://schemas.microsoft.com/office/drawing/2014/main" val="3259160869"/>
                    </a:ext>
                  </a:extLst>
                </a:gridCol>
                <a:gridCol w="960846">
                  <a:extLst>
                    <a:ext uri="{9D8B030D-6E8A-4147-A177-3AD203B41FA5}">
                      <a16:colId xmlns:a16="http://schemas.microsoft.com/office/drawing/2014/main" val="68864435"/>
                    </a:ext>
                  </a:extLst>
                </a:gridCol>
                <a:gridCol w="960846">
                  <a:extLst>
                    <a:ext uri="{9D8B030D-6E8A-4147-A177-3AD203B41FA5}">
                      <a16:colId xmlns:a16="http://schemas.microsoft.com/office/drawing/2014/main" val="1634948010"/>
                    </a:ext>
                  </a:extLst>
                </a:gridCol>
              </a:tblGrid>
              <a:tr h="251194">
                <a:tc gridSpan="6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Proportion Table NYHA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53976"/>
                  </a:ext>
                </a:extLst>
              </a:tr>
              <a:tr h="251194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cluster   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4851231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41.76%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2.20%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3.30%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16645769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19.78%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3.30%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1.10%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51778611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2.20%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9.89%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1.10%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79888362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4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13.19%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1.10%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1.10%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3796432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FB559D9-3453-4526-83A3-B8C188937753}"/>
              </a:ext>
            </a:extLst>
          </p:cNvPr>
          <p:cNvSpPr txBox="1"/>
          <p:nvPr/>
        </p:nvSpPr>
        <p:spPr>
          <a:xfrm>
            <a:off x="6421025" y="10435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NYHA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4B5624-CA5B-4EBE-A561-33E1364B7F5D}"/>
              </a:ext>
            </a:extLst>
          </p:cNvPr>
          <p:cNvCxnSpPr>
            <a:cxnSpLocks/>
          </p:cNvCxnSpPr>
          <p:nvPr/>
        </p:nvCxnSpPr>
        <p:spPr>
          <a:xfrm>
            <a:off x="5638800" y="173663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E94D4ED-475D-469B-B153-DC7A636A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09364"/>
              </p:ext>
            </p:extLst>
          </p:nvPr>
        </p:nvGraphicFramePr>
        <p:xfrm>
          <a:off x="2895600" y="3962400"/>
          <a:ext cx="1828800" cy="12548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11339">
                  <a:extLst>
                    <a:ext uri="{9D8B030D-6E8A-4147-A177-3AD203B41FA5}">
                      <a16:colId xmlns:a16="http://schemas.microsoft.com/office/drawing/2014/main" val="3634752040"/>
                    </a:ext>
                  </a:extLst>
                </a:gridCol>
                <a:gridCol w="311339">
                  <a:extLst>
                    <a:ext uri="{9D8B030D-6E8A-4147-A177-3AD203B41FA5}">
                      <a16:colId xmlns:a16="http://schemas.microsoft.com/office/drawing/2014/main" val="4037154602"/>
                    </a:ext>
                  </a:extLst>
                </a:gridCol>
                <a:gridCol w="709772">
                  <a:extLst>
                    <a:ext uri="{9D8B030D-6E8A-4147-A177-3AD203B41FA5}">
                      <a16:colId xmlns:a16="http://schemas.microsoft.com/office/drawing/2014/main" val="1316030891"/>
                    </a:ext>
                  </a:extLst>
                </a:gridCol>
                <a:gridCol w="496350">
                  <a:extLst>
                    <a:ext uri="{9D8B030D-6E8A-4147-A177-3AD203B41FA5}">
                      <a16:colId xmlns:a16="http://schemas.microsoft.com/office/drawing/2014/main" val="3729055088"/>
                    </a:ext>
                  </a:extLst>
                </a:gridCol>
              </a:tblGrid>
              <a:tr h="314485">
                <a:tc gridSpan="4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Cambria" panose="02040503050406030204" pitchFamily="18" charset="0"/>
                        </a:rPr>
                        <a:t>AbnormalEF50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Count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2061"/>
                  </a:ext>
                </a:extLst>
              </a:tr>
              <a:tr h="188066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    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365270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36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3612064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18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5921866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5304079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4 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058090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E7CD3FF-2505-496E-9EAD-2907557BA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84257"/>
              </p:ext>
            </p:extLst>
          </p:nvPr>
        </p:nvGraphicFramePr>
        <p:xfrm>
          <a:off x="756017" y="5236536"/>
          <a:ext cx="3965390" cy="15452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4261">
                  <a:extLst>
                    <a:ext uri="{9D8B030D-6E8A-4147-A177-3AD203B41FA5}">
                      <a16:colId xmlns:a16="http://schemas.microsoft.com/office/drawing/2014/main" val="1520643802"/>
                    </a:ext>
                  </a:extLst>
                </a:gridCol>
                <a:gridCol w="1169935">
                  <a:extLst>
                    <a:ext uri="{9D8B030D-6E8A-4147-A177-3AD203B41FA5}">
                      <a16:colId xmlns:a16="http://schemas.microsoft.com/office/drawing/2014/main" val="3012320302"/>
                    </a:ext>
                  </a:extLst>
                </a:gridCol>
                <a:gridCol w="1200597">
                  <a:extLst>
                    <a:ext uri="{9D8B030D-6E8A-4147-A177-3AD203B41FA5}">
                      <a16:colId xmlns:a16="http://schemas.microsoft.com/office/drawing/2014/main" val="1291501074"/>
                    </a:ext>
                  </a:extLst>
                </a:gridCol>
                <a:gridCol w="1200597">
                  <a:extLst>
                    <a:ext uri="{9D8B030D-6E8A-4147-A177-3AD203B41FA5}">
                      <a16:colId xmlns:a16="http://schemas.microsoft.com/office/drawing/2014/main" val="3146235881"/>
                    </a:ext>
                  </a:extLst>
                </a:gridCol>
              </a:tblGrid>
              <a:tr h="257544">
                <a:tc gridSpan="4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Proportion Table 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AbnormalEF50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44124"/>
                  </a:ext>
                </a:extLst>
              </a:tr>
              <a:tr h="257544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   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1446290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37.89%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10.53%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99529043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18.95%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5.26%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02147257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3.16%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10.53%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75233945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4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11.58%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2.11%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235899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0A991B2-ED00-431C-B8ED-BB0B282D14C8}"/>
              </a:ext>
            </a:extLst>
          </p:cNvPr>
          <p:cNvSpPr txBox="1"/>
          <p:nvPr/>
        </p:nvSpPr>
        <p:spPr>
          <a:xfrm>
            <a:off x="671511" y="3648980"/>
            <a:ext cx="1605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AbnormalEF50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3EC69BF-80D9-4E9A-80CD-A840A718C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24628"/>
              </p:ext>
            </p:extLst>
          </p:nvPr>
        </p:nvGraphicFramePr>
        <p:xfrm>
          <a:off x="8248650" y="3892545"/>
          <a:ext cx="2991449" cy="127359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5973">
                  <a:extLst>
                    <a:ext uri="{9D8B030D-6E8A-4147-A177-3AD203B41FA5}">
                      <a16:colId xmlns:a16="http://schemas.microsoft.com/office/drawing/2014/main" val="2834229067"/>
                    </a:ext>
                  </a:extLst>
                </a:gridCol>
                <a:gridCol w="506108">
                  <a:extLst>
                    <a:ext uri="{9D8B030D-6E8A-4147-A177-3AD203B41FA5}">
                      <a16:colId xmlns:a16="http://schemas.microsoft.com/office/drawing/2014/main" val="3818549191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1637416396"/>
                    </a:ext>
                  </a:extLst>
                </a:gridCol>
                <a:gridCol w="986266">
                  <a:extLst>
                    <a:ext uri="{9D8B030D-6E8A-4147-A177-3AD203B41FA5}">
                      <a16:colId xmlns:a16="http://schemas.microsoft.com/office/drawing/2014/main" val="2710770160"/>
                    </a:ext>
                  </a:extLst>
                </a:gridCol>
              </a:tblGrid>
              <a:tr h="212266"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LAVI35 Count by Cluster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32060"/>
                  </a:ext>
                </a:extLst>
              </a:tr>
              <a:tr h="212266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880565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017637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7764187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8882548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785596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631D2D1-FD30-4A50-984E-9F9730ADF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35129"/>
              </p:ext>
            </p:extLst>
          </p:nvPr>
        </p:nvGraphicFramePr>
        <p:xfrm>
          <a:off x="6421023" y="5257800"/>
          <a:ext cx="4819076" cy="15240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95561">
                  <a:extLst>
                    <a:ext uri="{9D8B030D-6E8A-4147-A177-3AD203B41FA5}">
                      <a16:colId xmlns:a16="http://schemas.microsoft.com/office/drawing/2014/main" val="3178333027"/>
                    </a:ext>
                  </a:extLst>
                </a:gridCol>
                <a:gridCol w="1713977">
                  <a:extLst>
                    <a:ext uri="{9D8B030D-6E8A-4147-A177-3AD203B41FA5}">
                      <a16:colId xmlns:a16="http://schemas.microsoft.com/office/drawing/2014/main" val="62413873"/>
                    </a:ext>
                  </a:extLst>
                </a:gridCol>
                <a:gridCol w="1204769">
                  <a:extLst>
                    <a:ext uri="{9D8B030D-6E8A-4147-A177-3AD203B41FA5}">
                      <a16:colId xmlns:a16="http://schemas.microsoft.com/office/drawing/2014/main" val="3255546171"/>
                    </a:ext>
                  </a:extLst>
                </a:gridCol>
                <a:gridCol w="1204769">
                  <a:extLst>
                    <a:ext uri="{9D8B030D-6E8A-4147-A177-3AD203B41FA5}">
                      <a16:colId xmlns:a16="http://schemas.microsoft.com/office/drawing/2014/main" val="56627465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Proportion Table LAVI35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30120"/>
                  </a:ext>
                </a:extLst>
              </a:tr>
              <a:tr h="254000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    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40462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26.14%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25.00%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1907099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12.50%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11.36%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70280206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5.68%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6.82%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85979766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7.95%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4.55%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24446098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5C5E905-8DEA-4C37-8B73-96E8BD409427}"/>
              </a:ext>
            </a:extLst>
          </p:cNvPr>
          <p:cNvSpPr txBox="1"/>
          <p:nvPr/>
        </p:nvSpPr>
        <p:spPr>
          <a:xfrm>
            <a:off x="6375943" y="3580022"/>
            <a:ext cx="8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LAVI35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7A12B85-13C6-4E98-AD9B-3229B810E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76929"/>
              </p:ext>
            </p:extLst>
          </p:nvPr>
        </p:nvGraphicFramePr>
        <p:xfrm>
          <a:off x="704315" y="456246"/>
          <a:ext cx="1930401" cy="8391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43467">
                  <a:extLst>
                    <a:ext uri="{9D8B030D-6E8A-4147-A177-3AD203B41FA5}">
                      <a16:colId xmlns:a16="http://schemas.microsoft.com/office/drawing/2014/main" val="792388736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235401819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737582581"/>
                    </a:ext>
                  </a:extLst>
                </a:gridCol>
              </a:tblGrid>
              <a:tr h="279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10195447"/>
                  </a:ext>
                </a:extLst>
              </a:tr>
              <a:tr h="279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89.13%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55169646"/>
                  </a:ext>
                </a:extLst>
              </a:tr>
              <a:tr h="279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10.87%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8629941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6477EE1-705B-4609-90D4-3D30EFBFE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3173"/>
              </p:ext>
            </p:extLst>
          </p:nvPr>
        </p:nvGraphicFramePr>
        <p:xfrm>
          <a:off x="6370580" y="434334"/>
          <a:ext cx="2362200" cy="116310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34529065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88119466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654132950"/>
                    </a:ext>
                  </a:extLst>
                </a:gridCol>
              </a:tblGrid>
              <a:tr h="232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NYHA 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71535067"/>
                  </a:ext>
                </a:extLst>
              </a:tr>
              <a:tr h="232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76.92%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42374279"/>
                  </a:ext>
                </a:extLst>
              </a:tr>
              <a:tr h="232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6.59%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77444042"/>
                  </a:ext>
                </a:extLst>
              </a:tr>
              <a:tr h="232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47234741"/>
                  </a:ext>
                </a:extLst>
              </a:tr>
              <a:tr h="232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7245277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16A6F6B-3021-4EAF-A55D-45B1AC52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69119"/>
              </p:ext>
            </p:extLst>
          </p:nvPr>
        </p:nvGraphicFramePr>
        <p:xfrm>
          <a:off x="756017" y="3987534"/>
          <a:ext cx="2077029" cy="101727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92343">
                  <a:extLst>
                    <a:ext uri="{9D8B030D-6E8A-4147-A177-3AD203B41FA5}">
                      <a16:colId xmlns:a16="http://schemas.microsoft.com/office/drawing/2014/main" val="3041439440"/>
                    </a:ext>
                  </a:extLst>
                </a:gridCol>
                <a:gridCol w="692343">
                  <a:extLst>
                    <a:ext uri="{9D8B030D-6E8A-4147-A177-3AD203B41FA5}">
                      <a16:colId xmlns:a16="http://schemas.microsoft.com/office/drawing/2014/main" val="3418572212"/>
                    </a:ext>
                  </a:extLst>
                </a:gridCol>
                <a:gridCol w="692343">
                  <a:extLst>
                    <a:ext uri="{9D8B030D-6E8A-4147-A177-3AD203B41FA5}">
                      <a16:colId xmlns:a16="http://schemas.microsoft.com/office/drawing/2014/main" val="335850385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AbnormalEF50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18903059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71.58%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30808498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28.42%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60647030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9CD39D2-8517-4C43-A7A8-780EB6C31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8322"/>
              </p:ext>
            </p:extLst>
          </p:nvPr>
        </p:nvGraphicFramePr>
        <p:xfrm>
          <a:off x="6370580" y="3918575"/>
          <a:ext cx="1795521" cy="108321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98507">
                  <a:extLst>
                    <a:ext uri="{9D8B030D-6E8A-4147-A177-3AD203B41FA5}">
                      <a16:colId xmlns:a16="http://schemas.microsoft.com/office/drawing/2014/main" val="357806728"/>
                    </a:ext>
                  </a:extLst>
                </a:gridCol>
                <a:gridCol w="598507">
                  <a:extLst>
                    <a:ext uri="{9D8B030D-6E8A-4147-A177-3AD203B41FA5}">
                      <a16:colId xmlns:a16="http://schemas.microsoft.com/office/drawing/2014/main" val="2211066541"/>
                    </a:ext>
                  </a:extLst>
                </a:gridCol>
                <a:gridCol w="598507">
                  <a:extLst>
                    <a:ext uri="{9D8B030D-6E8A-4147-A177-3AD203B41FA5}">
                      <a16:colId xmlns:a16="http://schemas.microsoft.com/office/drawing/2014/main" val="2462305525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LAVI35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17640733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70712157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47.73%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6947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4B4275-1CE6-42FD-89A5-98317555E9C2}"/>
              </a:ext>
            </a:extLst>
          </p:cNvPr>
          <p:cNvCxnSpPr>
            <a:cxnSpLocks/>
          </p:cNvCxnSpPr>
          <p:nvPr/>
        </p:nvCxnSpPr>
        <p:spPr>
          <a:xfrm flipV="1">
            <a:off x="76200" y="3578015"/>
            <a:ext cx="11963400" cy="60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21CD21-5D2D-4394-9245-9E7ABC322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08831"/>
              </p:ext>
            </p:extLst>
          </p:nvPr>
        </p:nvGraphicFramePr>
        <p:xfrm>
          <a:off x="759009" y="1974267"/>
          <a:ext cx="3962400" cy="12503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6635">
                  <a:extLst>
                    <a:ext uri="{9D8B030D-6E8A-4147-A177-3AD203B41FA5}">
                      <a16:colId xmlns:a16="http://schemas.microsoft.com/office/drawing/2014/main" val="3541830654"/>
                    </a:ext>
                  </a:extLst>
                </a:gridCol>
                <a:gridCol w="714616">
                  <a:extLst>
                    <a:ext uri="{9D8B030D-6E8A-4147-A177-3AD203B41FA5}">
                      <a16:colId xmlns:a16="http://schemas.microsoft.com/office/drawing/2014/main" val="1944143559"/>
                    </a:ext>
                  </a:extLst>
                </a:gridCol>
                <a:gridCol w="1339906">
                  <a:extLst>
                    <a:ext uri="{9D8B030D-6E8A-4147-A177-3AD203B41FA5}">
                      <a16:colId xmlns:a16="http://schemas.microsoft.com/office/drawing/2014/main" val="1080690129"/>
                    </a:ext>
                  </a:extLst>
                </a:gridCol>
                <a:gridCol w="1461243">
                  <a:extLst>
                    <a:ext uri="{9D8B030D-6E8A-4147-A177-3AD203B41FA5}">
                      <a16:colId xmlns:a16="http://schemas.microsoft.com/office/drawing/2014/main" val="3586779058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Proportion Table SeptTDIe7 by Cluster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84755"/>
                  </a:ext>
                </a:extLst>
              </a:tr>
              <a:tr h="193675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89154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5563041"/>
                  </a:ext>
                </a:extLst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24.18%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26.37%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19831311"/>
                  </a:ext>
                </a:extLst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10.99%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14.29%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10011689"/>
                  </a:ext>
                </a:extLst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10.99%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56915926"/>
                  </a:ext>
                </a:extLst>
              </a:tr>
              <a:tr h="19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7.69%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5.49%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3631581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8F4ED8-CF44-4B05-8D19-E9A8349B5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23668"/>
              </p:ext>
            </p:extLst>
          </p:nvPr>
        </p:nvGraphicFramePr>
        <p:xfrm>
          <a:off x="2453815" y="434335"/>
          <a:ext cx="2267592" cy="116522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1432">
                  <a:extLst>
                    <a:ext uri="{9D8B030D-6E8A-4147-A177-3AD203B41FA5}">
                      <a16:colId xmlns:a16="http://schemas.microsoft.com/office/drawing/2014/main" val="2739036170"/>
                    </a:ext>
                  </a:extLst>
                </a:gridCol>
                <a:gridCol w="351964">
                  <a:extLst>
                    <a:ext uri="{9D8B030D-6E8A-4147-A177-3AD203B41FA5}">
                      <a16:colId xmlns:a16="http://schemas.microsoft.com/office/drawing/2014/main" val="494954107"/>
                    </a:ext>
                  </a:extLst>
                </a:gridCol>
                <a:gridCol w="777098">
                  <a:extLst>
                    <a:ext uri="{9D8B030D-6E8A-4147-A177-3AD203B41FA5}">
                      <a16:colId xmlns:a16="http://schemas.microsoft.com/office/drawing/2014/main" val="1233558335"/>
                    </a:ext>
                  </a:extLst>
                </a:gridCol>
                <a:gridCol w="777098">
                  <a:extLst>
                    <a:ext uri="{9D8B030D-6E8A-4147-A177-3AD203B41FA5}">
                      <a16:colId xmlns:a16="http://schemas.microsoft.com/office/drawing/2014/main" val="132390459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 gridSpan="3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SeptTDIe7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Count by Cluster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32814"/>
                  </a:ext>
                </a:extLst>
              </a:tr>
              <a:tr h="172085"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Cluster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5935248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43246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355590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343885"/>
                  </a:ext>
                </a:extLst>
              </a:tr>
              <a:tr h="1720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4064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13D6AA-9D0A-4487-A740-9E2B266AD2A7}"/>
              </a:ext>
            </a:extLst>
          </p:cNvPr>
          <p:cNvSpPr txBox="1"/>
          <p:nvPr/>
        </p:nvSpPr>
        <p:spPr>
          <a:xfrm>
            <a:off x="666418" y="102451"/>
            <a:ext cx="117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SeptTDIe7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91F63B-F4A8-4F2C-BB50-649BE98F1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6863"/>
              </p:ext>
            </p:extLst>
          </p:nvPr>
        </p:nvGraphicFramePr>
        <p:xfrm>
          <a:off x="8830561" y="424942"/>
          <a:ext cx="2400900" cy="149326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23269">
                  <a:extLst>
                    <a:ext uri="{9D8B030D-6E8A-4147-A177-3AD203B41FA5}">
                      <a16:colId xmlns:a16="http://schemas.microsoft.com/office/drawing/2014/main" val="606353666"/>
                    </a:ext>
                  </a:extLst>
                </a:gridCol>
                <a:gridCol w="586311">
                  <a:extLst>
                    <a:ext uri="{9D8B030D-6E8A-4147-A177-3AD203B41FA5}">
                      <a16:colId xmlns:a16="http://schemas.microsoft.com/office/drawing/2014/main" val="2526853700"/>
                    </a:ext>
                  </a:extLst>
                </a:gridCol>
                <a:gridCol w="695660">
                  <a:extLst>
                    <a:ext uri="{9D8B030D-6E8A-4147-A177-3AD203B41FA5}">
                      <a16:colId xmlns:a16="http://schemas.microsoft.com/office/drawing/2014/main" val="2955830706"/>
                    </a:ext>
                  </a:extLst>
                </a:gridCol>
                <a:gridCol w="695660">
                  <a:extLst>
                    <a:ext uri="{9D8B030D-6E8A-4147-A177-3AD203B41FA5}">
                      <a16:colId xmlns:a16="http://schemas.microsoft.com/office/drawing/2014/main" val="807512212"/>
                    </a:ext>
                  </a:extLst>
                </a:gridCol>
              </a:tblGrid>
              <a:tr h="248877"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Cambria" panose="02040503050406030204" pitchFamily="18" charset="0"/>
                        </a:rPr>
                        <a:t>EtoTDIe14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Count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14324"/>
                  </a:ext>
                </a:extLst>
              </a:tr>
              <a:tr h="248877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2804638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5758541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8314906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 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729265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913818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2EBFBE-03BB-46A7-A8FB-E214AD558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47520"/>
              </p:ext>
            </p:extLst>
          </p:nvPr>
        </p:nvGraphicFramePr>
        <p:xfrm>
          <a:off x="6438300" y="1981199"/>
          <a:ext cx="4763100" cy="15071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3423">
                  <a:extLst>
                    <a:ext uri="{9D8B030D-6E8A-4147-A177-3AD203B41FA5}">
                      <a16:colId xmlns:a16="http://schemas.microsoft.com/office/drawing/2014/main" val="75018719"/>
                    </a:ext>
                  </a:extLst>
                </a:gridCol>
                <a:gridCol w="681017">
                  <a:extLst>
                    <a:ext uri="{9D8B030D-6E8A-4147-A177-3AD203B41FA5}">
                      <a16:colId xmlns:a16="http://schemas.microsoft.com/office/drawing/2014/main" val="2080829671"/>
                    </a:ext>
                  </a:extLst>
                </a:gridCol>
                <a:gridCol w="1564330">
                  <a:extLst>
                    <a:ext uri="{9D8B030D-6E8A-4147-A177-3AD203B41FA5}">
                      <a16:colId xmlns:a16="http://schemas.microsoft.com/office/drawing/2014/main" val="2685270836"/>
                    </a:ext>
                  </a:extLst>
                </a:gridCol>
                <a:gridCol w="1564330">
                  <a:extLst>
                    <a:ext uri="{9D8B030D-6E8A-4147-A177-3AD203B41FA5}">
                      <a16:colId xmlns:a16="http://schemas.microsoft.com/office/drawing/2014/main" val="3259160869"/>
                    </a:ext>
                  </a:extLst>
                </a:gridCol>
              </a:tblGrid>
              <a:tr h="251194">
                <a:tc gridSpan="4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Proportion Table </a:t>
                      </a:r>
                      <a:r>
                        <a:rPr lang="en-US" sz="1100" b="1" dirty="0">
                          <a:latin typeface="Cambria" panose="02040503050406030204" pitchFamily="18" charset="0"/>
                        </a:rPr>
                        <a:t>EtoTDIe14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 by Cluster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53976"/>
                  </a:ext>
                </a:extLst>
              </a:tr>
              <a:tr h="251194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Cluster   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4851231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35.56%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14.44%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16645769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16.67%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8.89%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51778611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6.67%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4.44%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79888362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10.00%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3.33%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3796432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FB559D9-3453-4526-83A3-B8C188937753}"/>
              </a:ext>
            </a:extLst>
          </p:cNvPr>
          <p:cNvSpPr txBox="1"/>
          <p:nvPr/>
        </p:nvSpPr>
        <p:spPr>
          <a:xfrm>
            <a:off x="6421025" y="104357"/>
            <a:ext cx="1192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EtoTDIe14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4B5624-CA5B-4EBE-A561-33E1364B7F5D}"/>
              </a:ext>
            </a:extLst>
          </p:cNvPr>
          <p:cNvCxnSpPr>
            <a:cxnSpLocks/>
          </p:cNvCxnSpPr>
          <p:nvPr/>
        </p:nvCxnSpPr>
        <p:spPr>
          <a:xfrm>
            <a:off x="5638800" y="173663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E94D4ED-475D-469B-B153-DC7A636A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73162"/>
              </p:ext>
            </p:extLst>
          </p:nvPr>
        </p:nvGraphicFramePr>
        <p:xfrm>
          <a:off x="2863520" y="3912355"/>
          <a:ext cx="1857886" cy="122307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16291">
                  <a:extLst>
                    <a:ext uri="{9D8B030D-6E8A-4147-A177-3AD203B41FA5}">
                      <a16:colId xmlns:a16="http://schemas.microsoft.com/office/drawing/2014/main" val="3634752040"/>
                    </a:ext>
                  </a:extLst>
                </a:gridCol>
                <a:gridCol w="316291">
                  <a:extLst>
                    <a:ext uri="{9D8B030D-6E8A-4147-A177-3AD203B41FA5}">
                      <a16:colId xmlns:a16="http://schemas.microsoft.com/office/drawing/2014/main" val="4037154602"/>
                    </a:ext>
                  </a:extLst>
                </a:gridCol>
                <a:gridCol w="721059">
                  <a:extLst>
                    <a:ext uri="{9D8B030D-6E8A-4147-A177-3AD203B41FA5}">
                      <a16:colId xmlns:a16="http://schemas.microsoft.com/office/drawing/2014/main" val="1316030891"/>
                    </a:ext>
                  </a:extLst>
                </a:gridCol>
                <a:gridCol w="504245">
                  <a:extLst>
                    <a:ext uri="{9D8B030D-6E8A-4147-A177-3AD203B41FA5}">
                      <a16:colId xmlns:a16="http://schemas.microsoft.com/office/drawing/2014/main" val="3729055088"/>
                    </a:ext>
                  </a:extLst>
                </a:gridCol>
              </a:tblGrid>
              <a:tr h="246244">
                <a:tc gridSpan="4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Cambria" panose="02040503050406030204" pitchFamily="18" charset="0"/>
                        </a:rPr>
                        <a:t>DiastDysfunction3of4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Count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2061"/>
                  </a:ext>
                </a:extLst>
              </a:tr>
              <a:tr h="147257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    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365270"/>
                  </a:ext>
                </a:extLst>
              </a:tr>
              <a:tr h="14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33612064"/>
                  </a:ext>
                </a:extLst>
              </a:tr>
              <a:tr h="14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75921866"/>
                  </a:ext>
                </a:extLst>
              </a:tr>
              <a:tr h="14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85304079"/>
                  </a:ext>
                </a:extLst>
              </a:tr>
              <a:tr h="14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 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2058090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E7CD3FF-2505-496E-9EAD-2907557BA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77409"/>
              </p:ext>
            </p:extLst>
          </p:nvPr>
        </p:nvGraphicFramePr>
        <p:xfrm>
          <a:off x="756016" y="5198872"/>
          <a:ext cx="3965390" cy="15452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4261">
                  <a:extLst>
                    <a:ext uri="{9D8B030D-6E8A-4147-A177-3AD203B41FA5}">
                      <a16:colId xmlns:a16="http://schemas.microsoft.com/office/drawing/2014/main" val="1520643802"/>
                    </a:ext>
                  </a:extLst>
                </a:gridCol>
                <a:gridCol w="1169935">
                  <a:extLst>
                    <a:ext uri="{9D8B030D-6E8A-4147-A177-3AD203B41FA5}">
                      <a16:colId xmlns:a16="http://schemas.microsoft.com/office/drawing/2014/main" val="3012320302"/>
                    </a:ext>
                  </a:extLst>
                </a:gridCol>
                <a:gridCol w="1200597">
                  <a:extLst>
                    <a:ext uri="{9D8B030D-6E8A-4147-A177-3AD203B41FA5}">
                      <a16:colId xmlns:a16="http://schemas.microsoft.com/office/drawing/2014/main" val="1291501074"/>
                    </a:ext>
                  </a:extLst>
                </a:gridCol>
                <a:gridCol w="1200597">
                  <a:extLst>
                    <a:ext uri="{9D8B030D-6E8A-4147-A177-3AD203B41FA5}">
                      <a16:colId xmlns:a16="http://schemas.microsoft.com/office/drawing/2014/main" val="3146235881"/>
                    </a:ext>
                  </a:extLst>
                </a:gridCol>
              </a:tblGrid>
              <a:tr h="257544">
                <a:tc gridSpan="4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Proportion Table 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DiastDysfunction3of4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44124"/>
                  </a:ext>
                </a:extLst>
              </a:tr>
              <a:tr h="257544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   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1446290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</a:rPr>
                        <a:t>1 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27.08%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20.83%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99529043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13.54%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10.42%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02147257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8.33%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5.21%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75233945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</a:rPr>
                        <a:t>4 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11.46%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3.13%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235899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0A991B2-ED00-431C-B8ED-BB0B282D14C8}"/>
              </a:ext>
            </a:extLst>
          </p:cNvPr>
          <p:cNvSpPr txBox="1"/>
          <p:nvPr/>
        </p:nvSpPr>
        <p:spPr>
          <a:xfrm>
            <a:off x="690230" y="3638548"/>
            <a:ext cx="223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DiastDysfunction3of4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3EC69BF-80D9-4E9A-80CD-A840A718C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79762"/>
              </p:ext>
            </p:extLst>
          </p:nvPr>
        </p:nvGraphicFramePr>
        <p:xfrm>
          <a:off x="8248650" y="3892545"/>
          <a:ext cx="2991449" cy="127359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4923">
                  <a:extLst>
                    <a:ext uri="{9D8B030D-6E8A-4147-A177-3AD203B41FA5}">
                      <a16:colId xmlns:a16="http://schemas.microsoft.com/office/drawing/2014/main" val="2834229067"/>
                    </a:ext>
                  </a:extLst>
                </a:gridCol>
                <a:gridCol w="254443">
                  <a:extLst>
                    <a:ext uri="{9D8B030D-6E8A-4147-A177-3AD203B41FA5}">
                      <a16:colId xmlns:a16="http://schemas.microsoft.com/office/drawing/2014/main" val="3818549191"/>
                    </a:ext>
                  </a:extLst>
                </a:gridCol>
                <a:gridCol w="398727">
                  <a:extLst>
                    <a:ext uri="{9D8B030D-6E8A-4147-A177-3AD203B41FA5}">
                      <a16:colId xmlns:a16="http://schemas.microsoft.com/office/drawing/2014/main" val="1637416396"/>
                    </a:ext>
                  </a:extLst>
                </a:gridCol>
                <a:gridCol w="495839">
                  <a:extLst>
                    <a:ext uri="{9D8B030D-6E8A-4147-A177-3AD203B41FA5}">
                      <a16:colId xmlns:a16="http://schemas.microsoft.com/office/drawing/2014/main" val="2710770160"/>
                    </a:ext>
                  </a:extLst>
                </a:gridCol>
                <a:gridCol w="495839">
                  <a:extLst>
                    <a:ext uri="{9D8B030D-6E8A-4147-A177-3AD203B41FA5}">
                      <a16:colId xmlns:a16="http://schemas.microsoft.com/office/drawing/2014/main" val="998467872"/>
                    </a:ext>
                  </a:extLst>
                </a:gridCol>
                <a:gridCol w="495839">
                  <a:extLst>
                    <a:ext uri="{9D8B030D-6E8A-4147-A177-3AD203B41FA5}">
                      <a16:colId xmlns:a16="http://schemas.microsoft.com/office/drawing/2014/main" val="2557051709"/>
                    </a:ext>
                  </a:extLst>
                </a:gridCol>
                <a:gridCol w="495839">
                  <a:extLst>
                    <a:ext uri="{9D8B030D-6E8A-4147-A177-3AD203B41FA5}">
                      <a16:colId xmlns:a16="http://schemas.microsoft.com/office/drawing/2014/main" val="1845794791"/>
                    </a:ext>
                  </a:extLst>
                </a:gridCol>
              </a:tblGrid>
              <a:tr h="212266"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Cambria" panose="02040503050406030204" pitchFamily="18" charset="0"/>
                        </a:rPr>
                        <a:t>Daistolic4Count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Count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7632060"/>
                  </a:ext>
                </a:extLst>
              </a:tr>
              <a:tr h="212266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880565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017637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7764187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8882548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785596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631D2D1-FD30-4A50-984E-9F9730ADF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78360"/>
              </p:ext>
            </p:extLst>
          </p:nvPr>
        </p:nvGraphicFramePr>
        <p:xfrm>
          <a:off x="5879336" y="5213135"/>
          <a:ext cx="5345872" cy="15240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73294">
                  <a:extLst>
                    <a:ext uri="{9D8B030D-6E8A-4147-A177-3AD203B41FA5}">
                      <a16:colId xmlns:a16="http://schemas.microsoft.com/office/drawing/2014/main" val="3178333027"/>
                    </a:ext>
                  </a:extLst>
                </a:gridCol>
                <a:gridCol w="919857">
                  <a:extLst>
                    <a:ext uri="{9D8B030D-6E8A-4147-A177-3AD203B41FA5}">
                      <a16:colId xmlns:a16="http://schemas.microsoft.com/office/drawing/2014/main" val="62413873"/>
                    </a:ext>
                  </a:extLst>
                </a:gridCol>
                <a:gridCol w="919857">
                  <a:extLst>
                    <a:ext uri="{9D8B030D-6E8A-4147-A177-3AD203B41FA5}">
                      <a16:colId xmlns:a16="http://schemas.microsoft.com/office/drawing/2014/main" val="1593189595"/>
                    </a:ext>
                  </a:extLst>
                </a:gridCol>
                <a:gridCol w="919857">
                  <a:extLst>
                    <a:ext uri="{9D8B030D-6E8A-4147-A177-3AD203B41FA5}">
                      <a16:colId xmlns:a16="http://schemas.microsoft.com/office/drawing/2014/main" val="121335132"/>
                    </a:ext>
                  </a:extLst>
                </a:gridCol>
                <a:gridCol w="919857">
                  <a:extLst>
                    <a:ext uri="{9D8B030D-6E8A-4147-A177-3AD203B41FA5}">
                      <a16:colId xmlns:a16="http://schemas.microsoft.com/office/drawing/2014/main" val="1180872362"/>
                    </a:ext>
                  </a:extLst>
                </a:gridCol>
                <a:gridCol w="646575">
                  <a:extLst>
                    <a:ext uri="{9D8B030D-6E8A-4147-A177-3AD203B41FA5}">
                      <a16:colId xmlns:a16="http://schemas.microsoft.com/office/drawing/2014/main" val="3255546171"/>
                    </a:ext>
                  </a:extLst>
                </a:gridCol>
                <a:gridCol w="646575">
                  <a:extLst>
                    <a:ext uri="{9D8B030D-6E8A-4147-A177-3AD203B41FA5}">
                      <a16:colId xmlns:a16="http://schemas.microsoft.com/office/drawing/2014/main" val="56627465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Proportion Table 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Daistolic4Count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30120"/>
                  </a:ext>
                </a:extLst>
              </a:tr>
              <a:tr h="254000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    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0462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11.46%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7.29%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8.33%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9.38%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11.46%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1907099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3.13%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7.29%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3.13%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5.21%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5.21%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70280206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2.08%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3.13%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3.13%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2.08%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3.13%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85979766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5.21%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3.13%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3.13%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1.04%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2.08%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24446098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5C5E905-8DEA-4C37-8B73-96E8BD409427}"/>
              </a:ext>
            </a:extLst>
          </p:cNvPr>
          <p:cNvSpPr txBox="1"/>
          <p:nvPr/>
        </p:nvSpPr>
        <p:spPr>
          <a:xfrm>
            <a:off x="5807383" y="3607208"/>
            <a:ext cx="16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Daistolic4Count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BAC04-C3A6-4B37-A876-2EFF838E7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90199"/>
              </p:ext>
            </p:extLst>
          </p:nvPr>
        </p:nvGraphicFramePr>
        <p:xfrm>
          <a:off x="752316" y="446808"/>
          <a:ext cx="1609884" cy="106746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95484">
                  <a:extLst>
                    <a:ext uri="{9D8B030D-6E8A-4147-A177-3AD203B41FA5}">
                      <a16:colId xmlns:a16="http://schemas.microsoft.com/office/drawing/2014/main" val="518665365"/>
                    </a:ext>
                  </a:extLst>
                </a:gridCol>
                <a:gridCol w="377772">
                  <a:extLst>
                    <a:ext uri="{9D8B030D-6E8A-4147-A177-3AD203B41FA5}">
                      <a16:colId xmlns:a16="http://schemas.microsoft.com/office/drawing/2014/main" val="1722739277"/>
                    </a:ext>
                  </a:extLst>
                </a:gridCol>
                <a:gridCol w="536628">
                  <a:extLst>
                    <a:ext uri="{9D8B030D-6E8A-4147-A177-3AD203B41FA5}">
                      <a16:colId xmlns:a16="http://schemas.microsoft.com/office/drawing/2014/main" val="1898879584"/>
                    </a:ext>
                  </a:extLst>
                </a:gridCol>
              </a:tblGrid>
              <a:tr h="355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SeptTDIe7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90952341"/>
                  </a:ext>
                </a:extLst>
              </a:tr>
              <a:tr h="355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42.86%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54442477"/>
                  </a:ext>
                </a:extLst>
              </a:tr>
              <a:tr h="355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57.14%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983971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2EBD72-A3CA-4CA1-97B0-85457A394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28638"/>
              </p:ext>
            </p:extLst>
          </p:nvPr>
        </p:nvGraphicFramePr>
        <p:xfrm>
          <a:off x="6438300" y="431900"/>
          <a:ext cx="2299299" cy="108237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6433">
                  <a:extLst>
                    <a:ext uri="{9D8B030D-6E8A-4147-A177-3AD203B41FA5}">
                      <a16:colId xmlns:a16="http://schemas.microsoft.com/office/drawing/2014/main" val="2047393457"/>
                    </a:ext>
                  </a:extLst>
                </a:gridCol>
                <a:gridCol w="766433">
                  <a:extLst>
                    <a:ext uri="{9D8B030D-6E8A-4147-A177-3AD203B41FA5}">
                      <a16:colId xmlns:a16="http://schemas.microsoft.com/office/drawing/2014/main" val="3900778871"/>
                    </a:ext>
                  </a:extLst>
                </a:gridCol>
                <a:gridCol w="766433">
                  <a:extLst>
                    <a:ext uri="{9D8B030D-6E8A-4147-A177-3AD203B41FA5}">
                      <a16:colId xmlns:a16="http://schemas.microsoft.com/office/drawing/2014/main" val="2201769997"/>
                    </a:ext>
                  </a:extLst>
                </a:gridCol>
              </a:tblGrid>
              <a:tr h="360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EtoTDIe14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47504055"/>
                  </a:ext>
                </a:extLst>
              </a:tr>
              <a:tr h="360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68.89%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63907029"/>
                  </a:ext>
                </a:extLst>
              </a:tr>
              <a:tr h="360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31.11%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624940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6DBE57-BB83-412F-81AC-2B5ADB5FE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07295"/>
              </p:ext>
            </p:extLst>
          </p:nvPr>
        </p:nvGraphicFramePr>
        <p:xfrm>
          <a:off x="763514" y="3937717"/>
          <a:ext cx="2030196" cy="108386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36686">
                  <a:extLst>
                    <a:ext uri="{9D8B030D-6E8A-4147-A177-3AD203B41FA5}">
                      <a16:colId xmlns:a16="http://schemas.microsoft.com/office/drawing/2014/main" val="1531668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22911439"/>
                    </a:ext>
                  </a:extLst>
                </a:gridCol>
                <a:gridCol w="583910">
                  <a:extLst>
                    <a:ext uri="{9D8B030D-6E8A-4147-A177-3AD203B41FA5}">
                      <a16:colId xmlns:a16="http://schemas.microsoft.com/office/drawing/2014/main" val="1666789304"/>
                    </a:ext>
                  </a:extLst>
                </a:gridCol>
              </a:tblGrid>
              <a:tr h="405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DiastDysfunction30f4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prop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2559208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60.42%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335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39.58%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073121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195F6A-12D8-4711-B8EE-9B46EBDC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00455"/>
              </p:ext>
            </p:extLst>
          </p:nvPr>
        </p:nvGraphicFramePr>
        <p:xfrm>
          <a:off x="5879335" y="3912355"/>
          <a:ext cx="2273550" cy="125378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8665">
                  <a:extLst>
                    <a:ext uri="{9D8B030D-6E8A-4147-A177-3AD203B41FA5}">
                      <a16:colId xmlns:a16="http://schemas.microsoft.com/office/drawing/2014/main" val="3722949472"/>
                    </a:ext>
                  </a:extLst>
                </a:gridCol>
                <a:gridCol w="537035">
                  <a:extLst>
                    <a:ext uri="{9D8B030D-6E8A-4147-A177-3AD203B41FA5}">
                      <a16:colId xmlns:a16="http://schemas.microsoft.com/office/drawing/2014/main" val="2921825430"/>
                    </a:ext>
                  </a:extLst>
                </a:gridCol>
                <a:gridCol w="757850">
                  <a:extLst>
                    <a:ext uri="{9D8B030D-6E8A-4147-A177-3AD203B41FA5}">
                      <a16:colId xmlns:a16="http://schemas.microsoft.com/office/drawing/2014/main" val="3226207221"/>
                    </a:ext>
                  </a:extLst>
                </a:gridCol>
              </a:tblGrid>
              <a:tr h="20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Diastolic4count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40081654"/>
                  </a:ext>
                </a:extLst>
              </a:tr>
              <a:tr h="20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21.88%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62736419"/>
                  </a:ext>
                </a:extLst>
              </a:tr>
              <a:tr h="20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20.83%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27157003"/>
                  </a:ext>
                </a:extLst>
              </a:tr>
              <a:tr h="20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17.71%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18494923"/>
                  </a:ext>
                </a:extLst>
              </a:tr>
              <a:tr h="20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17.71%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633461"/>
                  </a:ext>
                </a:extLst>
              </a:tr>
              <a:tr h="20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21.88%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921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13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4B4275-1CE6-42FD-89A5-98317555E9C2}"/>
              </a:ext>
            </a:extLst>
          </p:cNvPr>
          <p:cNvCxnSpPr>
            <a:cxnSpLocks/>
          </p:cNvCxnSpPr>
          <p:nvPr/>
        </p:nvCxnSpPr>
        <p:spPr>
          <a:xfrm flipV="1">
            <a:off x="76200" y="3598879"/>
            <a:ext cx="11963400" cy="60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91F63B-F4A8-4F2C-BB50-649BE98F1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01964"/>
              </p:ext>
            </p:extLst>
          </p:nvPr>
        </p:nvGraphicFramePr>
        <p:xfrm>
          <a:off x="8830561" y="424942"/>
          <a:ext cx="2400900" cy="149326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23269">
                  <a:extLst>
                    <a:ext uri="{9D8B030D-6E8A-4147-A177-3AD203B41FA5}">
                      <a16:colId xmlns:a16="http://schemas.microsoft.com/office/drawing/2014/main" val="606353666"/>
                    </a:ext>
                  </a:extLst>
                </a:gridCol>
                <a:gridCol w="586311">
                  <a:extLst>
                    <a:ext uri="{9D8B030D-6E8A-4147-A177-3AD203B41FA5}">
                      <a16:colId xmlns:a16="http://schemas.microsoft.com/office/drawing/2014/main" val="2526853700"/>
                    </a:ext>
                  </a:extLst>
                </a:gridCol>
                <a:gridCol w="695660">
                  <a:extLst>
                    <a:ext uri="{9D8B030D-6E8A-4147-A177-3AD203B41FA5}">
                      <a16:colId xmlns:a16="http://schemas.microsoft.com/office/drawing/2014/main" val="2955830706"/>
                    </a:ext>
                  </a:extLst>
                </a:gridCol>
                <a:gridCol w="695660">
                  <a:extLst>
                    <a:ext uri="{9D8B030D-6E8A-4147-A177-3AD203B41FA5}">
                      <a16:colId xmlns:a16="http://schemas.microsoft.com/office/drawing/2014/main" val="807512212"/>
                    </a:ext>
                  </a:extLst>
                </a:gridCol>
              </a:tblGrid>
              <a:tr h="248877">
                <a:tc gridSpan="4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Cambria" panose="02040503050406030204" pitchFamily="18" charset="0"/>
                        </a:rPr>
                        <a:t>DiastDysfunASE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Count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14324"/>
                  </a:ext>
                </a:extLst>
              </a:tr>
              <a:tr h="248877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2804638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65758541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68314906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 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4729265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3913818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2EBFBE-03BB-46A7-A8FB-E214AD558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39562"/>
              </p:ext>
            </p:extLst>
          </p:nvPr>
        </p:nvGraphicFramePr>
        <p:xfrm>
          <a:off x="6438300" y="1981199"/>
          <a:ext cx="4786909" cy="15071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8189">
                  <a:extLst>
                    <a:ext uri="{9D8B030D-6E8A-4147-A177-3AD203B41FA5}">
                      <a16:colId xmlns:a16="http://schemas.microsoft.com/office/drawing/2014/main" val="75018719"/>
                    </a:ext>
                  </a:extLst>
                </a:gridCol>
                <a:gridCol w="684421">
                  <a:extLst>
                    <a:ext uri="{9D8B030D-6E8A-4147-A177-3AD203B41FA5}">
                      <a16:colId xmlns:a16="http://schemas.microsoft.com/office/drawing/2014/main" val="2080829671"/>
                    </a:ext>
                  </a:extLst>
                </a:gridCol>
                <a:gridCol w="1547316">
                  <a:extLst>
                    <a:ext uri="{9D8B030D-6E8A-4147-A177-3AD203B41FA5}">
                      <a16:colId xmlns:a16="http://schemas.microsoft.com/office/drawing/2014/main" val="2685270836"/>
                    </a:ext>
                  </a:extLst>
                </a:gridCol>
                <a:gridCol w="1596983">
                  <a:extLst>
                    <a:ext uri="{9D8B030D-6E8A-4147-A177-3AD203B41FA5}">
                      <a16:colId xmlns:a16="http://schemas.microsoft.com/office/drawing/2014/main" val="3259160869"/>
                    </a:ext>
                  </a:extLst>
                </a:gridCol>
              </a:tblGrid>
              <a:tr h="251194">
                <a:tc gridSpan="4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Proportion Table </a:t>
                      </a:r>
                      <a:r>
                        <a:rPr lang="en-US" sz="1100" b="1" dirty="0" err="1">
                          <a:latin typeface="Cambria" panose="02040503050406030204" pitchFamily="18" charset="0"/>
                        </a:rPr>
                        <a:t>DiastDysfunASE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 by Cluster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53976"/>
                  </a:ext>
                </a:extLst>
              </a:tr>
              <a:tr h="251194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Cluster   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4851231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27.08%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20.83%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16645769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13.54%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10.42%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51778611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2.08%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11.46%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79888362"/>
                  </a:ext>
                </a:extLst>
              </a:tr>
              <a:tr h="2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9.38%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5.21%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3796432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FB559D9-3453-4526-83A3-B8C188937753}"/>
              </a:ext>
            </a:extLst>
          </p:cNvPr>
          <p:cNvSpPr txBox="1"/>
          <p:nvPr/>
        </p:nvSpPr>
        <p:spPr>
          <a:xfrm>
            <a:off x="6294950" y="131917"/>
            <a:ext cx="1685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ambria" panose="02040503050406030204" pitchFamily="18" charset="0"/>
              </a:rPr>
              <a:t>DiastDysfunASE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4B5624-CA5B-4EBE-A561-33E1364B7F5D}"/>
              </a:ext>
            </a:extLst>
          </p:cNvPr>
          <p:cNvCxnSpPr>
            <a:cxnSpLocks/>
          </p:cNvCxnSpPr>
          <p:nvPr/>
        </p:nvCxnSpPr>
        <p:spPr>
          <a:xfrm>
            <a:off x="5638800" y="173663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E94D4ED-475D-469B-B153-DC7A636A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95608"/>
              </p:ext>
            </p:extLst>
          </p:nvPr>
        </p:nvGraphicFramePr>
        <p:xfrm>
          <a:off x="2879538" y="487107"/>
          <a:ext cx="2454460" cy="12548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8654">
                  <a:extLst>
                    <a:ext uri="{9D8B030D-6E8A-4147-A177-3AD203B41FA5}">
                      <a16:colId xmlns:a16="http://schemas.microsoft.com/office/drawing/2014/main" val="3634752040"/>
                    </a:ext>
                  </a:extLst>
                </a:gridCol>
                <a:gridCol w="328654">
                  <a:extLst>
                    <a:ext uri="{9D8B030D-6E8A-4147-A177-3AD203B41FA5}">
                      <a16:colId xmlns:a16="http://schemas.microsoft.com/office/drawing/2014/main" val="4037154602"/>
                    </a:ext>
                  </a:extLst>
                </a:gridCol>
                <a:gridCol w="749244">
                  <a:extLst>
                    <a:ext uri="{9D8B030D-6E8A-4147-A177-3AD203B41FA5}">
                      <a16:colId xmlns:a16="http://schemas.microsoft.com/office/drawing/2014/main" val="1316030891"/>
                    </a:ext>
                  </a:extLst>
                </a:gridCol>
                <a:gridCol w="498448">
                  <a:extLst>
                    <a:ext uri="{9D8B030D-6E8A-4147-A177-3AD203B41FA5}">
                      <a16:colId xmlns:a16="http://schemas.microsoft.com/office/drawing/2014/main" val="3729055088"/>
                    </a:ext>
                  </a:extLst>
                </a:gridCol>
                <a:gridCol w="549460">
                  <a:extLst>
                    <a:ext uri="{9D8B030D-6E8A-4147-A177-3AD203B41FA5}">
                      <a16:colId xmlns:a16="http://schemas.microsoft.com/office/drawing/2014/main" val="2933045200"/>
                    </a:ext>
                  </a:extLst>
                </a:gridCol>
              </a:tblGrid>
              <a:tr h="314485">
                <a:tc gridSpan="5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Cambria" panose="02040503050406030204" pitchFamily="18" charset="0"/>
                        </a:rPr>
                        <a:t>DiastCount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Count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872061"/>
                  </a:ext>
                </a:extLst>
              </a:tr>
              <a:tr h="188066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    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365270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33612064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75921866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85304079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 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2058090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E7CD3FF-2505-496E-9EAD-2907557BA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44723"/>
              </p:ext>
            </p:extLst>
          </p:nvPr>
        </p:nvGraphicFramePr>
        <p:xfrm>
          <a:off x="756017" y="1954852"/>
          <a:ext cx="4577981" cy="15452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49385">
                  <a:extLst>
                    <a:ext uri="{9D8B030D-6E8A-4147-A177-3AD203B41FA5}">
                      <a16:colId xmlns:a16="http://schemas.microsoft.com/office/drawing/2014/main" val="1520643802"/>
                    </a:ext>
                  </a:extLst>
                </a:gridCol>
                <a:gridCol w="1036770">
                  <a:extLst>
                    <a:ext uri="{9D8B030D-6E8A-4147-A177-3AD203B41FA5}">
                      <a16:colId xmlns:a16="http://schemas.microsoft.com/office/drawing/2014/main" val="3012320302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1291501074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3146235881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1518370023"/>
                    </a:ext>
                  </a:extLst>
                </a:gridCol>
              </a:tblGrid>
              <a:tr h="257544">
                <a:tc gridSpan="5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Proportion Table </a:t>
                      </a:r>
                      <a:r>
                        <a:rPr lang="en-US" sz="1000" b="1" dirty="0" err="1">
                          <a:latin typeface="Cambria" panose="02040503050406030204" pitchFamily="18" charset="0"/>
                        </a:rPr>
                        <a:t>DiastCount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044124"/>
                  </a:ext>
                </a:extLst>
              </a:tr>
              <a:tr h="257544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   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1446290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</a:rPr>
                        <a:t>1 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27.08%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10.42%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10.42%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99529043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13.54%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5.21%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5.21%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02147257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2.08%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7.29%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4.17%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75233945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</a:rPr>
                        <a:t>4 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9.38%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5.21%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235899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0A991B2-ED00-431C-B8ED-BB0B282D14C8}"/>
              </a:ext>
            </a:extLst>
          </p:cNvPr>
          <p:cNvSpPr txBox="1"/>
          <p:nvPr/>
        </p:nvSpPr>
        <p:spPr>
          <a:xfrm>
            <a:off x="685800" y="104357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ambria" panose="02040503050406030204" pitchFamily="18" charset="0"/>
              </a:rPr>
              <a:t>DiastCount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3EC69BF-80D9-4E9A-80CD-A840A718C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389"/>
              </p:ext>
            </p:extLst>
          </p:nvPr>
        </p:nvGraphicFramePr>
        <p:xfrm>
          <a:off x="8715316" y="3874578"/>
          <a:ext cx="2495610" cy="127359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4923">
                  <a:extLst>
                    <a:ext uri="{9D8B030D-6E8A-4147-A177-3AD203B41FA5}">
                      <a16:colId xmlns:a16="http://schemas.microsoft.com/office/drawing/2014/main" val="2834229067"/>
                    </a:ext>
                  </a:extLst>
                </a:gridCol>
                <a:gridCol w="254443">
                  <a:extLst>
                    <a:ext uri="{9D8B030D-6E8A-4147-A177-3AD203B41FA5}">
                      <a16:colId xmlns:a16="http://schemas.microsoft.com/office/drawing/2014/main" val="3818549191"/>
                    </a:ext>
                  </a:extLst>
                </a:gridCol>
                <a:gridCol w="398727">
                  <a:extLst>
                    <a:ext uri="{9D8B030D-6E8A-4147-A177-3AD203B41FA5}">
                      <a16:colId xmlns:a16="http://schemas.microsoft.com/office/drawing/2014/main" val="1637416396"/>
                    </a:ext>
                  </a:extLst>
                </a:gridCol>
                <a:gridCol w="495839">
                  <a:extLst>
                    <a:ext uri="{9D8B030D-6E8A-4147-A177-3AD203B41FA5}">
                      <a16:colId xmlns:a16="http://schemas.microsoft.com/office/drawing/2014/main" val="2710770160"/>
                    </a:ext>
                  </a:extLst>
                </a:gridCol>
                <a:gridCol w="495839">
                  <a:extLst>
                    <a:ext uri="{9D8B030D-6E8A-4147-A177-3AD203B41FA5}">
                      <a16:colId xmlns:a16="http://schemas.microsoft.com/office/drawing/2014/main" val="998467872"/>
                    </a:ext>
                  </a:extLst>
                </a:gridCol>
                <a:gridCol w="495839">
                  <a:extLst>
                    <a:ext uri="{9D8B030D-6E8A-4147-A177-3AD203B41FA5}">
                      <a16:colId xmlns:a16="http://schemas.microsoft.com/office/drawing/2014/main" val="2557051709"/>
                    </a:ext>
                  </a:extLst>
                </a:gridCol>
              </a:tblGrid>
              <a:tr h="212266"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Cambria" panose="02040503050406030204" pitchFamily="18" charset="0"/>
                        </a:rPr>
                        <a:t>Age Range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Count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7632060"/>
                  </a:ext>
                </a:extLst>
              </a:tr>
              <a:tr h="212266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&lt;40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40-60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60-80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80+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22880565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183017637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07764187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978882548"/>
                  </a:ext>
                </a:extLst>
              </a:tr>
              <a:tr h="212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3785596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631D2D1-FD30-4A50-984E-9F9730ADF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44930"/>
              </p:ext>
            </p:extLst>
          </p:nvPr>
        </p:nvGraphicFramePr>
        <p:xfrm>
          <a:off x="6421025" y="5213135"/>
          <a:ext cx="4780378" cy="15240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79735">
                  <a:extLst>
                    <a:ext uri="{9D8B030D-6E8A-4147-A177-3AD203B41FA5}">
                      <a16:colId xmlns:a16="http://schemas.microsoft.com/office/drawing/2014/main" val="3178333027"/>
                    </a:ext>
                  </a:extLst>
                </a:gridCol>
                <a:gridCol w="935728">
                  <a:extLst>
                    <a:ext uri="{9D8B030D-6E8A-4147-A177-3AD203B41FA5}">
                      <a16:colId xmlns:a16="http://schemas.microsoft.com/office/drawing/2014/main" val="62413873"/>
                    </a:ext>
                  </a:extLst>
                </a:gridCol>
                <a:gridCol w="935728">
                  <a:extLst>
                    <a:ext uri="{9D8B030D-6E8A-4147-A177-3AD203B41FA5}">
                      <a16:colId xmlns:a16="http://schemas.microsoft.com/office/drawing/2014/main" val="1593189595"/>
                    </a:ext>
                  </a:extLst>
                </a:gridCol>
                <a:gridCol w="935728">
                  <a:extLst>
                    <a:ext uri="{9D8B030D-6E8A-4147-A177-3AD203B41FA5}">
                      <a16:colId xmlns:a16="http://schemas.microsoft.com/office/drawing/2014/main" val="121335132"/>
                    </a:ext>
                  </a:extLst>
                </a:gridCol>
                <a:gridCol w="935728">
                  <a:extLst>
                    <a:ext uri="{9D8B030D-6E8A-4147-A177-3AD203B41FA5}">
                      <a16:colId xmlns:a16="http://schemas.microsoft.com/office/drawing/2014/main" val="1180872362"/>
                    </a:ext>
                  </a:extLst>
                </a:gridCol>
                <a:gridCol w="657731">
                  <a:extLst>
                    <a:ext uri="{9D8B030D-6E8A-4147-A177-3AD203B41FA5}">
                      <a16:colId xmlns:a16="http://schemas.microsoft.com/office/drawing/2014/main" val="325554617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Proportion Table 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Age Range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30120"/>
                  </a:ext>
                </a:extLst>
              </a:tr>
              <a:tr h="254000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    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&lt;40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40-60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60-80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80+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40462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3.26%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20.65%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17.39%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6.52%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1907099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1.09%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8.70%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14.13%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70280206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5.43%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6.52%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1.09%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85979766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1.09%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6.52%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6.52%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1.09%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24446098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5C5E905-8DEA-4C37-8B73-96E8BD409427}"/>
              </a:ext>
            </a:extLst>
          </p:cNvPr>
          <p:cNvSpPr txBox="1"/>
          <p:nvPr/>
        </p:nvSpPr>
        <p:spPr>
          <a:xfrm>
            <a:off x="6342577" y="3566690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Age Range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0D57109-D93C-47EB-8D15-27C2DD22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71951"/>
              </p:ext>
            </p:extLst>
          </p:nvPr>
        </p:nvGraphicFramePr>
        <p:xfrm>
          <a:off x="2895600" y="3962400"/>
          <a:ext cx="1828800" cy="12548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11339">
                  <a:extLst>
                    <a:ext uri="{9D8B030D-6E8A-4147-A177-3AD203B41FA5}">
                      <a16:colId xmlns:a16="http://schemas.microsoft.com/office/drawing/2014/main" val="3634752040"/>
                    </a:ext>
                  </a:extLst>
                </a:gridCol>
                <a:gridCol w="311339">
                  <a:extLst>
                    <a:ext uri="{9D8B030D-6E8A-4147-A177-3AD203B41FA5}">
                      <a16:colId xmlns:a16="http://schemas.microsoft.com/office/drawing/2014/main" val="4037154602"/>
                    </a:ext>
                  </a:extLst>
                </a:gridCol>
                <a:gridCol w="709772">
                  <a:extLst>
                    <a:ext uri="{9D8B030D-6E8A-4147-A177-3AD203B41FA5}">
                      <a16:colId xmlns:a16="http://schemas.microsoft.com/office/drawing/2014/main" val="1316030891"/>
                    </a:ext>
                  </a:extLst>
                </a:gridCol>
                <a:gridCol w="496350">
                  <a:extLst>
                    <a:ext uri="{9D8B030D-6E8A-4147-A177-3AD203B41FA5}">
                      <a16:colId xmlns:a16="http://schemas.microsoft.com/office/drawing/2014/main" val="3729055088"/>
                    </a:ext>
                  </a:extLst>
                </a:gridCol>
              </a:tblGrid>
              <a:tr h="314485">
                <a:tc gridSpan="4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Tracking Count by Cluster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2061"/>
                  </a:ext>
                </a:extLst>
              </a:tr>
              <a:tr h="188066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    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365270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12 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3612064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11 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5921866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10  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5304079"/>
                  </a:ext>
                </a:extLst>
              </a:tr>
              <a:tr h="188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4 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6  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058090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0B46C2E-DC79-45FE-8CE5-9CC17A68B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44628"/>
              </p:ext>
            </p:extLst>
          </p:nvPr>
        </p:nvGraphicFramePr>
        <p:xfrm>
          <a:off x="756017" y="5236536"/>
          <a:ext cx="3965390" cy="15452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4261">
                  <a:extLst>
                    <a:ext uri="{9D8B030D-6E8A-4147-A177-3AD203B41FA5}">
                      <a16:colId xmlns:a16="http://schemas.microsoft.com/office/drawing/2014/main" val="1520643802"/>
                    </a:ext>
                  </a:extLst>
                </a:gridCol>
                <a:gridCol w="1169935">
                  <a:extLst>
                    <a:ext uri="{9D8B030D-6E8A-4147-A177-3AD203B41FA5}">
                      <a16:colId xmlns:a16="http://schemas.microsoft.com/office/drawing/2014/main" val="3012320302"/>
                    </a:ext>
                  </a:extLst>
                </a:gridCol>
                <a:gridCol w="1200597">
                  <a:extLst>
                    <a:ext uri="{9D8B030D-6E8A-4147-A177-3AD203B41FA5}">
                      <a16:colId xmlns:a16="http://schemas.microsoft.com/office/drawing/2014/main" val="1291501074"/>
                    </a:ext>
                  </a:extLst>
                </a:gridCol>
                <a:gridCol w="1200597">
                  <a:extLst>
                    <a:ext uri="{9D8B030D-6E8A-4147-A177-3AD203B41FA5}">
                      <a16:colId xmlns:a16="http://schemas.microsoft.com/office/drawing/2014/main" val="3146235881"/>
                    </a:ext>
                  </a:extLst>
                </a:gridCol>
              </a:tblGrid>
              <a:tr h="257544">
                <a:tc gridSpan="4"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Proportion Table Tracking by 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44124"/>
                  </a:ext>
                </a:extLst>
              </a:tr>
              <a:tr h="257544">
                <a:tc rowSpan="5">
                  <a:txBody>
                    <a:bodyPr/>
                    <a:lstStyle/>
                    <a:p>
                      <a:pPr marL="71755" marR="71755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Cluster   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1446290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1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13.04%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35.87%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99529043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2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11.96%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11.96%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02147257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3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10.87%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2.17%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75233945"/>
                  </a:ext>
                </a:extLst>
              </a:tr>
              <a:tr h="257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4 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6.52%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7.61%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2358994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312E308-840E-4CCB-A2FF-9BC720D7BDD9}"/>
              </a:ext>
            </a:extLst>
          </p:cNvPr>
          <p:cNvSpPr txBox="1"/>
          <p:nvPr/>
        </p:nvSpPr>
        <p:spPr>
          <a:xfrm>
            <a:off x="671511" y="3648980"/>
            <a:ext cx="1023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Tracking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6480F7-0A4B-4EF2-A12E-A11580F9F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62593"/>
              </p:ext>
            </p:extLst>
          </p:nvPr>
        </p:nvGraphicFramePr>
        <p:xfrm>
          <a:off x="762593" y="491869"/>
          <a:ext cx="2040717" cy="97961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1407">
                  <a:extLst>
                    <a:ext uri="{9D8B030D-6E8A-4147-A177-3AD203B41FA5}">
                      <a16:colId xmlns:a16="http://schemas.microsoft.com/office/drawing/2014/main" val="760569678"/>
                    </a:ext>
                  </a:extLst>
                </a:gridCol>
                <a:gridCol w="599071">
                  <a:extLst>
                    <a:ext uri="{9D8B030D-6E8A-4147-A177-3AD203B41FA5}">
                      <a16:colId xmlns:a16="http://schemas.microsoft.com/office/drawing/2014/main" val="3798644997"/>
                    </a:ext>
                  </a:extLst>
                </a:gridCol>
                <a:gridCol w="680239">
                  <a:extLst>
                    <a:ext uri="{9D8B030D-6E8A-4147-A177-3AD203B41FA5}">
                      <a16:colId xmlns:a16="http://schemas.microsoft.com/office/drawing/2014/main" val="2059206773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DiastCount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51380802"/>
                  </a:ext>
                </a:extLst>
              </a:tr>
              <a:tr h="244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52.08%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68721691"/>
                  </a:ext>
                </a:extLst>
              </a:tr>
              <a:tr h="244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06480910"/>
                  </a:ext>
                </a:extLst>
              </a:tr>
              <a:tr h="244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19.79%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5348394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274686-D69F-4818-8DC4-96855B25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09693"/>
              </p:ext>
            </p:extLst>
          </p:nvPr>
        </p:nvGraphicFramePr>
        <p:xfrm>
          <a:off x="6409725" y="442910"/>
          <a:ext cx="2341822" cy="10048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57875">
                  <a:extLst>
                    <a:ext uri="{9D8B030D-6E8A-4147-A177-3AD203B41FA5}">
                      <a16:colId xmlns:a16="http://schemas.microsoft.com/office/drawing/2014/main" val="2938239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2681762"/>
                    </a:ext>
                  </a:extLst>
                </a:gridCol>
                <a:gridCol w="674347">
                  <a:extLst>
                    <a:ext uri="{9D8B030D-6E8A-4147-A177-3AD203B41FA5}">
                      <a16:colId xmlns:a16="http://schemas.microsoft.com/office/drawing/2014/main" val="398591204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DiastDysfunASE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8173618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52.08%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5744215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47.92%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466172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8851BB-46E3-41E4-869D-D0169C8A3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35789"/>
              </p:ext>
            </p:extLst>
          </p:nvPr>
        </p:nvGraphicFramePr>
        <p:xfrm>
          <a:off x="756016" y="3969390"/>
          <a:ext cx="2047293" cy="98361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82431">
                  <a:extLst>
                    <a:ext uri="{9D8B030D-6E8A-4147-A177-3AD203B41FA5}">
                      <a16:colId xmlns:a16="http://schemas.microsoft.com/office/drawing/2014/main" val="2253213024"/>
                    </a:ext>
                  </a:extLst>
                </a:gridCol>
                <a:gridCol w="682431">
                  <a:extLst>
                    <a:ext uri="{9D8B030D-6E8A-4147-A177-3AD203B41FA5}">
                      <a16:colId xmlns:a16="http://schemas.microsoft.com/office/drawing/2014/main" val="4017450632"/>
                    </a:ext>
                  </a:extLst>
                </a:gridCol>
                <a:gridCol w="682431">
                  <a:extLst>
                    <a:ext uri="{9D8B030D-6E8A-4147-A177-3AD203B41FA5}">
                      <a16:colId xmlns:a16="http://schemas.microsoft.com/office/drawing/2014/main" val="2445946813"/>
                    </a:ext>
                  </a:extLst>
                </a:gridCol>
              </a:tblGrid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Tracking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88156269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0338071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57.61%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662402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C9444D-8950-4E03-85D7-CEEC0A7D5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00035"/>
              </p:ext>
            </p:extLst>
          </p:nvPr>
        </p:nvGraphicFramePr>
        <p:xfrm>
          <a:off x="6409725" y="3874578"/>
          <a:ext cx="2048475" cy="12735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82825">
                  <a:extLst>
                    <a:ext uri="{9D8B030D-6E8A-4147-A177-3AD203B41FA5}">
                      <a16:colId xmlns:a16="http://schemas.microsoft.com/office/drawing/2014/main" val="3275661046"/>
                    </a:ext>
                  </a:extLst>
                </a:gridCol>
                <a:gridCol w="682825">
                  <a:extLst>
                    <a:ext uri="{9D8B030D-6E8A-4147-A177-3AD203B41FA5}">
                      <a16:colId xmlns:a16="http://schemas.microsoft.com/office/drawing/2014/main" val="1600907360"/>
                    </a:ext>
                  </a:extLst>
                </a:gridCol>
                <a:gridCol w="682825">
                  <a:extLst>
                    <a:ext uri="{9D8B030D-6E8A-4147-A177-3AD203B41FA5}">
                      <a16:colId xmlns:a16="http://schemas.microsoft.com/office/drawing/2014/main" val="3128274170"/>
                    </a:ext>
                  </a:extLst>
                </a:gridCol>
              </a:tblGrid>
              <a:tr h="254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Age 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Freq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Cambria" panose="02040503050406030204" pitchFamily="18" charset="0"/>
                        </a:rPr>
                        <a:t>prop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84086267"/>
                  </a:ext>
                </a:extLst>
              </a:tr>
              <a:tr h="254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&lt;40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5.43%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23550684"/>
                  </a:ext>
                </a:extLst>
              </a:tr>
              <a:tr h="254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40-60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41.30%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92458822"/>
                  </a:ext>
                </a:extLst>
              </a:tr>
              <a:tr h="254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60-80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44.57%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75444681"/>
                  </a:ext>
                </a:extLst>
              </a:tr>
              <a:tr h="254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Cambria" panose="02040503050406030204" pitchFamily="18" charset="0"/>
                        </a:rPr>
                        <a:t>80+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Cambria" panose="02040503050406030204" pitchFamily="18" charset="0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Cambria" panose="02040503050406030204" pitchFamily="18" charset="0"/>
                        </a:rPr>
                        <a:t>8.70%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95694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64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4BB481-6EC4-4CE9-8472-B495F314CE2F}"/>
              </a:ext>
            </a:extLst>
          </p:cNvPr>
          <p:cNvCxnSpPr>
            <a:cxnSpLocks/>
          </p:cNvCxnSpPr>
          <p:nvPr/>
        </p:nvCxnSpPr>
        <p:spPr>
          <a:xfrm>
            <a:off x="5181600" y="76200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068A5E-CCD4-4C2F-AB50-D82C03B864D2}"/>
              </a:ext>
            </a:extLst>
          </p:cNvPr>
          <p:cNvCxnSpPr>
            <a:cxnSpLocks/>
          </p:cNvCxnSpPr>
          <p:nvPr/>
        </p:nvCxnSpPr>
        <p:spPr>
          <a:xfrm flipV="1">
            <a:off x="152400" y="3581401"/>
            <a:ext cx="11887200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866AD25-BC59-494C-9120-199AF14CF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0" r="1933" b="6198"/>
          <a:stretch/>
        </p:blipFill>
        <p:spPr>
          <a:xfrm>
            <a:off x="5257800" y="304800"/>
            <a:ext cx="6865144" cy="303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C6477-ACF8-4532-B571-02E5799BF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4" r="2586"/>
          <a:stretch/>
        </p:blipFill>
        <p:spPr>
          <a:xfrm>
            <a:off x="152400" y="3824286"/>
            <a:ext cx="4887261" cy="2805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41FC38-2514-4932-921E-CE3113FA4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4" r="21801" b="5425"/>
          <a:stretch/>
        </p:blipFill>
        <p:spPr>
          <a:xfrm>
            <a:off x="7010400" y="3824286"/>
            <a:ext cx="3399696" cy="2805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D7E58F-6444-431C-8CAC-344674C465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02" r="23083"/>
          <a:stretch/>
        </p:blipFill>
        <p:spPr>
          <a:xfrm>
            <a:off x="536553" y="216856"/>
            <a:ext cx="4118953" cy="330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8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250A27-CA52-4E06-8482-48FCA9C02B83}"/>
              </a:ext>
            </a:extLst>
          </p:cNvPr>
          <p:cNvCxnSpPr>
            <a:cxnSpLocks/>
          </p:cNvCxnSpPr>
          <p:nvPr/>
        </p:nvCxnSpPr>
        <p:spPr>
          <a:xfrm>
            <a:off x="4191000" y="159802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8B9CF5-B338-4950-B307-3D253B163BC3}"/>
              </a:ext>
            </a:extLst>
          </p:cNvPr>
          <p:cNvCxnSpPr>
            <a:cxnSpLocks/>
          </p:cNvCxnSpPr>
          <p:nvPr/>
        </p:nvCxnSpPr>
        <p:spPr>
          <a:xfrm>
            <a:off x="8153400" y="159802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D4642B-D971-4A66-B6A8-EB6A08CCA89E}"/>
              </a:ext>
            </a:extLst>
          </p:cNvPr>
          <p:cNvCxnSpPr>
            <a:cxnSpLocks/>
          </p:cNvCxnSpPr>
          <p:nvPr/>
        </p:nvCxnSpPr>
        <p:spPr>
          <a:xfrm>
            <a:off x="152400" y="33528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01CE08-21B9-4820-AFE1-C2A2E760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2" r="21800" b="5425"/>
          <a:stretch/>
        </p:blipFill>
        <p:spPr>
          <a:xfrm>
            <a:off x="228600" y="182185"/>
            <a:ext cx="3886200" cy="3148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FC17D-2B6F-487F-B585-B9F699A49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2" r="21800"/>
          <a:stretch/>
        </p:blipFill>
        <p:spPr>
          <a:xfrm>
            <a:off x="4264782" y="256564"/>
            <a:ext cx="3831590" cy="3020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B1C17-4F6E-434C-8B5D-3C4FAEDD8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3" r="23083"/>
          <a:stretch/>
        </p:blipFill>
        <p:spPr>
          <a:xfrm>
            <a:off x="8305800" y="183277"/>
            <a:ext cx="3781860" cy="3093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72028-1587-437B-BC25-07272CA82B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3" r="23083"/>
          <a:stretch/>
        </p:blipFill>
        <p:spPr>
          <a:xfrm>
            <a:off x="123656" y="3487202"/>
            <a:ext cx="3991144" cy="326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7EBF9-BD57-4C8A-AA7C-57E74AF89C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83" r="23083"/>
          <a:stretch/>
        </p:blipFill>
        <p:spPr>
          <a:xfrm>
            <a:off x="4311179" y="3581400"/>
            <a:ext cx="3766020" cy="3080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38E72-9E8E-472E-82D0-BD4DFE4CFE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83" r="23083"/>
          <a:stretch/>
        </p:blipFill>
        <p:spPr>
          <a:xfrm>
            <a:off x="8229601" y="3518393"/>
            <a:ext cx="3896640" cy="31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13C30-5E55-429B-B433-84BE6B48DE1D}"/>
              </a:ext>
            </a:extLst>
          </p:cNvPr>
          <p:cNvCxnSpPr>
            <a:cxnSpLocks/>
          </p:cNvCxnSpPr>
          <p:nvPr/>
        </p:nvCxnSpPr>
        <p:spPr>
          <a:xfrm>
            <a:off x="6553200" y="76200"/>
            <a:ext cx="0" cy="3276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72E66B-8F9E-41DE-B1B9-8B5CFCF05A97}"/>
              </a:ext>
            </a:extLst>
          </p:cNvPr>
          <p:cNvCxnSpPr>
            <a:cxnSpLocks/>
          </p:cNvCxnSpPr>
          <p:nvPr/>
        </p:nvCxnSpPr>
        <p:spPr>
          <a:xfrm>
            <a:off x="152400" y="33528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7820E3-F89C-4BBE-8313-FDB0EDFFFAE2}"/>
              </a:ext>
            </a:extLst>
          </p:cNvPr>
          <p:cNvCxnSpPr>
            <a:cxnSpLocks/>
          </p:cNvCxnSpPr>
          <p:nvPr/>
        </p:nvCxnSpPr>
        <p:spPr>
          <a:xfrm>
            <a:off x="6096000" y="3352800"/>
            <a:ext cx="0" cy="340490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D9DF03-BD37-47D3-B1CE-CC941621F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1" r="1293"/>
          <a:stretch/>
        </p:blipFill>
        <p:spPr>
          <a:xfrm>
            <a:off x="152400" y="152400"/>
            <a:ext cx="6238604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873F9-8CB9-4330-8FC4-12061D68C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3" r="23083"/>
          <a:stretch/>
        </p:blipFill>
        <p:spPr>
          <a:xfrm>
            <a:off x="7010400" y="76373"/>
            <a:ext cx="3912559" cy="3200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BF046-1E3F-4141-9F9C-48A2C6D9C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3" r="7702"/>
          <a:stretch/>
        </p:blipFill>
        <p:spPr>
          <a:xfrm>
            <a:off x="533400" y="3478307"/>
            <a:ext cx="4953000" cy="330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548A28-BBEB-484F-B829-1CFCF6F98D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3" r="23083"/>
          <a:stretch/>
        </p:blipFill>
        <p:spPr>
          <a:xfrm>
            <a:off x="7010400" y="3478479"/>
            <a:ext cx="4038600" cy="33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4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B2393-F34D-4391-B2B6-B9BB46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of Independence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C309-EA27-46A3-8DF5-35C2C08ED74F}"/>
              </a:ext>
            </a:extLst>
          </p:cNvPr>
          <p:cNvSpPr txBox="1"/>
          <p:nvPr/>
        </p:nvSpPr>
        <p:spPr>
          <a:xfrm>
            <a:off x="1998197" y="1489346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NYHA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FE6F87-600B-4FAA-8BCE-50BB4CC9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57621"/>
              </p:ext>
            </p:extLst>
          </p:nvPr>
        </p:nvGraphicFramePr>
        <p:xfrm>
          <a:off x="1447800" y="2747000"/>
          <a:ext cx="2582961" cy="131273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60303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3639073"/>
                    </a:ext>
                  </a:extLst>
                </a:gridCol>
                <a:gridCol w="982761">
                  <a:extLst>
                    <a:ext uri="{9D8B030D-6E8A-4147-A177-3AD203B41FA5}">
                      <a16:colId xmlns:a16="http://schemas.microsoft.com/office/drawing/2014/main" val="812426548"/>
                    </a:ext>
                  </a:extLst>
                </a:gridCol>
              </a:tblGrid>
              <a:tr h="215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comparison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raw.p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adj.p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67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0.5210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2951760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369375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303388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304135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115491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0.0003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0.0018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421339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31534B-40D3-4DEE-9018-9A9BB133026E}"/>
              </a:ext>
            </a:extLst>
          </p:cNvPr>
          <p:cNvSpPr txBox="1"/>
          <p:nvPr/>
        </p:nvSpPr>
        <p:spPr>
          <a:xfrm>
            <a:off x="7772400" y="1489346"/>
            <a:ext cx="273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AbnormalEF50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81D9E8D-4F1F-4670-9C19-5FDA1D964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74885"/>
              </p:ext>
            </p:extLst>
          </p:nvPr>
        </p:nvGraphicFramePr>
        <p:xfrm>
          <a:off x="7806267" y="2745790"/>
          <a:ext cx="2514600" cy="121367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57744">
                  <a:extLst>
                    <a:ext uri="{9D8B030D-6E8A-4147-A177-3AD203B41FA5}">
                      <a16:colId xmlns:a16="http://schemas.microsoft.com/office/drawing/2014/main" val="2332048089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1262435567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503194061"/>
                    </a:ext>
                  </a:extLst>
                </a:gridCol>
              </a:tblGrid>
              <a:tr h="18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comparison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mbria" panose="02040503050406030204" pitchFamily="18" charset="0"/>
                        </a:rPr>
                        <a:t>raw.p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adj.p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88323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33465617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0.0004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0.0027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55407906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30299794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0.0019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0.0117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67188161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04656208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0.0048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0.0290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7239929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185F88-23AF-4844-920A-9CA510B46696}"/>
              </a:ext>
            </a:extLst>
          </p:cNvPr>
          <p:cNvCxnSpPr>
            <a:cxnSpLocks/>
          </p:cNvCxnSpPr>
          <p:nvPr/>
        </p:nvCxnSpPr>
        <p:spPr>
          <a:xfrm>
            <a:off x="6096000" y="1659435"/>
            <a:ext cx="0" cy="4800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5C541DA-627F-41C1-8574-530C0CF91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59"/>
          <a:stretch/>
        </p:blipFill>
        <p:spPr>
          <a:xfrm>
            <a:off x="672915" y="1984244"/>
            <a:ext cx="5346885" cy="637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952498-91F4-49AD-B1CB-83C53FAF8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9"/>
          <a:stretch/>
        </p:blipFill>
        <p:spPr>
          <a:xfrm>
            <a:off x="6172200" y="1942985"/>
            <a:ext cx="5895564" cy="6371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4A2991-66F1-4F09-A5C1-AA50068E6F85}"/>
              </a:ext>
            </a:extLst>
          </p:cNvPr>
          <p:cNvGrpSpPr/>
          <p:nvPr/>
        </p:nvGrpSpPr>
        <p:grpSpPr>
          <a:xfrm>
            <a:off x="80135" y="4133068"/>
            <a:ext cx="6176068" cy="2724932"/>
            <a:chOff x="80135" y="4133068"/>
            <a:chExt cx="6176068" cy="27249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FBC28F-C50E-4AFC-A5EA-F6CF8F49A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56" t="5556" r="7936" b="12222"/>
            <a:stretch/>
          </p:blipFill>
          <p:spPr>
            <a:xfrm>
              <a:off x="80135" y="4133068"/>
              <a:ext cx="4013752" cy="272493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B5EC4E-1741-4B52-A348-166B6945D13D}"/>
                </a:ext>
              </a:extLst>
            </p:cNvPr>
            <p:cNvSpPr txBox="1"/>
            <p:nvPr/>
          </p:nvSpPr>
          <p:spPr>
            <a:xfrm>
              <a:off x="4046403" y="4495800"/>
              <a:ext cx="2209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mbria" panose="02040503050406030204" pitchFamily="18" charset="0"/>
                </a:rPr>
                <a:t>More </a:t>
              </a:r>
              <a:r>
                <a:rPr lang="en-US" sz="1000" dirty="0" err="1">
                  <a:latin typeface="Cambria" panose="02040503050406030204" pitchFamily="18" charset="0"/>
                </a:rPr>
                <a:t>obs</a:t>
              </a:r>
              <a:r>
                <a:rPr lang="en-US" sz="1000" dirty="0">
                  <a:latin typeface="Cambria" panose="02040503050406030204" pitchFamily="18" charset="0"/>
                </a:rPr>
                <a:t> than expected under the null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8C872D-8836-4CBC-B951-63838FA566FE}"/>
                </a:ext>
              </a:extLst>
            </p:cNvPr>
            <p:cNvSpPr txBox="1"/>
            <p:nvPr/>
          </p:nvSpPr>
          <p:spPr>
            <a:xfrm>
              <a:off x="4046403" y="5622616"/>
              <a:ext cx="2209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mbria" panose="02040503050406030204" pitchFamily="18" charset="0"/>
                </a:rPr>
                <a:t>Fewer </a:t>
              </a:r>
              <a:r>
                <a:rPr lang="en-US" sz="1000" dirty="0" err="1">
                  <a:latin typeface="Cambria" panose="02040503050406030204" pitchFamily="18" charset="0"/>
                </a:rPr>
                <a:t>obs</a:t>
              </a:r>
              <a:r>
                <a:rPr lang="en-US" sz="1000" dirty="0">
                  <a:latin typeface="Cambria" panose="02040503050406030204" pitchFamily="18" charset="0"/>
                </a:rPr>
                <a:t> than expected under the null model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BBF05-6A5A-4789-B4DE-47C377AEEDAC}"/>
              </a:ext>
            </a:extLst>
          </p:cNvPr>
          <p:cNvGrpSpPr/>
          <p:nvPr/>
        </p:nvGrpSpPr>
        <p:grpSpPr>
          <a:xfrm>
            <a:off x="6144838" y="4026397"/>
            <a:ext cx="6033838" cy="2761468"/>
            <a:chOff x="6144838" y="4026397"/>
            <a:chExt cx="6033838" cy="276146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3BDD8E7-93AE-4C17-9B3B-4F84ACDBEB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8" t="4827" r="8046" b="11494"/>
            <a:stretch/>
          </p:blipFill>
          <p:spPr>
            <a:xfrm>
              <a:off x="6144838" y="4026397"/>
              <a:ext cx="3982887" cy="276146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EF4093-F349-4E9F-B83D-6E7B649361B8}"/>
                </a:ext>
              </a:extLst>
            </p:cNvPr>
            <p:cNvSpPr txBox="1"/>
            <p:nvPr/>
          </p:nvSpPr>
          <p:spPr>
            <a:xfrm>
              <a:off x="10097428" y="4391559"/>
              <a:ext cx="2081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mbria" panose="02040503050406030204" pitchFamily="18" charset="0"/>
                </a:rPr>
                <a:t>More </a:t>
              </a:r>
              <a:r>
                <a:rPr lang="en-US" sz="1000" dirty="0" err="1">
                  <a:latin typeface="Cambria" panose="02040503050406030204" pitchFamily="18" charset="0"/>
                </a:rPr>
                <a:t>obs</a:t>
              </a:r>
              <a:r>
                <a:rPr lang="en-US" sz="1000" dirty="0">
                  <a:latin typeface="Cambria" panose="02040503050406030204" pitchFamily="18" charset="0"/>
                </a:rPr>
                <a:t> than expected under the null model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A7EA52-AAEE-4EB0-A06A-E405BF717256}"/>
                </a:ext>
              </a:extLst>
            </p:cNvPr>
            <p:cNvSpPr txBox="1"/>
            <p:nvPr/>
          </p:nvSpPr>
          <p:spPr>
            <a:xfrm>
              <a:off x="10097428" y="5505059"/>
              <a:ext cx="2081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mbria" panose="02040503050406030204" pitchFamily="18" charset="0"/>
                </a:rPr>
                <a:t>Fewer </a:t>
              </a:r>
              <a:r>
                <a:rPr lang="en-US" sz="1000" dirty="0" err="1">
                  <a:latin typeface="Cambria" panose="02040503050406030204" pitchFamily="18" charset="0"/>
                </a:rPr>
                <a:t>obs</a:t>
              </a:r>
              <a:r>
                <a:rPr lang="en-US" sz="1000" dirty="0">
                  <a:latin typeface="Cambria" panose="02040503050406030204" pitchFamily="18" charset="0"/>
                </a:rPr>
                <a:t> than expected under the null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B2393-F34D-4391-B2B6-B9BB46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of Independence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C309-EA27-46A3-8DF5-35C2C08ED74F}"/>
              </a:ext>
            </a:extLst>
          </p:cNvPr>
          <p:cNvSpPr txBox="1"/>
          <p:nvPr/>
        </p:nvSpPr>
        <p:spPr>
          <a:xfrm>
            <a:off x="1998197" y="1489346"/>
            <a:ext cx="20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Tracking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FE6F87-600B-4FAA-8BCE-50BB4CC9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04570"/>
              </p:ext>
            </p:extLst>
          </p:nvPr>
        </p:nvGraphicFramePr>
        <p:xfrm>
          <a:off x="1447800" y="2747000"/>
          <a:ext cx="2582961" cy="142246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60303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3639073"/>
                    </a:ext>
                  </a:extLst>
                </a:gridCol>
                <a:gridCol w="982761">
                  <a:extLst>
                    <a:ext uri="{9D8B030D-6E8A-4147-A177-3AD203B41FA5}">
                      <a16:colId xmlns:a16="http://schemas.microsoft.com/office/drawing/2014/main" val="812426548"/>
                    </a:ext>
                  </a:extLst>
                </a:gridCol>
              </a:tblGrid>
              <a:tr h="215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comparison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raw.p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adj.p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67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0.0988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0.5930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951760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0.0006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0.0035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9375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0.1947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3388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0.0750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0.4498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4135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15491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0.0968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0.5811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21339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31534B-40D3-4DEE-9018-9A9BB133026E}"/>
              </a:ext>
            </a:extLst>
          </p:cNvPr>
          <p:cNvSpPr txBox="1"/>
          <p:nvPr/>
        </p:nvSpPr>
        <p:spPr>
          <a:xfrm>
            <a:off x="7772400" y="1489346"/>
            <a:ext cx="22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SeptTDIe7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81D9E8D-4F1F-4670-9C19-5FDA1D964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33394"/>
              </p:ext>
            </p:extLst>
          </p:nvPr>
        </p:nvGraphicFramePr>
        <p:xfrm>
          <a:off x="7806267" y="2745790"/>
          <a:ext cx="2514600" cy="139477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57744">
                  <a:extLst>
                    <a:ext uri="{9D8B030D-6E8A-4147-A177-3AD203B41FA5}">
                      <a16:colId xmlns:a16="http://schemas.microsoft.com/office/drawing/2014/main" val="2332048089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1262435567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503194061"/>
                    </a:ext>
                  </a:extLst>
                </a:gridCol>
              </a:tblGrid>
              <a:tr h="18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comparison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raw.p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adj.p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88323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0.8013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33465617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0.0042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0.0251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55407906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0.7470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30299794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0.0148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0.0887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667188161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0.4887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04656208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0.0053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0.0321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7239929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185F88-23AF-4844-920A-9CA510B46696}"/>
              </a:ext>
            </a:extLst>
          </p:cNvPr>
          <p:cNvCxnSpPr>
            <a:cxnSpLocks/>
          </p:cNvCxnSpPr>
          <p:nvPr/>
        </p:nvCxnSpPr>
        <p:spPr>
          <a:xfrm>
            <a:off x="5943600" y="1676400"/>
            <a:ext cx="0" cy="4800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F917A8A-F0FD-43F6-88F9-57DF8002D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8"/>
          <a:stretch/>
        </p:blipFill>
        <p:spPr>
          <a:xfrm>
            <a:off x="152400" y="1881610"/>
            <a:ext cx="5639436" cy="763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C658BC-E8B4-4032-83AD-626EEB86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463" y="1858678"/>
            <a:ext cx="5944872" cy="76371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0E9A20E-1532-4C61-B651-EB7D90348120}"/>
              </a:ext>
            </a:extLst>
          </p:cNvPr>
          <p:cNvGrpSpPr/>
          <p:nvPr/>
        </p:nvGrpSpPr>
        <p:grpSpPr>
          <a:xfrm>
            <a:off x="152400" y="4280666"/>
            <a:ext cx="5786436" cy="2421765"/>
            <a:chOff x="152400" y="4280666"/>
            <a:chExt cx="5786436" cy="24217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4EC729-5DB0-4452-8849-E95DC34A9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86" t="6003" r="7411" b="11632"/>
            <a:stretch/>
          </p:blipFill>
          <p:spPr>
            <a:xfrm>
              <a:off x="152400" y="4280666"/>
              <a:ext cx="3581400" cy="242176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DD0221-7855-443B-88BF-3FA3779EEC44}"/>
                </a:ext>
              </a:extLst>
            </p:cNvPr>
            <p:cNvSpPr txBox="1"/>
            <p:nvPr/>
          </p:nvSpPr>
          <p:spPr>
            <a:xfrm>
              <a:off x="3729036" y="4625898"/>
              <a:ext cx="2209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mbria" panose="02040503050406030204" pitchFamily="18" charset="0"/>
                </a:rPr>
                <a:t>More </a:t>
              </a:r>
              <a:r>
                <a:rPr lang="en-US" sz="1000" dirty="0" err="1">
                  <a:latin typeface="Cambria" panose="02040503050406030204" pitchFamily="18" charset="0"/>
                </a:rPr>
                <a:t>obs</a:t>
              </a:r>
              <a:r>
                <a:rPr lang="en-US" sz="1000" dirty="0">
                  <a:latin typeface="Cambria" panose="02040503050406030204" pitchFamily="18" charset="0"/>
                </a:rPr>
                <a:t> than expected under the null 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05E786-C3D8-41F5-B715-8E384BFEFA99}"/>
                </a:ext>
              </a:extLst>
            </p:cNvPr>
            <p:cNvSpPr txBox="1"/>
            <p:nvPr/>
          </p:nvSpPr>
          <p:spPr>
            <a:xfrm>
              <a:off x="3729036" y="5482443"/>
              <a:ext cx="2209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mbria" panose="02040503050406030204" pitchFamily="18" charset="0"/>
                </a:rPr>
                <a:t>Fewer </a:t>
              </a:r>
              <a:r>
                <a:rPr lang="en-US" sz="1000" dirty="0" err="1">
                  <a:latin typeface="Cambria" panose="02040503050406030204" pitchFamily="18" charset="0"/>
                </a:rPr>
                <a:t>obs</a:t>
              </a:r>
              <a:r>
                <a:rPr lang="en-US" sz="1000" dirty="0">
                  <a:latin typeface="Cambria" panose="02040503050406030204" pitchFamily="18" charset="0"/>
                </a:rPr>
                <a:t> than expected under the null model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A7F5AD-D04D-460E-8821-B617A50E9B58}"/>
              </a:ext>
            </a:extLst>
          </p:cNvPr>
          <p:cNvGrpSpPr/>
          <p:nvPr/>
        </p:nvGrpSpPr>
        <p:grpSpPr>
          <a:xfrm>
            <a:off x="6019800" y="4187043"/>
            <a:ext cx="5997027" cy="2590801"/>
            <a:chOff x="6019800" y="4187043"/>
            <a:chExt cx="5997027" cy="25908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40A60D-FBFE-4721-90FC-167A66863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34" t="5902" r="8196" b="11475"/>
            <a:stretch/>
          </p:blipFill>
          <p:spPr>
            <a:xfrm>
              <a:off x="6019800" y="4187043"/>
              <a:ext cx="3787227" cy="25908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43283-833A-452D-BA75-50628481E089}"/>
                </a:ext>
              </a:extLst>
            </p:cNvPr>
            <p:cNvSpPr txBox="1"/>
            <p:nvPr/>
          </p:nvSpPr>
          <p:spPr>
            <a:xfrm>
              <a:off x="9807027" y="4572000"/>
              <a:ext cx="2209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mbria" panose="02040503050406030204" pitchFamily="18" charset="0"/>
                </a:rPr>
                <a:t>More </a:t>
              </a:r>
              <a:r>
                <a:rPr lang="en-US" sz="1000" dirty="0" err="1">
                  <a:latin typeface="Cambria" panose="02040503050406030204" pitchFamily="18" charset="0"/>
                </a:rPr>
                <a:t>obs</a:t>
              </a:r>
              <a:r>
                <a:rPr lang="en-US" sz="1000" dirty="0">
                  <a:latin typeface="Cambria" panose="02040503050406030204" pitchFamily="18" charset="0"/>
                </a:rPr>
                <a:t> than expected under the null model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936FFF-B427-47B1-9F13-775BB97593C4}"/>
                </a:ext>
              </a:extLst>
            </p:cNvPr>
            <p:cNvSpPr txBox="1"/>
            <p:nvPr/>
          </p:nvSpPr>
          <p:spPr>
            <a:xfrm>
              <a:off x="9807027" y="5562600"/>
              <a:ext cx="2209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mbria" panose="02040503050406030204" pitchFamily="18" charset="0"/>
                </a:rPr>
                <a:t>Fewer </a:t>
              </a:r>
              <a:r>
                <a:rPr lang="en-US" sz="1000" dirty="0" err="1">
                  <a:latin typeface="Cambria" panose="02040503050406030204" pitchFamily="18" charset="0"/>
                </a:rPr>
                <a:t>obs</a:t>
              </a:r>
              <a:r>
                <a:rPr lang="en-US" sz="1000" dirty="0">
                  <a:latin typeface="Cambria" panose="02040503050406030204" pitchFamily="18" charset="0"/>
                </a:rPr>
                <a:t> than expected under the null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8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AF573EE-F7C0-4D29-A257-95282705F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79918"/>
              </p:ext>
            </p:extLst>
          </p:nvPr>
        </p:nvGraphicFramePr>
        <p:xfrm>
          <a:off x="318247" y="2667000"/>
          <a:ext cx="7149353" cy="358423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851254">
                  <a:extLst>
                    <a:ext uri="{9D8B030D-6E8A-4147-A177-3AD203B41FA5}">
                      <a16:colId xmlns:a16="http://schemas.microsoft.com/office/drawing/2014/main" val="1671674825"/>
                    </a:ext>
                  </a:extLst>
                </a:gridCol>
                <a:gridCol w="1619725">
                  <a:extLst>
                    <a:ext uri="{9D8B030D-6E8A-4147-A177-3AD203B41FA5}">
                      <a16:colId xmlns:a16="http://schemas.microsoft.com/office/drawing/2014/main" val="2785021235"/>
                    </a:ext>
                  </a:extLst>
                </a:gridCol>
                <a:gridCol w="1956582">
                  <a:extLst>
                    <a:ext uri="{9D8B030D-6E8A-4147-A177-3AD203B41FA5}">
                      <a16:colId xmlns:a16="http://schemas.microsoft.com/office/drawing/2014/main" val="1536137567"/>
                    </a:ext>
                  </a:extLst>
                </a:gridCol>
                <a:gridCol w="1721792">
                  <a:extLst>
                    <a:ext uri="{9D8B030D-6E8A-4147-A177-3AD203B41FA5}">
                      <a16:colId xmlns:a16="http://schemas.microsoft.com/office/drawing/2014/main" val="1591353810"/>
                    </a:ext>
                  </a:extLst>
                </a:gridCol>
              </a:tblGrid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[1] "ID"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Country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 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"Age"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Gender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 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1287811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[5] "BSA"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HRmin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"SBP"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"DBP"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868865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[9] 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Etiology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NYHA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"EchoLA"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"EchoIVS"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136795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EchoPW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"EchoDd"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"EchoDs"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"bEF"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400296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[17] "RWT"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"LVMass"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"EchoLVMI"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"EchoEDV"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55953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[21]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EchoESV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"EchoSV"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"EchoEF"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"AbnormalEF50"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595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[25]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EchoTMfEwave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"EchoTMfAwave"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"TimeTMFDecT"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"EchoTMfEtoA"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14749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[29]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EchoLAVI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"EchSepTDIe"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"EchoLatTDIe"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EchoAveTDIe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169274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[33]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EchoSeptEe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"EchoRVSP"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"EchoLVMII"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3614229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[37]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TimePIVRRms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"TimePIvEonset"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"TimePIvEonsetNorRR"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"TimePIvEpeak"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1922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[41]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TimePIvEpeakNorRR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"TimeVSonset"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"TimePeakVSE"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"Tracking"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8372417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[45]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VortexArea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"VortexIntensity"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"VortexDepth"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"VortexLength"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137826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[49]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EnergyDissipation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"VorticityFluctuation"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”KineticEnergyFluctuation"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"ShearStressFluctuation"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147294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KineticEnergyEarlyD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"KineticEnergyLateD"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"KineticEnergyOnsetSystole"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"LAVI35"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385838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[57] "SeptTDIe7"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"LatTDIe10"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"EtoTDIe14"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"TRVmax"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209200"/>
                  </a:ext>
                </a:extLst>
              </a:tr>
              <a:tr h="33245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[61] 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Diastolic4count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DiastDysfunction3of4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 err="1">
                          <a:effectLst/>
                          <a:latin typeface="Cambria" panose="02040503050406030204" pitchFamily="18" charset="0"/>
                        </a:rPr>
                        <a:t>DiastCount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 err="1">
                          <a:effectLst/>
                          <a:latin typeface="Cambria" panose="02040503050406030204" pitchFamily="18" charset="0"/>
                        </a:rPr>
                        <a:t>DiastDysfunASE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609013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14CA09D-E793-4DF0-8532-BC800F161B44}"/>
              </a:ext>
            </a:extLst>
          </p:cNvPr>
          <p:cNvSpPr txBox="1"/>
          <p:nvPr/>
        </p:nvSpPr>
        <p:spPr>
          <a:xfrm>
            <a:off x="304800" y="2133600"/>
            <a:ext cx="10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E0F75-6763-4551-AB1F-367AC540BF7A}"/>
              </a:ext>
            </a:extLst>
          </p:cNvPr>
          <p:cNvSpPr txBox="1"/>
          <p:nvPr/>
        </p:nvSpPr>
        <p:spPr>
          <a:xfrm>
            <a:off x="7772400" y="213360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A58FD-E88D-4DD6-9167-BD931718F8A4}"/>
              </a:ext>
            </a:extLst>
          </p:cNvPr>
          <p:cNvSpPr txBox="1"/>
          <p:nvPr/>
        </p:nvSpPr>
        <p:spPr>
          <a:xfrm>
            <a:off x="7772400" y="2590800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Row: 96</a:t>
            </a:r>
          </a:p>
          <a:p>
            <a:r>
              <a:rPr lang="en-US" sz="1200" dirty="0">
                <a:latin typeface="Cambria" panose="02040503050406030204" pitchFamily="18" charset="0"/>
              </a:rPr>
              <a:t>Columns: 64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Diastolic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7D958-4F68-478F-93C1-052E1E5BDDBC}"/>
              </a:ext>
            </a:extLst>
          </p:cNvPr>
          <p:cNvSpPr txBox="1"/>
          <p:nvPr/>
        </p:nvSpPr>
        <p:spPr>
          <a:xfrm>
            <a:off x="386046" y="587175"/>
            <a:ext cx="25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Dysfunction 3 of 4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F88BB-C1BD-48AE-BBF8-3ABD00A07452}"/>
              </a:ext>
            </a:extLst>
          </p:cNvPr>
          <p:cNvSpPr txBox="1"/>
          <p:nvPr/>
        </p:nvSpPr>
        <p:spPr>
          <a:xfrm>
            <a:off x="3860967" y="586618"/>
            <a:ext cx="1505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Count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40236-228F-4918-8AB9-812CCF3C9949}"/>
              </a:ext>
            </a:extLst>
          </p:cNvPr>
          <p:cNvSpPr txBox="1"/>
          <p:nvPr/>
        </p:nvSpPr>
        <p:spPr>
          <a:xfrm>
            <a:off x="6743617" y="585522"/>
            <a:ext cx="16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4 Count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1A6DA-919E-4847-86CF-ABE9A5FE8652}"/>
              </a:ext>
            </a:extLst>
          </p:cNvPr>
          <p:cNvSpPr txBox="1"/>
          <p:nvPr/>
        </p:nvSpPr>
        <p:spPr>
          <a:xfrm>
            <a:off x="9335276" y="590360"/>
            <a:ext cx="2428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Dysfunction ASE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B8A4F-D6D2-428E-9CAB-EBE401A9B604}"/>
              </a:ext>
            </a:extLst>
          </p:cNvPr>
          <p:cNvSpPr txBox="1"/>
          <p:nvPr/>
        </p:nvSpPr>
        <p:spPr>
          <a:xfrm>
            <a:off x="9982200" y="2698259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0.03851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D8645-0751-46A7-ABA1-52AF00AA9EC4}"/>
              </a:ext>
            </a:extLst>
          </p:cNvPr>
          <p:cNvSpPr txBox="1"/>
          <p:nvPr/>
        </p:nvSpPr>
        <p:spPr>
          <a:xfrm>
            <a:off x="4011995" y="275824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0.06059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519E0D-AD26-4B63-9E56-9A071CBC6AC5}"/>
              </a:ext>
            </a:extLst>
          </p:cNvPr>
          <p:cNvSpPr txBox="1"/>
          <p:nvPr/>
        </p:nvSpPr>
        <p:spPr>
          <a:xfrm>
            <a:off x="6980405" y="2758244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0.8932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F1FA0C-5CBF-4F02-A1D8-8BF439A075DB}"/>
              </a:ext>
            </a:extLst>
          </p:cNvPr>
          <p:cNvSpPr txBox="1"/>
          <p:nvPr/>
        </p:nvSpPr>
        <p:spPr>
          <a:xfrm>
            <a:off x="1040952" y="279625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0.4985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532C828-5643-4E25-9BFC-A7049CF0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47853"/>
              </p:ext>
            </p:extLst>
          </p:nvPr>
        </p:nvGraphicFramePr>
        <p:xfrm>
          <a:off x="9371748" y="2992461"/>
          <a:ext cx="2514600" cy="139477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57744">
                  <a:extLst>
                    <a:ext uri="{9D8B030D-6E8A-4147-A177-3AD203B41FA5}">
                      <a16:colId xmlns:a16="http://schemas.microsoft.com/office/drawing/2014/main" val="2332048089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1262435567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503194061"/>
                    </a:ext>
                  </a:extLst>
                </a:gridCol>
              </a:tblGrid>
              <a:tr h="18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comparison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raw.p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adj.p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88323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33465617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0.0116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0.0699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55407906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0.7597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30299794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0.0328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0.1971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667188161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0.7379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04656208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0.0183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0.1098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7239929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48410AB-05AA-44F8-B601-5339D9F26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7" r="8208" b="10865"/>
          <a:stretch/>
        </p:blipFill>
        <p:spPr>
          <a:xfrm>
            <a:off x="3237222" y="1018200"/>
            <a:ext cx="2704604" cy="1735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050392-7C4A-4392-9714-D5DE239A1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5" r="7142" b="12089"/>
          <a:stretch/>
        </p:blipFill>
        <p:spPr>
          <a:xfrm>
            <a:off x="9198388" y="1023329"/>
            <a:ext cx="2729639" cy="1671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3205E-188E-4558-AAD8-438BB0D17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5" r="7142" b="12089"/>
          <a:stretch/>
        </p:blipFill>
        <p:spPr>
          <a:xfrm>
            <a:off x="6200600" y="1018200"/>
            <a:ext cx="2733205" cy="1674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C56BE1-3C0A-4A41-BBBD-B8D0323BFA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5" r="7142" b="12089"/>
          <a:stretch/>
        </p:blipFill>
        <p:spPr>
          <a:xfrm>
            <a:off x="120844" y="1018200"/>
            <a:ext cx="2833654" cy="17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E59CD4-213D-4761-8374-728C28743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38738"/>
              </p:ext>
            </p:extLst>
          </p:nvPr>
        </p:nvGraphicFramePr>
        <p:xfrm>
          <a:off x="4458916" y="1600200"/>
          <a:ext cx="3274167" cy="510540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356768">
                  <a:extLst>
                    <a:ext uri="{9D8B030D-6E8A-4147-A177-3AD203B41FA5}">
                      <a16:colId xmlns:a16="http://schemas.microsoft.com/office/drawing/2014/main" val="2117343116"/>
                    </a:ext>
                  </a:extLst>
                </a:gridCol>
                <a:gridCol w="917399">
                  <a:extLst>
                    <a:ext uri="{9D8B030D-6E8A-4147-A177-3AD203B41FA5}">
                      <a16:colId xmlns:a16="http://schemas.microsoft.com/office/drawing/2014/main" val="732505169"/>
                    </a:ext>
                  </a:extLst>
                </a:gridCol>
              </a:tblGrid>
              <a:tr h="322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Variables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3978571590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EchoDd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0.0005895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4189379211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EchoDs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0.0008054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1318697827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EchoEDV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0.001283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635604289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EchoESV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0.0003466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3904130416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EchoEF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0.002635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822246622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EchoTMfEwave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0.04558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3795543401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EchSepTDIe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0.03306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435375960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 err="1">
                          <a:effectLst/>
                        </a:rPr>
                        <a:t>EchoAveTDIe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0.03434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1594674624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TimePIVRRms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0.00396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875316722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TimePIvEonset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0.001009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1058326056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TimePIvEpeak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0.004059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4257369164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TimeVSonset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0.001588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1598651245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TimePeakVSE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0.007424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871766872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VortexArea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7.31E-12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388875410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VortexIntensity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5.42E-13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1092187170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VortexDepth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0.001747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742106556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VortexLength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6.49E-09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893003578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EnergyDissipation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4.83E-10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634717884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VorticityFluctuation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7.29E-11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654445938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KineticEnergyFluctuation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2.42E-07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3520346819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ShearStressFluctuation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0.002458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30296969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CC0802B-29BC-48C0-B78B-9B2E9AD3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Difference in the Distributions of Values Among Cluster Groups</a:t>
            </a:r>
          </a:p>
        </p:txBody>
      </p:sp>
    </p:spTree>
    <p:extLst>
      <p:ext uri="{BB962C8B-B14F-4D97-AF65-F5344CB8AC3E}">
        <p14:creationId xmlns:p14="http://schemas.microsoft.com/office/powerpoint/2010/main" val="37770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640ED0-6EDB-463E-9FBD-8175A704048F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4BC0480-62EF-4EA9-9292-EABB32C30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0"/>
          <a:stretch/>
        </p:blipFill>
        <p:spPr>
          <a:xfrm>
            <a:off x="151128" y="154327"/>
            <a:ext cx="5944872" cy="2970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336F1-CE64-41BF-B4C9-0ED60485F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8" y="3658564"/>
            <a:ext cx="5886783" cy="2893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03267-7F4F-4475-BDF8-83DFC16D4C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18"/>
          <a:stretch/>
        </p:blipFill>
        <p:spPr>
          <a:xfrm>
            <a:off x="8153400" y="762000"/>
            <a:ext cx="3987383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F21C3-1399-419D-AF2B-2539EF812D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12"/>
          <a:stretch/>
        </p:blipFill>
        <p:spPr>
          <a:xfrm>
            <a:off x="8229351" y="4191000"/>
            <a:ext cx="3911432" cy="2560162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E2260E9-0C8E-4745-B53E-797C79428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00852"/>
              </p:ext>
            </p:extLst>
          </p:nvPr>
        </p:nvGraphicFramePr>
        <p:xfrm>
          <a:off x="3999561" y="5607357"/>
          <a:ext cx="4076700" cy="9448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98877454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5816112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76908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2755147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3405212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2471057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1915769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EchoDs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36295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35.2523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9.43629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extLst>
                  <a:ext uri="{0D108BD9-81ED-4DB2-BD59-A6C34878D82A}">
                    <a16:rowId xmlns:a16="http://schemas.microsoft.com/office/drawing/2014/main" val="3361554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34.4348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10.2462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extLst>
                  <a:ext uri="{0D108BD9-81ED-4DB2-BD59-A6C34878D82A}">
                    <a16:rowId xmlns:a16="http://schemas.microsoft.com/office/drawing/2014/main" val="791092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50.3923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17.8709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extLst>
                  <a:ext uri="{0D108BD9-81ED-4DB2-BD59-A6C34878D82A}">
                    <a16:rowId xmlns:a16="http://schemas.microsoft.com/office/drawing/2014/main" val="13049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29.7462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7.22745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extLst>
                  <a:ext uri="{0D108BD9-81ED-4DB2-BD59-A6C34878D82A}">
                    <a16:rowId xmlns:a16="http://schemas.microsoft.com/office/drawing/2014/main" val="100229856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ECF7A0A-17EC-4C16-940A-68E439B9E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72304"/>
              </p:ext>
            </p:extLst>
          </p:nvPr>
        </p:nvGraphicFramePr>
        <p:xfrm>
          <a:off x="3910661" y="2285037"/>
          <a:ext cx="4227614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5925">
                  <a:extLst>
                    <a:ext uri="{9D8B030D-6E8A-4147-A177-3AD203B41FA5}">
                      <a16:colId xmlns:a16="http://schemas.microsoft.com/office/drawing/2014/main" val="149133572"/>
                    </a:ext>
                  </a:extLst>
                </a:gridCol>
                <a:gridCol w="320588">
                  <a:extLst>
                    <a:ext uri="{9D8B030D-6E8A-4147-A177-3AD203B41FA5}">
                      <a16:colId xmlns:a16="http://schemas.microsoft.com/office/drawing/2014/main" val="1774468179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623666664"/>
                    </a:ext>
                  </a:extLst>
                </a:gridCol>
                <a:gridCol w="640614">
                  <a:extLst>
                    <a:ext uri="{9D8B030D-6E8A-4147-A177-3AD203B41FA5}">
                      <a16:colId xmlns:a16="http://schemas.microsoft.com/office/drawing/2014/main" val="3458248320"/>
                    </a:ext>
                  </a:extLst>
                </a:gridCol>
                <a:gridCol w="640614">
                  <a:extLst>
                    <a:ext uri="{9D8B030D-6E8A-4147-A177-3AD203B41FA5}">
                      <a16:colId xmlns:a16="http://schemas.microsoft.com/office/drawing/2014/main" val="3236086595"/>
                    </a:ext>
                  </a:extLst>
                </a:gridCol>
                <a:gridCol w="640614">
                  <a:extLst>
                    <a:ext uri="{9D8B030D-6E8A-4147-A177-3AD203B41FA5}">
                      <a16:colId xmlns:a16="http://schemas.microsoft.com/office/drawing/2014/main" val="2259041939"/>
                    </a:ext>
                  </a:extLst>
                </a:gridCol>
                <a:gridCol w="640614">
                  <a:extLst>
                    <a:ext uri="{9D8B030D-6E8A-4147-A177-3AD203B41FA5}">
                      <a16:colId xmlns:a16="http://schemas.microsoft.com/office/drawing/2014/main" val="34432525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EchoDd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17672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48.93778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7.611662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98881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50.47826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8.223412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115264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63.35385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15.10279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2741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8.802178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7496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4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E186EC-E5A9-4B6B-A5D5-2BD1D770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3" y="228600"/>
            <a:ext cx="5944872" cy="2922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B0862-D358-4834-83FD-7B44A3B1B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2"/>
          <a:stretch/>
        </p:blipFill>
        <p:spPr>
          <a:xfrm>
            <a:off x="8077200" y="628158"/>
            <a:ext cx="4066647" cy="2661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47BE8D-E11D-42DF-9C5A-BA6BB7B4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58" y="3657600"/>
            <a:ext cx="5944872" cy="2922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2FC532-22F4-4CC5-A0D3-A355BE8EB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12"/>
          <a:stretch/>
        </p:blipFill>
        <p:spPr>
          <a:xfrm>
            <a:off x="8301561" y="4038600"/>
            <a:ext cx="3841823" cy="25146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C81C816-3635-4566-87AD-6DD2FE6DC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17593"/>
              </p:ext>
            </p:extLst>
          </p:nvPr>
        </p:nvGraphicFramePr>
        <p:xfrm>
          <a:off x="3970618" y="5665427"/>
          <a:ext cx="41021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65759192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6749467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83659355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8800418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5210258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1982092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007500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EchoESV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080933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54.66667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457831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62.08696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42.35125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27115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160.9077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103.2027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366.5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30707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44.68462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37.87428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8251625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1353435-6D8C-4670-B8E8-06AF6427D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2828"/>
              </p:ext>
            </p:extLst>
          </p:nvPr>
        </p:nvGraphicFramePr>
        <p:xfrm>
          <a:off x="3993101" y="2254089"/>
          <a:ext cx="4079617" cy="9144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614172">
                  <a:extLst>
                    <a:ext uri="{9D8B030D-6E8A-4147-A177-3AD203B41FA5}">
                      <a16:colId xmlns:a16="http://schemas.microsoft.com/office/drawing/2014/main" val="1967780913"/>
                    </a:ext>
                  </a:extLst>
                </a:gridCol>
                <a:gridCol w="285134">
                  <a:extLst>
                    <a:ext uri="{9D8B030D-6E8A-4147-A177-3AD203B41FA5}">
                      <a16:colId xmlns:a16="http://schemas.microsoft.com/office/drawing/2014/main" val="26538466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75010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45057113"/>
                    </a:ext>
                  </a:extLst>
                </a:gridCol>
                <a:gridCol w="572901">
                  <a:extLst>
                    <a:ext uri="{9D8B030D-6E8A-4147-A177-3AD203B41FA5}">
                      <a16:colId xmlns:a16="http://schemas.microsoft.com/office/drawing/2014/main" val="1500172379"/>
                    </a:ext>
                  </a:extLst>
                </a:gridCol>
                <a:gridCol w="656005">
                  <a:extLst>
                    <a:ext uri="{9D8B030D-6E8A-4147-A177-3AD203B41FA5}">
                      <a16:colId xmlns:a16="http://schemas.microsoft.com/office/drawing/2014/main" val="3053791700"/>
                    </a:ext>
                  </a:extLst>
                </a:gridCol>
                <a:gridCol w="656005">
                  <a:extLst>
                    <a:ext uri="{9D8B030D-6E8A-4147-A177-3AD203B41FA5}">
                      <a16:colId xmlns:a16="http://schemas.microsoft.com/office/drawing/2014/main" val="3655318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EchoEDV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875199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117.2733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51.22395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6461063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128.6087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53.84383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12818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235.5538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115.2898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83.2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40803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102.3615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46.05308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57.2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89.9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5708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6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48BBFD6-3F8E-4203-88B7-18B4030B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5944872" cy="2922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ED1C1-4D67-4ECC-9522-2813D5F4B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2"/>
          <a:stretch/>
        </p:blipFill>
        <p:spPr>
          <a:xfrm>
            <a:off x="8077200" y="620112"/>
            <a:ext cx="4078941" cy="2669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16BBF-CE5D-488A-BC64-2C10E6675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657600"/>
            <a:ext cx="5944872" cy="2922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CB4A13-EEEB-4BB1-801A-C9A5D3B353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12"/>
          <a:stretch/>
        </p:blipFill>
        <p:spPr>
          <a:xfrm>
            <a:off x="8298460" y="4186250"/>
            <a:ext cx="3849078" cy="251934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A7D3E7-7D1A-4099-8640-E49B817F6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22012"/>
              </p:ext>
            </p:extLst>
          </p:nvPr>
        </p:nvGraphicFramePr>
        <p:xfrm>
          <a:off x="3657599" y="5665427"/>
          <a:ext cx="4419601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391735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69483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1449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5279063"/>
                    </a:ext>
                  </a:extLst>
                </a:gridCol>
                <a:gridCol w="460503">
                  <a:extLst>
                    <a:ext uri="{9D8B030D-6E8A-4147-A177-3AD203B41FA5}">
                      <a16:colId xmlns:a16="http://schemas.microsoft.com/office/drawing/2014/main" val="1418007091"/>
                    </a:ext>
                  </a:extLst>
                </a:gridCol>
                <a:gridCol w="684149">
                  <a:extLst>
                    <a:ext uri="{9D8B030D-6E8A-4147-A177-3AD203B41FA5}">
                      <a16:colId xmlns:a16="http://schemas.microsoft.com/office/drawing/2014/main" val="2192239163"/>
                    </a:ext>
                  </a:extLst>
                </a:gridCol>
                <a:gridCol w="684149">
                  <a:extLst>
                    <a:ext uri="{9D8B030D-6E8A-4147-A177-3AD203B41FA5}">
                      <a16:colId xmlns:a16="http://schemas.microsoft.com/office/drawing/2014/main" val="2152575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EchoTMfEwave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61806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74.67333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20.61228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80203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74.91304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16.31484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28126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60.73077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18.5142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08301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63.75385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12.42549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860836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810A28-6F36-4113-B386-886D2966E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57940"/>
              </p:ext>
            </p:extLst>
          </p:nvPr>
        </p:nvGraphicFramePr>
        <p:xfrm>
          <a:off x="3975100" y="2236427"/>
          <a:ext cx="41021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49955936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5552112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38745359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02924079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2805556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6917291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3731746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EchoEF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815228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55.77587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14.99434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556418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55.52174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11.06538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0511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37.12308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15.94146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69.6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84481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59.87154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11.4913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0443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9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3985FD-36BB-4478-8FDD-51F2AC33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5944872" cy="2922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4F1AF-ADAA-4617-BBF2-9D9CA4314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5"/>
          <a:stretch/>
        </p:blipFill>
        <p:spPr>
          <a:xfrm>
            <a:off x="8218351" y="609600"/>
            <a:ext cx="3899993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751945-2378-41FB-AC62-6702440D1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06907"/>
            <a:ext cx="5944872" cy="2922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A7A38E-E5C0-4CD3-A98D-2D6403754B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85"/>
          <a:stretch/>
        </p:blipFill>
        <p:spPr>
          <a:xfrm>
            <a:off x="8218350" y="4191000"/>
            <a:ext cx="3899994" cy="2514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F4EB9F-473A-4CF5-9962-F27D20B8E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3274"/>
              </p:ext>
            </p:extLst>
          </p:nvPr>
        </p:nvGraphicFramePr>
        <p:xfrm>
          <a:off x="3873500" y="5714734"/>
          <a:ext cx="4445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49628">
                  <a:extLst>
                    <a:ext uri="{9D8B030D-6E8A-4147-A177-3AD203B41FA5}">
                      <a16:colId xmlns:a16="http://schemas.microsoft.com/office/drawing/2014/main" val="629899831"/>
                    </a:ext>
                  </a:extLst>
                </a:gridCol>
                <a:gridCol w="420372">
                  <a:extLst>
                    <a:ext uri="{9D8B030D-6E8A-4147-A177-3AD203B41FA5}">
                      <a16:colId xmlns:a16="http://schemas.microsoft.com/office/drawing/2014/main" val="40628433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2814309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3210939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9827813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3276598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8790344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EchoAveTDIe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51686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7.764783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2.915246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21575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7.23913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1.987858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49583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5.285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2.30955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5.085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53262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7.609583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2.381012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7.2625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12.65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835485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03C4EF-0F36-4381-9D65-ADC4378F7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13766"/>
              </p:ext>
            </p:extLst>
          </p:nvPr>
        </p:nvGraphicFramePr>
        <p:xfrm>
          <a:off x="3891429" y="2312627"/>
          <a:ext cx="4708208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73995176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12684516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6771629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204155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05973448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91677159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153870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EchSeptTDIe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median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2680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6.851739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2.542561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096147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6.347826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1.873468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34839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4.632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1.231131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72841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6.545833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3.130642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13.5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9010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2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ACF6CF5-5E75-4D22-851B-ABF63067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5944872" cy="2922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7811A-88E5-48C6-B322-74E95931A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2"/>
          <a:stretch/>
        </p:blipFill>
        <p:spPr>
          <a:xfrm>
            <a:off x="8131109" y="609600"/>
            <a:ext cx="3958241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C920F-5175-47E2-970E-B02776F5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644154"/>
            <a:ext cx="5944872" cy="2922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F6B462-A644-4531-B940-FE2E5425DD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85"/>
          <a:stretch/>
        </p:blipFill>
        <p:spPr>
          <a:xfrm>
            <a:off x="8067376" y="3817565"/>
            <a:ext cx="4124624" cy="265943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D695D3-69D5-42FF-A39F-0A25B3EA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86365"/>
              </p:ext>
            </p:extLst>
          </p:nvPr>
        </p:nvGraphicFramePr>
        <p:xfrm>
          <a:off x="3886200" y="5651981"/>
          <a:ext cx="44196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97843507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1097723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1180727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7352178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29527834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68768358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004261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TimePIvEonset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53148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436.1388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72.99198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242.79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429.63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614.06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701857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471.3445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37.03478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408.05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471.905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567.9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1304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506.983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68.61632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355.34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523.815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593.61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39095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394.7323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86.63521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270.56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546.3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131289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F94F68-561C-4F87-8600-996A078CD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20543"/>
              </p:ext>
            </p:extLst>
          </p:nvPr>
        </p:nvGraphicFramePr>
        <p:xfrm>
          <a:off x="3886200" y="2266804"/>
          <a:ext cx="4470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19668567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4953493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8284138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90820676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6670239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1000027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8129414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TimePIVRRms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57436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900.4086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192.2972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586.87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850.815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43131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1014.515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171.0665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1043.775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1247.61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75355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117.1201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76494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831.1186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169.7252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586.87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827.37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1188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177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3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32DECBE-C835-4A3F-A427-91C5B1E7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5944872" cy="2922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7F432-3939-4DFD-9270-9F99B8E5F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5"/>
          <a:stretch/>
        </p:blipFill>
        <p:spPr>
          <a:xfrm>
            <a:off x="8001000" y="304800"/>
            <a:ext cx="4136357" cy="2667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0C5119-5894-4286-B916-FC4DA1441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8" y="3684227"/>
            <a:ext cx="5944872" cy="2922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5F6D24-B319-4D98-B3DD-5F0C761834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85"/>
          <a:stretch/>
        </p:blipFill>
        <p:spPr>
          <a:xfrm>
            <a:off x="8001000" y="3661815"/>
            <a:ext cx="4129820" cy="266278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9E4ADE-FD2D-4315-B95E-2AB1D9080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42068"/>
              </p:ext>
            </p:extLst>
          </p:nvPr>
        </p:nvGraphicFramePr>
        <p:xfrm>
          <a:off x="3810000" y="5692054"/>
          <a:ext cx="4572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96550392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63199025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56488756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3834262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9760289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7896848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88455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TimeVSonset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182594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498.6757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59.93749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09124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511.6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40.56626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521.5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03583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56.9486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576.5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983090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464.7273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89.20212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54909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B9FF5BE-5207-4CB0-9C3F-98314F5F8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71172"/>
              </p:ext>
            </p:extLst>
          </p:nvPr>
        </p:nvGraphicFramePr>
        <p:xfrm>
          <a:off x="3733800" y="2312626"/>
          <a:ext cx="4572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84217872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10667083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70218218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9060766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28645569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47497396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9047783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TimePIvEpeak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75439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545.7871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77.75602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356.25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555.88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738.87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852485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583.461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48.31251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477.76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582.125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662.29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47770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596.184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67.5973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612.3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693.71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5782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492.9677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85.5645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391.34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482.16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645.2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15264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0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80B07CB-0E60-4011-8F3A-C82DB0B9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5944872" cy="2922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DDB581-23DF-4781-BD70-F59294D9A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5"/>
          <a:stretch/>
        </p:blipFill>
        <p:spPr>
          <a:xfrm>
            <a:off x="8059138" y="251012"/>
            <a:ext cx="4132862" cy="2644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7FCE5-9A7F-4DF8-A15E-FF7D45F6F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52371"/>
            <a:ext cx="5944872" cy="2795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8FA8F-085D-4343-B725-70D7621CF5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12"/>
          <a:stretch/>
        </p:blipFill>
        <p:spPr>
          <a:xfrm>
            <a:off x="8096229" y="3536311"/>
            <a:ext cx="4027129" cy="263588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58EFC1-2AE7-422D-B768-9D9E516F0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76966"/>
              </p:ext>
            </p:extLst>
          </p:nvPr>
        </p:nvGraphicFramePr>
        <p:xfrm>
          <a:off x="4114800" y="5581170"/>
          <a:ext cx="4470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5139258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98053627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25762566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73344889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46460777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9307828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314975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VortexArea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433433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0.360413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0.35835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48975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0.335191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0.055052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0.4527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57276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0.182192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0.035011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0.1315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0.1868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27998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0.201871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0.071363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0.3083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416831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5ACEE4-ACEB-4A7A-9F08-4A2079E0F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90470"/>
              </p:ext>
            </p:extLst>
          </p:nvPr>
        </p:nvGraphicFramePr>
        <p:xfrm>
          <a:off x="3810000" y="2236427"/>
          <a:ext cx="4572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55940492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16003289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49585578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1156625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7529006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7712134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545493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TimePeakVSE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4534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569.5851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72.05922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743.8604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032822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590.1151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49.82298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599.8599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667.0852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56486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650.523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106.5127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653.3538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552924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522.2017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86.93658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427.2049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7941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3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899CA37-AA54-4039-BD40-61CC12DF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5944872" cy="2795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73B3D6-6EFC-4771-A64D-C3819D243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2"/>
          <a:stretch/>
        </p:blipFill>
        <p:spPr>
          <a:xfrm>
            <a:off x="8229600" y="228600"/>
            <a:ext cx="3832412" cy="2508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CBAEF-ABA6-484D-9152-59F1EBC7F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757497"/>
            <a:ext cx="5944872" cy="2795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7084D-41E1-4F40-94A5-F5E849A0A6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85"/>
          <a:stretch/>
        </p:blipFill>
        <p:spPr>
          <a:xfrm>
            <a:off x="8229600" y="3757497"/>
            <a:ext cx="3863241" cy="249090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0ADCF2-6882-443B-9068-EF7B5AC1C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42611"/>
              </p:ext>
            </p:extLst>
          </p:nvPr>
        </p:nvGraphicFramePr>
        <p:xfrm>
          <a:off x="3860800" y="5638800"/>
          <a:ext cx="4470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63760828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96309605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98515338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83954381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1698006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7736814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214551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VortexDepth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926696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0.449854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0.072226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0.45285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603784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0.447483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0.095817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39649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0.477877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0.048668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0.3914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0.4651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0.5748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887157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0.313729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0.13844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0.5013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166836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569554-8B46-443B-BEF3-2403E5E57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66772"/>
              </p:ext>
            </p:extLst>
          </p:nvPr>
        </p:nvGraphicFramePr>
        <p:xfrm>
          <a:off x="4038600" y="2209800"/>
          <a:ext cx="4470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398460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38967447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98989562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67970155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23222892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1101055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711925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VortexIntensity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45245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-0.496135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0.059714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-0.50025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-0.3217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55515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-0.393648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0.175761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-0.5739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-0.4436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07371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0.358431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0.054896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0.2737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0.4472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194317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-0.280007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0.157549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-0.4935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-0.29475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0.1611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951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CC80-659C-47EC-9D63-9BD24A9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127D9C-AC92-412A-9E4E-A6973FEC4A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DA00-F13C-44F8-BC9B-2ABE56EE137D}"/>
              </a:ext>
            </a:extLst>
          </p:cNvPr>
          <p:cNvSpPr/>
          <p:nvPr/>
        </p:nvSpPr>
        <p:spPr>
          <a:xfrm>
            <a:off x="7767637" y="4876800"/>
            <a:ext cx="304800" cy="1676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rgbClr val="FFC000"/>
              </a:gs>
              <a:gs pos="100000">
                <a:srgbClr val="00B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2B1F5-9298-4D5B-A6D7-FBA446F451F4}"/>
              </a:ext>
            </a:extLst>
          </p:cNvPr>
          <p:cNvSpPr txBox="1"/>
          <p:nvPr/>
        </p:nvSpPr>
        <p:spPr>
          <a:xfrm>
            <a:off x="8050025" y="4822195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0E5D9-C64C-4F04-A031-8A0D98A381A6}"/>
              </a:ext>
            </a:extLst>
          </p:cNvPr>
          <p:cNvSpPr txBox="1"/>
          <p:nvPr/>
        </p:nvSpPr>
        <p:spPr>
          <a:xfrm>
            <a:off x="8050302" y="63246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High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E0B8196-01A0-4B39-ABFD-5120136BE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259"/>
              </p:ext>
            </p:extLst>
          </p:nvPr>
        </p:nvGraphicFramePr>
        <p:xfrm>
          <a:off x="381000" y="152400"/>
          <a:ext cx="6205845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" name="Worksheet" r:id="rId3" imgW="5928493" imgH="6260011" progId="Excel.Sheet.12">
                  <p:embed/>
                </p:oleObj>
              </mc:Choice>
              <mc:Fallback>
                <p:oleObj name="Worksheet" r:id="rId3" imgW="5928493" imgH="62600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"/>
                        <a:ext cx="6205845" cy="655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C8A634C-0AAB-401C-AD64-32F11CCD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5944872" cy="2795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ECB168-774C-4920-AD3B-BEBBE2448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2"/>
          <a:stretch/>
        </p:blipFill>
        <p:spPr>
          <a:xfrm>
            <a:off x="8229600" y="152400"/>
            <a:ext cx="3841822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E7AF9-5C4D-4847-B70E-A43ADA899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53015"/>
            <a:ext cx="5944872" cy="2795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0721E-7738-4FBF-B3D9-9F2EF2C359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91"/>
          <a:stretch/>
        </p:blipFill>
        <p:spPr>
          <a:xfrm>
            <a:off x="8229600" y="3657600"/>
            <a:ext cx="3888293" cy="247874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17F5BA-F6D0-499E-9E9C-C5E846E20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21059"/>
              </p:ext>
            </p:extLst>
          </p:nvPr>
        </p:nvGraphicFramePr>
        <p:xfrm>
          <a:off x="4114800" y="5634319"/>
          <a:ext cx="4419599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38855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32355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79541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7228931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48859439"/>
                    </a:ext>
                  </a:extLst>
                </a:gridCol>
                <a:gridCol w="649941">
                  <a:extLst>
                    <a:ext uri="{9D8B030D-6E8A-4147-A177-3AD203B41FA5}">
                      <a16:colId xmlns:a16="http://schemas.microsoft.com/office/drawing/2014/main" val="1344066117"/>
                    </a:ext>
                  </a:extLst>
                </a:gridCol>
                <a:gridCol w="649941">
                  <a:extLst>
                    <a:ext uri="{9D8B030D-6E8A-4147-A177-3AD203B41FA5}">
                      <a16:colId xmlns:a16="http://schemas.microsoft.com/office/drawing/2014/main" val="1202660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EnergyDissipation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47146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0.85085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0.374946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0.2696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0.8193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1.6911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97196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2.042978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0.486811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1.324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1.9904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3.2823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92275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1.010239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0.545724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0.1912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2.2113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209364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0.866629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0.424765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0.3532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0.72855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1.6533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696425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51FEC8-0D03-4B3C-AD0C-FBBD058C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80569"/>
              </p:ext>
            </p:extLst>
          </p:nvPr>
        </p:nvGraphicFramePr>
        <p:xfrm>
          <a:off x="4037105" y="2186105"/>
          <a:ext cx="4470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72186759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93405016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16734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96225598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1720579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288425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625762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VortexLength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60258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0.631107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0.083984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0.6497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480412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0.5942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0.081104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0.4431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0.7904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704896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0.478923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0.066867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0.4535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856513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0.392571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0.128529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0.2305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0.36835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0.6317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874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4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3D4826-4889-46DA-AEFE-6BF6CAAD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53015"/>
            <a:ext cx="5944872" cy="279570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78BF752-5DCD-4DD7-B704-96F66276E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"/>
            <a:ext cx="5944872" cy="2795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64BEE-1C1E-4ADC-9565-69EFC896C1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2"/>
          <a:stretch/>
        </p:blipFill>
        <p:spPr>
          <a:xfrm>
            <a:off x="8373526" y="228600"/>
            <a:ext cx="3725403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F6E7D-708F-4982-86FA-F5EDBEBABF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56"/>
          <a:stretch/>
        </p:blipFill>
        <p:spPr>
          <a:xfrm>
            <a:off x="8458200" y="3581400"/>
            <a:ext cx="3718348" cy="2362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D8D14-5145-4B41-9A0F-0ED177AFE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01484"/>
              </p:ext>
            </p:extLst>
          </p:nvPr>
        </p:nvGraphicFramePr>
        <p:xfrm>
          <a:off x="4114800" y="5562600"/>
          <a:ext cx="4792345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76955948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1181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99001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24156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3282442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5543207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594937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KineticEnergyFluctuation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err="1">
                          <a:effectLst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051206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1.208117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0.200947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0.8944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1.16545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1.6946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316351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1.467665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0.241855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1.1265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1.383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2.0779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4344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1.430777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0.178781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1.1225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1.427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1.7584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66943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1.576093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0.190646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1.2538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1.5792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1.9925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556598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3DE269-9AE1-4CFB-B2C9-092A03F47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68886"/>
              </p:ext>
            </p:extLst>
          </p:nvPr>
        </p:nvGraphicFramePr>
        <p:xfrm>
          <a:off x="4038600" y="2186104"/>
          <a:ext cx="4597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02018393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58308274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9860052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12171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7158421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5559535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0740658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VorticityFluctuation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68321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0.836737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0.046688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0.6954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0.8422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0.9209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81684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0.915391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0.023267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0.8788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0.9757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20212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0.879908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0.056613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0.7694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0.8739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0.9743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62745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0.91785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0.027156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0.92655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0.9563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0338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1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4DB9EEC-7932-42F1-A10F-2C44E653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5944872" cy="2795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518FD5-ED14-4DB0-8EE3-01EA2DA29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5"/>
          <a:stretch/>
        </p:blipFill>
        <p:spPr>
          <a:xfrm>
            <a:off x="8017518" y="76200"/>
            <a:ext cx="4136357" cy="2667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26726A-62C9-4421-AB62-D46608B7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65778"/>
              </p:ext>
            </p:extLst>
          </p:nvPr>
        </p:nvGraphicFramePr>
        <p:xfrm>
          <a:off x="4114800" y="2109904"/>
          <a:ext cx="4699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6651846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466555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418747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20732489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4303791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32436744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572094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ShearStressFluctuation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err="1">
                          <a:effectLst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10775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0.116102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0.174849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-0.2394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0.6324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56239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0.132735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0.117901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-0.1245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0.1552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56279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-0.019169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0.113325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-0.3042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-0.0111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29009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0.172514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0.147677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-0.0985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0.4272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935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7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Clusters and Cases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E4E3B78-8FF7-4469-A9D9-AE0100DFC5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939315"/>
              </p:ext>
            </p:extLst>
          </p:nvPr>
        </p:nvGraphicFramePr>
        <p:xfrm>
          <a:off x="6096000" y="1956181"/>
          <a:ext cx="2858426" cy="468817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755392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755392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1347642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417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NA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77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78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79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90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91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92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72318DEE-E804-4F61-91C9-2FB14761D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170468"/>
              </p:ext>
            </p:extLst>
          </p:nvPr>
        </p:nvGraphicFramePr>
        <p:xfrm>
          <a:off x="139539" y="1956182"/>
          <a:ext cx="2769773" cy="466907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32156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732156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1305461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421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95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D259067F-D4A7-4108-881C-29F748F83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66647"/>
              </p:ext>
            </p:extLst>
          </p:nvPr>
        </p:nvGraphicFramePr>
        <p:xfrm>
          <a:off x="3048000" y="1956181"/>
          <a:ext cx="2832487" cy="466907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71419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755392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1305676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417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57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89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93312B78-6CF6-4D05-A0C4-5DEDEBBC5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594874"/>
              </p:ext>
            </p:extLst>
          </p:nvPr>
        </p:nvGraphicFramePr>
        <p:xfrm>
          <a:off x="9144000" y="1956181"/>
          <a:ext cx="2806538" cy="467322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87437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755392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1263709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417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31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42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53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54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62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419375249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84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493809624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93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10104195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DFC43D3-4DDA-45A5-8AE6-E73C14AA011C}"/>
              </a:ext>
            </a:extLst>
          </p:cNvPr>
          <p:cNvSpPr txBox="1"/>
          <p:nvPr/>
        </p:nvSpPr>
        <p:spPr>
          <a:xfrm>
            <a:off x="163635" y="1654373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A5F972-A867-4812-84EF-ECDF83A2A368}"/>
              </a:ext>
            </a:extLst>
          </p:cNvPr>
          <p:cNvSpPr txBox="1"/>
          <p:nvPr/>
        </p:nvSpPr>
        <p:spPr>
          <a:xfrm>
            <a:off x="3048000" y="1648404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D6AA-C69D-4D29-B547-4C2418A8B941}"/>
              </a:ext>
            </a:extLst>
          </p:cNvPr>
          <p:cNvSpPr txBox="1"/>
          <p:nvPr/>
        </p:nvSpPr>
        <p:spPr>
          <a:xfrm>
            <a:off x="6070061" y="1649608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DAEE1-B58F-4BB9-B7E9-082C0A9820DC}"/>
              </a:ext>
            </a:extLst>
          </p:cNvPr>
          <p:cNvSpPr txBox="1"/>
          <p:nvPr/>
        </p:nvSpPr>
        <p:spPr>
          <a:xfrm>
            <a:off x="9144000" y="1648404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4</a:t>
            </a:r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DEC8B-D9DF-4059-A642-3376B82C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294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C1795-7F8B-462E-ABF5-D5BAE35E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44" y="307731"/>
            <a:ext cx="4842908" cy="3997637"/>
          </a:xfrm>
          <a:prstGeom prst="rect">
            <a:avLst/>
          </a:prstGeom>
        </p:spPr>
      </p:pic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D8732A18-AC58-4ADD-AE7B-60D751AE8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r="20635"/>
          <a:stretch/>
        </p:blipFill>
        <p:spPr>
          <a:xfrm>
            <a:off x="7259309" y="307731"/>
            <a:ext cx="3769385" cy="399763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59FA62D-2D9A-4222-AAED-5037EDAF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4381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12EC-FCA9-4CAB-B58E-D22C33A2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Scatterplot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122B7-1127-4EBD-8BFA-901663888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7696200" cy="51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2F1E0F-36E6-4E79-BAC3-370C10D8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6C7E3F4-F467-43F3-9DD7-FFD6EF6E7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827117"/>
              </p:ext>
            </p:extLst>
          </p:nvPr>
        </p:nvGraphicFramePr>
        <p:xfrm>
          <a:off x="647196" y="2895600"/>
          <a:ext cx="1089760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Worksheet" r:id="rId3" imgW="8896555" imgH="1680281" progId="Excel.Sheet.12">
                  <p:embed/>
                </p:oleObj>
              </mc:Choice>
              <mc:Fallback>
                <p:oleObj name="Worksheet" r:id="rId3" imgW="8896555" imgH="16802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196" y="2895600"/>
                        <a:ext cx="1089760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1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EB19A1-C35F-42E3-8F34-C5B67D480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1771"/>
              </p:ext>
            </p:extLst>
          </p:nvPr>
        </p:nvGraphicFramePr>
        <p:xfrm>
          <a:off x="681037" y="2416711"/>
          <a:ext cx="4648200" cy="457200"/>
        </p:xfrm>
        <a:graphic>
          <a:graphicData uri="http://schemas.openxmlformats.org/drawingml/2006/table">
            <a:tbl>
              <a:tblPr firstRow="1" firstCol="1" bandRow="1"/>
              <a:tblGrid>
                <a:gridCol w="1162050">
                  <a:extLst>
                    <a:ext uri="{9D8B030D-6E8A-4147-A177-3AD203B41FA5}">
                      <a16:colId xmlns:a16="http://schemas.microsoft.com/office/drawing/2014/main" val="88263949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7147822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6068529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23542172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Ward’s Method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381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0.7174621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0.5765339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0.8389593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0.9248588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849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A3EB5F9-50C5-4ECE-BDCE-297514421448}"/>
              </a:ext>
            </a:extLst>
          </p:cNvPr>
          <p:cNvSpPr txBox="1"/>
          <p:nvPr/>
        </p:nvSpPr>
        <p:spPr>
          <a:xfrm>
            <a:off x="609600" y="1893491"/>
            <a:ext cx="358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Agglomerative Coefficients – a measure </a:t>
            </a:r>
          </a:p>
          <a:p>
            <a:r>
              <a:rPr lang="en-US" sz="1400" b="1" dirty="0">
                <a:latin typeface="Cambria" panose="02040503050406030204" pitchFamily="18" charset="0"/>
              </a:rPr>
              <a:t>of the clustering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8AC69-476A-4BC3-9570-AB1409B04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0"/>
          <a:stretch/>
        </p:blipFill>
        <p:spPr>
          <a:xfrm>
            <a:off x="5689018" y="1599490"/>
            <a:ext cx="6350582" cy="51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6F236-AF27-4144-A8E2-03552E96B582}"/>
              </a:ext>
            </a:extLst>
          </p:cNvPr>
          <p:cNvSpPr txBox="1"/>
          <p:nvPr/>
        </p:nvSpPr>
        <p:spPr>
          <a:xfrm>
            <a:off x="10896600" y="220980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K =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AE427-50E3-4795-8DCA-2F8C321D8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05035"/>
              </p:ext>
            </p:extLst>
          </p:nvPr>
        </p:nvGraphicFramePr>
        <p:xfrm>
          <a:off x="294243" y="1612970"/>
          <a:ext cx="2254885" cy="50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1332697460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1268874432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1429953158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35263750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Cluster (k = 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41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088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46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23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13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788423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DB96F0-E813-4CDD-99A8-1632225D05C0}"/>
              </a:ext>
            </a:extLst>
          </p:cNvPr>
          <p:cNvCxnSpPr/>
          <p:nvPr/>
        </p:nvCxnSpPr>
        <p:spPr>
          <a:xfrm>
            <a:off x="304800" y="2176849"/>
            <a:ext cx="4953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0D6386-591E-4501-9105-DB0AD3BEC150}"/>
              </a:ext>
            </a:extLst>
          </p:cNvPr>
          <p:cNvCxnSpPr>
            <a:cxnSpLocks/>
          </p:cNvCxnSpPr>
          <p:nvPr/>
        </p:nvCxnSpPr>
        <p:spPr>
          <a:xfrm>
            <a:off x="271462" y="3581400"/>
            <a:ext cx="49863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06F42-B980-415E-9429-A14FDF248A93}"/>
              </a:ext>
            </a:extLst>
          </p:cNvPr>
          <p:cNvCxnSpPr>
            <a:cxnSpLocks/>
          </p:cNvCxnSpPr>
          <p:nvPr/>
        </p:nvCxnSpPr>
        <p:spPr>
          <a:xfrm>
            <a:off x="5334000" y="1676400"/>
            <a:ext cx="0" cy="5105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03A8B9-833A-4854-B9F0-F91AC19C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6469"/>
          <a:stretch/>
        </p:blipFill>
        <p:spPr>
          <a:xfrm>
            <a:off x="5699313" y="1676400"/>
            <a:ext cx="6001646" cy="5066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D6601-11A9-4DC7-B37B-68CD84D92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3613727"/>
            <a:ext cx="3810000" cy="316807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5C7028-43EF-4CA7-B22F-C7560D75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0"/>
              </p:ext>
            </p:extLst>
          </p:nvPr>
        </p:nvGraphicFramePr>
        <p:xfrm>
          <a:off x="293016" y="2258199"/>
          <a:ext cx="4964784" cy="1232379"/>
        </p:xfrm>
        <a:graphic>
          <a:graphicData uri="http://schemas.openxmlformats.org/drawingml/2006/table">
            <a:tbl>
              <a:tblPr firstRow="1" firstCol="1" bandRow="1"/>
              <a:tblGrid>
                <a:gridCol w="1069338">
                  <a:extLst>
                    <a:ext uri="{9D8B030D-6E8A-4147-A177-3AD203B41FA5}">
                      <a16:colId xmlns:a16="http://schemas.microsoft.com/office/drawing/2014/main" val="3888310472"/>
                    </a:ext>
                  </a:extLst>
                </a:gridCol>
                <a:gridCol w="3895446">
                  <a:extLst>
                    <a:ext uri="{9D8B030D-6E8A-4147-A177-3AD203B41FA5}">
                      <a16:colId xmlns:a16="http://schemas.microsoft.com/office/drawing/2014/main" val="443754476"/>
                    </a:ext>
                  </a:extLst>
                </a:gridCol>
              </a:tblGrid>
              <a:tr h="23745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Cases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636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1 (46)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ambria" panose="02040503050406030204" pitchFamily="18" charset="0"/>
                        </a:rPr>
                        <a:t>1 2 3 5 6 7 9 10 12 14 18 20 21 22 24 27 28 29 37 38 39 40 41 43 44 45 46 51 52 56 58 60 61 64 65 67 71 73 81 82 83 85 86 94 95 96</a:t>
                      </a:r>
                      <a:endParaRPr lang="en-US" sz="10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4003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2 (23)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mbria" panose="02040503050406030204" pitchFamily="18" charset="0"/>
                        </a:rPr>
                        <a:t>4 8 11 13 16 30 47 48 49 55 57 59 63 66 68 69 70 72 74 75 87 88 89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0512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3 (13)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ambria" panose="02040503050406030204" pitchFamily="18" charset="0"/>
                        </a:rPr>
                        <a:t>15 23 32 33 34 35 36 77 78 79 90 91 92 </a:t>
                      </a:r>
                      <a:endParaRPr lang="en-US" sz="10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21103"/>
                  </a:ext>
                </a:extLst>
              </a:tr>
              <a:tr h="23292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4 (14)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mbria" panose="02040503050406030204" pitchFamily="18" charset="0"/>
                        </a:rPr>
                        <a:t>17 19 25 26 31 42 50 53 54 62 76 80 84 93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6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976F-4FFC-4F5C-9C86-64CD95E2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Vortex Data by Cluster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0323B6-5475-408B-BC2E-15575203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3446"/>
              </p:ext>
            </p:extLst>
          </p:nvPr>
        </p:nvGraphicFramePr>
        <p:xfrm>
          <a:off x="351133" y="1752600"/>
          <a:ext cx="11489734" cy="39624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03812">
                  <a:extLst>
                    <a:ext uri="{9D8B030D-6E8A-4147-A177-3AD203B41FA5}">
                      <a16:colId xmlns:a16="http://schemas.microsoft.com/office/drawing/2014/main" val="3542114778"/>
                    </a:ext>
                  </a:extLst>
                </a:gridCol>
                <a:gridCol w="1711290">
                  <a:extLst>
                    <a:ext uri="{9D8B030D-6E8A-4147-A177-3AD203B41FA5}">
                      <a16:colId xmlns:a16="http://schemas.microsoft.com/office/drawing/2014/main" val="4261151376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828624025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1994808127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1486172497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2183447078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2626920685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962625151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3526714980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339652623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1681751278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1040059772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902117586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1037511639"/>
                    </a:ext>
                  </a:extLst>
                </a:gridCol>
              </a:tblGrid>
              <a:tr h="349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 gridSpan="1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Cluster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78400"/>
                  </a:ext>
                </a:extLst>
              </a:tr>
              <a:tr h="349335">
                <a:tc rowSpan="10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</a:p>
                  </a:txBody>
                  <a:tcPr marL="54751" marR="54751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Cluster 1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</a:rPr>
                        <a:t>Cluster 2</a:t>
                      </a:r>
                      <a:endParaRPr lang="en-US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</a:rPr>
                        <a:t>Cluster 3</a:t>
                      </a:r>
                      <a:endParaRPr lang="en-US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</a:rPr>
                        <a:t>Cluster 4</a:t>
                      </a:r>
                      <a:endParaRPr lang="en-US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16162"/>
                  </a:ext>
                </a:extLst>
              </a:tr>
              <a:tr h="349335">
                <a:tc vMerge="1">
                  <a:txBody>
                    <a:bodyPr/>
                    <a:lstStyle/>
                    <a:p>
                      <a:pPr algn="l"/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05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Mean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Median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  <a:latin typeface="Cambria" panose="02040503050406030204" pitchFamily="18" charset="0"/>
                        </a:rPr>
                        <a:t>Std.Dev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Mean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Median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  <a:latin typeface="Cambria" panose="02040503050406030204" pitchFamily="18" charset="0"/>
                        </a:rPr>
                        <a:t>Std.Dev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Mean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  <a:latin typeface="Cambria" panose="02040503050406030204" pitchFamily="18" charset="0"/>
                        </a:rPr>
                        <a:t>Std.Dev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Mean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</a:rPr>
                        <a:t>Median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  <a:latin typeface="Cambria" panose="02040503050406030204" pitchFamily="18" charset="0"/>
                        </a:rPr>
                        <a:t>Std.Dev</a:t>
                      </a:r>
                      <a:endParaRPr lang="en-US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extLst>
                  <a:ext uri="{0D108BD9-81ED-4DB2-BD59-A6C34878D82A}">
                    <a16:rowId xmlns:a16="http://schemas.microsoft.com/office/drawing/2014/main" val="4137275758"/>
                  </a:ext>
                </a:extLst>
              </a:tr>
              <a:tr h="373279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effectLst/>
                          <a:latin typeface="Cambria" panose="02040503050406030204" pitchFamily="18" charset="0"/>
                        </a:rPr>
                        <a:t>EnergyDissipation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0.85085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0.8193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0.374946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2.042978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1.9904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0.486811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1.010238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0.7661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0.545724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0.866629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0.72855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0.424765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extLst>
                  <a:ext uri="{0D108BD9-81ED-4DB2-BD59-A6C34878D82A}">
                    <a16:rowId xmlns:a16="http://schemas.microsoft.com/office/drawing/2014/main" val="1157736339"/>
                  </a:ext>
                </a:extLst>
              </a:tr>
              <a:tr h="373279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effectLst/>
                          <a:latin typeface="Cambria" panose="02040503050406030204" pitchFamily="18" charset="0"/>
                        </a:rPr>
                        <a:t>KineticEnergyFluctuation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1.2081174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1.16545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0.200947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1.467665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1.383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0.241855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1.430777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1.427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0.178781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1.576093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1.5792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0.190646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extLst>
                  <a:ext uri="{0D108BD9-81ED-4DB2-BD59-A6C34878D82A}">
                    <a16:rowId xmlns:a16="http://schemas.microsoft.com/office/drawing/2014/main" val="1341882974"/>
                  </a:ext>
                </a:extLst>
              </a:tr>
              <a:tr h="373279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Cambria" panose="02040503050406030204" pitchFamily="18" charset="0"/>
                        </a:rPr>
                        <a:t>ShearStressFluctuation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0.1161022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0.0815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0.174849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0.132735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0.1552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0.117901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-0.019169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-0.0111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0.113325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0.172514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0.2032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0.147677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extLst>
                  <a:ext uri="{0D108BD9-81ED-4DB2-BD59-A6C34878D82A}">
                    <a16:rowId xmlns:a16="http://schemas.microsoft.com/office/drawing/2014/main" val="4050624496"/>
                  </a:ext>
                </a:extLst>
              </a:tr>
              <a:tr h="349335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effectLst/>
                          <a:latin typeface="Cambria" panose="02040503050406030204" pitchFamily="18" charset="0"/>
                        </a:rPr>
                        <a:t>VortexArea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0.360413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0.35835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0.051169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0.335191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0.331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0.055052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0.182192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0.1868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0.035011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0.201871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0.1796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0.071363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extLst>
                  <a:ext uri="{0D108BD9-81ED-4DB2-BD59-A6C34878D82A}">
                    <a16:rowId xmlns:a16="http://schemas.microsoft.com/office/drawing/2014/main" val="1358132881"/>
                  </a:ext>
                </a:extLst>
              </a:tr>
              <a:tr h="349335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effectLst/>
                          <a:latin typeface="Cambria" panose="02040503050406030204" pitchFamily="18" charset="0"/>
                        </a:rPr>
                        <a:t>VortexDepth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0.4498543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0.45285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0.072226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0.447483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0.4661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0.095817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0.477877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0.4651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0.048668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0.313729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0.3396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0.13844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extLst>
                  <a:ext uri="{0D108BD9-81ED-4DB2-BD59-A6C34878D82A}">
                    <a16:rowId xmlns:a16="http://schemas.microsoft.com/office/drawing/2014/main" val="501878521"/>
                  </a:ext>
                </a:extLst>
              </a:tr>
              <a:tr h="373279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effectLst/>
                          <a:latin typeface="Cambria" panose="02040503050406030204" pitchFamily="18" charset="0"/>
                        </a:rPr>
                        <a:t>VortexIntensity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-0.4961348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-0.50025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0.059714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-0.393648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-0.4436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0.175761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0.358431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0.364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0.054896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-0.280007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-0.29475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0.157549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extLst>
                  <a:ext uri="{0D108BD9-81ED-4DB2-BD59-A6C34878D82A}">
                    <a16:rowId xmlns:a16="http://schemas.microsoft.com/office/drawing/2014/main" val="3756315862"/>
                  </a:ext>
                </a:extLst>
              </a:tr>
              <a:tr h="349335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effectLst/>
                          <a:latin typeface="Cambria" panose="02040503050406030204" pitchFamily="18" charset="0"/>
                        </a:rPr>
                        <a:t>VortexLength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0.6311065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0.6497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0.083984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0.5942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0.6011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0.081104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0.478923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0.4535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0.066867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0.392571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0.36835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0.128529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extLst>
                  <a:ext uri="{0D108BD9-81ED-4DB2-BD59-A6C34878D82A}">
                    <a16:rowId xmlns:a16="http://schemas.microsoft.com/office/drawing/2014/main" val="417313559"/>
                  </a:ext>
                </a:extLst>
              </a:tr>
              <a:tr h="373279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effectLst/>
                          <a:latin typeface="Cambria" panose="02040503050406030204" pitchFamily="18" charset="0"/>
                        </a:rPr>
                        <a:t>VorticityFluctuation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0.836737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0.8422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0.046688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0.915391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0.9137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0.023267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0.879908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0.8739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0.056613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0.91785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0.92655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0.027156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1" marR="54751" marT="0" marB="0" anchor="ctr"/>
                </a:tc>
                <a:extLst>
                  <a:ext uri="{0D108BD9-81ED-4DB2-BD59-A6C34878D82A}">
                    <a16:rowId xmlns:a16="http://schemas.microsoft.com/office/drawing/2014/main" val="121197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8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3732</TotalTime>
  <Words>2839</Words>
  <Application>Microsoft Office PowerPoint</Application>
  <PresentationFormat>Widescreen</PresentationFormat>
  <Paragraphs>2015</Paragraphs>
  <Slides>34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</vt:lpstr>
      <vt:lpstr>Courier New</vt:lpstr>
      <vt:lpstr>Franklin Gothic Medium</vt:lpstr>
      <vt:lpstr>Lucida Console</vt:lpstr>
      <vt:lpstr>Lucida Sans</vt:lpstr>
      <vt:lpstr>Times New Roman</vt:lpstr>
      <vt:lpstr>Medical Design 16x9</vt:lpstr>
      <vt:lpstr>Worksheet</vt:lpstr>
      <vt:lpstr>Vorticity</vt:lpstr>
      <vt:lpstr>Data Structure</vt:lpstr>
      <vt:lpstr>Missing Data</vt:lpstr>
      <vt:lpstr>Heatmap</vt:lpstr>
      <vt:lpstr>Scatterplot Matrix</vt:lpstr>
      <vt:lpstr>Correlation Matrix</vt:lpstr>
      <vt:lpstr>Hierarchical Clustering</vt:lpstr>
      <vt:lpstr>Hierarchical Clustering</vt:lpstr>
      <vt:lpstr>Summary of Vortex Data by Cluster</vt:lpstr>
      <vt:lpstr>Cluster means for each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of Independence</vt:lpstr>
      <vt:lpstr>Test of Independence</vt:lpstr>
      <vt:lpstr>Diastolic Functions</vt:lpstr>
      <vt:lpstr>Significant Difference in the Distributions of Values Among Cluster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Clusters and Cases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Vorticity</dc:title>
  <dc:creator>Sirish Shrestha</dc:creator>
  <cp:lastModifiedBy>Sirish Shrestha</cp:lastModifiedBy>
  <cp:revision>411</cp:revision>
  <dcterms:created xsi:type="dcterms:W3CDTF">2017-08-30T15:24:05Z</dcterms:created>
  <dcterms:modified xsi:type="dcterms:W3CDTF">2017-09-16T19:30:14Z</dcterms:modified>
</cp:coreProperties>
</file>