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4" r:id="rId5"/>
    <p:sldId id="259" r:id="rId6"/>
    <p:sldId id="258" r:id="rId7"/>
    <p:sldId id="265" r:id="rId8"/>
    <p:sldId id="266" r:id="rId9"/>
    <p:sldId id="260" r:id="rId10"/>
    <p:sldId id="262" r:id="rId11"/>
    <p:sldId id="263" r:id="rId12"/>
    <p:sldId id="261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22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63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70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62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09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92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0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07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95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38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75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AE3DA-F89E-4EF2-AA67-8AF8BA9A1753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7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GitHub/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の使い方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K. </a:t>
            </a:r>
            <a:r>
              <a:rPr kumimoji="1" lang="en-US" altLang="ja-JP" dirty="0" err="1" smtClean="0"/>
              <a:t>Kunita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887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767562" y="968515"/>
            <a:ext cx="9916886" cy="378744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838200" y="365126"/>
            <a:ext cx="7086600" cy="731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一般的利用形態</a:t>
            </a:r>
            <a:endParaRPr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02" y="5666684"/>
            <a:ext cx="596138" cy="917136"/>
          </a:xfrm>
          <a:prstGeom prst="rect">
            <a:avLst/>
          </a:prstGeom>
        </p:spPr>
      </p:pic>
      <p:sp>
        <p:nvSpPr>
          <p:cNvPr id="10" name="フローチャート: 複数書類 9"/>
          <p:cNvSpPr/>
          <p:nvPr/>
        </p:nvSpPr>
        <p:spPr>
          <a:xfrm>
            <a:off x="6150428" y="5423123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ローカルリポジトリ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074" y="5590484"/>
            <a:ext cx="596138" cy="917136"/>
          </a:xfrm>
          <a:prstGeom prst="rect">
            <a:avLst/>
          </a:prstGeom>
        </p:spPr>
      </p:pic>
      <p:sp>
        <p:nvSpPr>
          <p:cNvPr id="12" name="フローチャート: 複数書類 11"/>
          <p:cNvSpPr/>
          <p:nvPr/>
        </p:nvSpPr>
        <p:spPr>
          <a:xfrm>
            <a:off x="9753599" y="5331963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ローカルリポジトリ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245" y="5499324"/>
            <a:ext cx="596138" cy="917136"/>
          </a:xfrm>
          <a:prstGeom prst="rect">
            <a:avLst/>
          </a:prstGeom>
        </p:spPr>
      </p:pic>
      <p:cxnSp>
        <p:nvCxnSpPr>
          <p:cNvPr id="14" name="直線矢印コネクタ 13"/>
          <p:cNvCxnSpPr/>
          <p:nvPr/>
        </p:nvCxnSpPr>
        <p:spPr>
          <a:xfrm flipV="1">
            <a:off x="3592531" y="2505082"/>
            <a:ext cx="2598051" cy="301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 flipV="1">
            <a:off x="6823781" y="2530750"/>
            <a:ext cx="30943" cy="302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 flipV="1">
            <a:off x="7482818" y="2318088"/>
            <a:ext cx="2572939" cy="287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複数書類 16"/>
          <p:cNvSpPr/>
          <p:nvPr/>
        </p:nvSpPr>
        <p:spPr>
          <a:xfrm>
            <a:off x="6211586" y="1344383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中央リポジトリ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1719177" y="2339956"/>
            <a:ext cx="4408599" cy="343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5266906" y="2658421"/>
            <a:ext cx="1379313" cy="290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7358096" y="2351314"/>
            <a:ext cx="1208314" cy="335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1843840" y="6034759"/>
            <a:ext cx="529245" cy="14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1" idx="3"/>
          </p:cNvCxnSpPr>
          <p:nvPr/>
        </p:nvCxnSpPr>
        <p:spPr>
          <a:xfrm flipV="1">
            <a:off x="5523212" y="6049051"/>
            <a:ext cx="5727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3" idx="3"/>
          </p:cNvCxnSpPr>
          <p:nvPr/>
        </p:nvCxnSpPr>
        <p:spPr>
          <a:xfrm flipV="1">
            <a:off x="9126383" y="5957891"/>
            <a:ext cx="5401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3099624" y="497034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push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086086" y="484615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push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000559" y="468854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push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801524" y="605673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Commit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478705" y="6055533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Commit</a:t>
            </a:r>
            <a:endParaRPr kumimoji="1"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029903" y="5850097"/>
            <a:ext cx="733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/>
              <a:t>Commi</a:t>
            </a:r>
            <a:endParaRPr kumimoji="1" lang="ja-JP" altLang="en-US" sz="1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098823" y="4124306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Pull Request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420089" y="3642884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Pull Request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425842" y="3682148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Pull Request</a:t>
            </a:r>
            <a:endParaRPr kumimoji="1" lang="ja-JP" altLang="en-US" dirty="0"/>
          </a:p>
        </p:txBody>
      </p:sp>
      <p:sp>
        <p:nvSpPr>
          <p:cNvPr id="33" name="フローチャート: 複数書類 32"/>
          <p:cNvSpPr/>
          <p:nvPr/>
        </p:nvSpPr>
        <p:spPr>
          <a:xfrm>
            <a:off x="2471056" y="5499323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ローカルリポジトリ</a:t>
            </a:r>
            <a:endParaRPr kumimoji="1" lang="ja-JP" altLang="en-US" dirty="0"/>
          </a:p>
        </p:txBody>
      </p:sp>
      <p:cxnSp>
        <p:nvCxnSpPr>
          <p:cNvPr id="34" name="直線矢印コネクタ 33"/>
          <p:cNvCxnSpPr/>
          <p:nvPr/>
        </p:nvCxnSpPr>
        <p:spPr>
          <a:xfrm flipV="1">
            <a:off x="5419306" y="4631472"/>
            <a:ext cx="1412766" cy="108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8953491" y="4688549"/>
            <a:ext cx="591055" cy="69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1781720" y="5093216"/>
            <a:ext cx="2202461" cy="713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20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40086" cy="1325563"/>
          </a:xfrm>
        </p:spPr>
        <p:txBody>
          <a:bodyPr/>
          <a:lstStyle/>
          <a:p>
            <a:r>
              <a:rPr kumimoji="1" lang="ja-JP" altLang="en-US" dirty="0" smtClean="0"/>
              <a:t>ローカル側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978025"/>
            <a:ext cx="5040086" cy="4351338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ブランチを作る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git</a:t>
            </a:r>
            <a:r>
              <a:rPr lang="en-US" altLang="ja-JP" dirty="0" smtClean="0"/>
              <a:t> checkout –b &lt;</a:t>
            </a:r>
            <a:r>
              <a:rPr lang="en-US" altLang="ja-JP" dirty="0" err="1" smtClean="0"/>
              <a:t>new_branch</a:t>
            </a:r>
            <a:r>
              <a:rPr lang="en-US" altLang="ja-JP" dirty="0" smtClean="0"/>
              <a:t>&gt;</a:t>
            </a:r>
          </a:p>
          <a:p>
            <a:r>
              <a:rPr lang="ja-JP" altLang="en-US" dirty="0" smtClean="0"/>
              <a:t>ファイルを変更をする</a:t>
            </a:r>
            <a:endParaRPr lang="en-US" altLang="ja-JP" dirty="0" smtClean="0"/>
          </a:p>
          <a:p>
            <a:r>
              <a:rPr lang="ja-JP" altLang="en-US" dirty="0" smtClean="0"/>
              <a:t>変更をインデックスに記録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g</a:t>
            </a:r>
            <a:r>
              <a:rPr kumimoji="1" lang="en-US" altLang="ja-JP" dirty="0" err="1" smtClean="0"/>
              <a:t>it</a:t>
            </a:r>
            <a:r>
              <a:rPr kumimoji="1" lang="en-US" altLang="ja-JP" dirty="0" smtClean="0"/>
              <a:t> add &lt;file spec&gt;</a:t>
            </a:r>
          </a:p>
          <a:p>
            <a:r>
              <a:rPr lang="ja-JP" altLang="en-US" dirty="0" smtClean="0"/>
              <a:t>変更をリポジトリに反映する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Git</a:t>
            </a:r>
            <a:r>
              <a:rPr lang="en-US" altLang="ja-JP" dirty="0" smtClean="0"/>
              <a:t> commit –m “&lt;memo&gt;”</a:t>
            </a:r>
          </a:p>
          <a:p>
            <a:r>
              <a:rPr kumimoji="1" lang="ja-JP" altLang="en-US" dirty="0" smtClean="0"/>
              <a:t>リモートに変更内容を知らせる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push</a:t>
            </a:r>
            <a:r>
              <a:rPr lang="ja-JP" altLang="en-US" dirty="0"/>
              <a:t> </a:t>
            </a:r>
            <a:r>
              <a:rPr lang="en-US" altLang="ja-JP" dirty="0" err="1" smtClean="0"/>
              <a:t>orign</a:t>
            </a:r>
            <a:r>
              <a:rPr lang="en-US" altLang="ja-JP" dirty="0" smtClean="0"/>
              <a:t> &lt;</a:t>
            </a:r>
            <a:r>
              <a:rPr lang="en-US" altLang="ja-JP" dirty="0" err="1" smtClean="0"/>
              <a:t>new_branch</a:t>
            </a:r>
            <a:r>
              <a:rPr lang="en-US" altLang="ja-JP" dirty="0" smtClean="0"/>
              <a:t>&gt;</a:t>
            </a:r>
          </a:p>
          <a:p>
            <a:r>
              <a:rPr kumimoji="1" lang="en-US" altLang="ja-JP" dirty="0" smtClean="0"/>
              <a:t> 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6226628" y="365125"/>
            <a:ext cx="50400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リモート側</a:t>
            </a:r>
            <a:endParaRPr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139543" y="1901825"/>
            <a:ext cx="50400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ユーザ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変更箇所を確認する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ブランチ名を使って</a:t>
            </a:r>
            <a:r>
              <a:rPr lang="en-US" altLang="ja-JP" dirty="0" smtClean="0"/>
              <a:t>Pull Request</a:t>
            </a:r>
            <a:r>
              <a:rPr lang="ja-JP" altLang="en-US" dirty="0" smtClean="0"/>
              <a:t>を作成</a:t>
            </a:r>
            <a:endParaRPr lang="en-US" altLang="ja-JP" dirty="0" smtClean="0"/>
          </a:p>
          <a:p>
            <a:r>
              <a:rPr lang="ja-JP" altLang="en-US" dirty="0" smtClean="0"/>
              <a:t>管理者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PR</a:t>
            </a:r>
            <a:r>
              <a:rPr lang="ja-JP" altLang="en-US" dirty="0" smtClean="0"/>
              <a:t>を確認、修正は</a:t>
            </a:r>
            <a:r>
              <a:rPr lang="en-US" altLang="ja-JP" dirty="0" smtClean="0"/>
              <a:t>OK</a:t>
            </a:r>
            <a:r>
              <a:rPr lang="ja-JP" altLang="en-US" dirty="0" smtClean="0"/>
              <a:t>か？</a:t>
            </a:r>
            <a:endParaRPr lang="en-US" altLang="ja-JP" dirty="0" smtClean="0"/>
          </a:p>
          <a:p>
            <a:pPr lvl="2"/>
            <a:r>
              <a:rPr lang="ja-JP" altLang="en-US" smtClean="0"/>
              <a:t>だめなら、コメントをする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411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円/楕円 42"/>
          <p:cNvSpPr/>
          <p:nvPr/>
        </p:nvSpPr>
        <p:spPr>
          <a:xfrm>
            <a:off x="1709057" y="1023257"/>
            <a:ext cx="9916886" cy="378744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086600" cy="731606"/>
          </a:xfrm>
        </p:spPr>
        <p:txBody>
          <a:bodyPr/>
          <a:lstStyle/>
          <a:p>
            <a:r>
              <a:rPr kumimoji="1" lang="ja-JP" altLang="en-US" dirty="0" smtClean="0"/>
              <a:t>別の利用形態</a:t>
            </a:r>
            <a:endParaRPr kumimoji="1" lang="ja-JP" altLang="en-US" dirty="0"/>
          </a:p>
        </p:txBody>
      </p:sp>
      <p:sp>
        <p:nvSpPr>
          <p:cNvPr id="4" name="フローチャート: 複数書類 3"/>
          <p:cNvSpPr/>
          <p:nvPr/>
        </p:nvSpPr>
        <p:spPr>
          <a:xfrm>
            <a:off x="2471056" y="5499323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ローカルリポジトリ</a:t>
            </a:r>
            <a:endParaRPr kumimoji="1" lang="ja-JP" altLang="en-US" dirty="0"/>
          </a:p>
        </p:txBody>
      </p:sp>
      <p:sp>
        <p:nvSpPr>
          <p:cNvPr id="5" name="フローチャート: 複数書類 4"/>
          <p:cNvSpPr/>
          <p:nvPr/>
        </p:nvSpPr>
        <p:spPr>
          <a:xfrm>
            <a:off x="3580410" y="2764972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ユーザ</a:t>
            </a:r>
            <a:r>
              <a:rPr kumimoji="1" lang="en-US" altLang="ja-JP" sz="1600" b="1" dirty="0" smtClean="0"/>
              <a:t/>
            </a:r>
            <a:br>
              <a:rPr kumimoji="1" lang="en-US" altLang="ja-JP" sz="1600" b="1" dirty="0" smtClean="0"/>
            </a:br>
            <a:r>
              <a:rPr kumimoji="1" lang="ja-JP" altLang="en-US" sz="1600" b="1" dirty="0" smtClean="0"/>
              <a:t>リモート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ja-JP" altLang="en-US" sz="1600" dirty="0" smtClean="0"/>
              <a:t>リポジトリ</a:t>
            </a:r>
            <a:endParaRPr kumimoji="1" lang="ja-JP" altLang="en-US" sz="1600" dirty="0"/>
          </a:p>
        </p:txBody>
      </p:sp>
      <p:sp>
        <p:nvSpPr>
          <p:cNvPr id="6" name="フローチャート: 複数書類 5"/>
          <p:cNvSpPr/>
          <p:nvPr/>
        </p:nvSpPr>
        <p:spPr>
          <a:xfrm>
            <a:off x="9600432" y="2873756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ユーザ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ja-JP" altLang="en-US" sz="1600" dirty="0" smtClean="0"/>
              <a:t>リモート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ja-JP" altLang="en-US" sz="1600" dirty="0" smtClean="0"/>
              <a:t>リポジトリ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02" y="5666684"/>
            <a:ext cx="596138" cy="917136"/>
          </a:xfrm>
          <a:prstGeom prst="rect">
            <a:avLst/>
          </a:prstGeom>
        </p:spPr>
      </p:pic>
      <p:sp>
        <p:nvSpPr>
          <p:cNvPr id="8" name="フローチャート: 複数書類 7"/>
          <p:cNvSpPr/>
          <p:nvPr/>
        </p:nvSpPr>
        <p:spPr>
          <a:xfrm>
            <a:off x="6226628" y="3265714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ユーザ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ja-JP" altLang="en-US" sz="1600" dirty="0" smtClean="0"/>
              <a:t>リモート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ja-JP" altLang="en-US" sz="1600" dirty="0" smtClean="0"/>
              <a:t>リポジトリ</a:t>
            </a:r>
            <a:endParaRPr kumimoji="1" lang="ja-JP" altLang="en-US" sz="1600" dirty="0"/>
          </a:p>
        </p:txBody>
      </p:sp>
      <p:sp>
        <p:nvSpPr>
          <p:cNvPr id="9" name="フローチャート: 複数書類 8"/>
          <p:cNvSpPr/>
          <p:nvPr/>
        </p:nvSpPr>
        <p:spPr>
          <a:xfrm>
            <a:off x="6150428" y="5423123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ローカルリポジトリ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074" y="5590484"/>
            <a:ext cx="596138" cy="917136"/>
          </a:xfrm>
          <a:prstGeom prst="rect">
            <a:avLst/>
          </a:prstGeom>
        </p:spPr>
      </p:pic>
      <p:sp>
        <p:nvSpPr>
          <p:cNvPr id="11" name="フローチャート: 複数書類 10"/>
          <p:cNvSpPr/>
          <p:nvPr/>
        </p:nvSpPr>
        <p:spPr>
          <a:xfrm>
            <a:off x="9753599" y="5331963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ローカルリポジトリ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245" y="5499324"/>
            <a:ext cx="596138" cy="917136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 flipV="1">
            <a:off x="2902820" y="4125613"/>
            <a:ext cx="762793" cy="130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6832072" y="4507608"/>
            <a:ext cx="25927" cy="78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 flipV="1">
            <a:off x="10285135" y="4016829"/>
            <a:ext cx="88950" cy="127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ローチャート: 複数書類 19"/>
          <p:cNvSpPr/>
          <p:nvPr/>
        </p:nvSpPr>
        <p:spPr>
          <a:xfrm>
            <a:off x="6211586" y="1344383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中央リポジトリ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4773770" y="2274897"/>
            <a:ext cx="1409700" cy="71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6847114" y="2596240"/>
            <a:ext cx="21771" cy="49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7620000" y="2144486"/>
            <a:ext cx="2579914" cy="94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1843840" y="6034759"/>
            <a:ext cx="529245" cy="14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0" idx="3"/>
          </p:cNvCxnSpPr>
          <p:nvPr/>
        </p:nvCxnSpPr>
        <p:spPr>
          <a:xfrm flipV="1">
            <a:off x="5523212" y="6049051"/>
            <a:ext cx="5727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12" idx="3"/>
          </p:cNvCxnSpPr>
          <p:nvPr/>
        </p:nvCxnSpPr>
        <p:spPr>
          <a:xfrm flipV="1">
            <a:off x="9126383" y="5957891"/>
            <a:ext cx="5401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099624" y="497034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push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24829" y="488666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push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457253" y="468902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push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709057" y="5292494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編集</a:t>
            </a:r>
            <a:endParaRPr kumimoji="1" lang="en-US" altLang="ja-JP" sz="1400" dirty="0" smtClean="0"/>
          </a:p>
          <a:p>
            <a:r>
              <a:rPr kumimoji="1" lang="en-US" altLang="ja-JP" sz="1400" dirty="0" smtClean="0"/>
              <a:t>Commit</a:t>
            </a:r>
            <a:endParaRPr kumimoji="1" lang="ja-JP" altLang="en-US" sz="14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388427" y="5237713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編集</a:t>
            </a:r>
            <a:endParaRPr kumimoji="1" lang="en-US" altLang="ja-JP" sz="1400" dirty="0" smtClean="0"/>
          </a:p>
          <a:p>
            <a:r>
              <a:rPr kumimoji="1" lang="en-US" altLang="ja-JP" sz="1400" dirty="0" smtClean="0"/>
              <a:t>Commit</a:t>
            </a:r>
            <a:endParaRPr kumimoji="1" lang="ja-JP" altLang="en-US" sz="1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972165" y="5205388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編集</a:t>
            </a:r>
            <a:endParaRPr kumimoji="1" lang="en-US" altLang="ja-JP" sz="1400" dirty="0" smtClean="0"/>
          </a:p>
          <a:p>
            <a:r>
              <a:rPr kumimoji="1" lang="en-US" altLang="ja-JP" sz="1400" dirty="0" smtClean="0"/>
              <a:t>Commit</a:t>
            </a:r>
            <a:endParaRPr kumimoji="1" lang="ja-JP" altLang="en-US" sz="1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847114" y="2634343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Pull Request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135260" y="2351314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Pull Request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866587" y="232041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Pull Request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23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err="1" smtClean="0"/>
              <a:t>、</a:t>
            </a: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は何か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分散型のバージョン管理システム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分散型 </a:t>
            </a:r>
            <a:r>
              <a:rPr kumimoji="1" lang="en-US" altLang="ja-JP" dirty="0" smtClean="0"/>
              <a:t>- </a:t>
            </a:r>
            <a:r>
              <a:rPr kumimoji="1" lang="ja-JP" altLang="en-US" dirty="0" smtClean="0"/>
              <a:t>リポジトリ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変更履歴を含めたプロジェクトのファイルを記憶した一種のデータベース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を複数のホスト上に持てるシステム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Linux</a:t>
            </a:r>
            <a:r>
              <a:rPr lang="ja-JP" altLang="en-US" dirty="0" smtClean="0"/>
              <a:t>カーネルの開発のため</a:t>
            </a:r>
            <a:r>
              <a:rPr lang="en-US" altLang="ja-JP" dirty="0" smtClean="0"/>
              <a:t>Linus</a:t>
            </a:r>
            <a:r>
              <a:rPr lang="ja-JP" altLang="en-US" dirty="0" smtClean="0"/>
              <a:t>により開発された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それまで使っていたバージョン管理システムが無償で使えなくなったため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kumimoji="1" lang="en-US" altLang="ja-JP" dirty="0" err="1" smtClean="0"/>
              <a:t>Github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を使ったバージョン管理システムのクラウドサービス</a:t>
            </a:r>
            <a:endParaRPr kumimoji="1" lang="en-US" altLang="ja-JP" dirty="0" smtClean="0"/>
          </a:p>
          <a:p>
            <a:pPr lvl="2"/>
            <a:r>
              <a:rPr lang="en-US" altLang="ja-JP" dirty="0" smtClean="0">
                <a:hlinkClick r:id="rId2"/>
              </a:rPr>
              <a:t>https://github.com</a:t>
            </a:r>
            <a:endParaRPr lang="en-US" altLang="ja-JP" dirty="0" smtClean="0"/>
          </a:p>
          <a:p>
            <a:pPr marL="914400" lvl="2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959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バージョン管理システムとは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プロジェクトで使われるファイルの変更履歴を管理するシステム</a:t>
            </a:r>
            <a:endParaRPr kumimoji="1" lang="en-US" altLang="ja-JP" dirty="0" smtClean="0"/>
          </a:p>
          <a:p>
            <a:r>
              <a:rPr kumimoji="1" lang="ja-JP" altLang="en-US" dirty="0" smtClean="0"/>
              <a:t>複数ユーザで開発を行うプロジェクトで主に使われている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VCS(Version Control System)</a:t>
            </a:r>
            <a:r>
              <a:rPr kumimoji="1" lang="ja-JP" altLang="en-US" dirty="0" smtClean="0"/>
              <a:t>と</a:t>
            </a:r>
            <a:r>
              <a:rPr kumimoji="1" lang="ja-JP" altLang="en-US" dirty="0" smtClean="0"/>
              <a:t>呼ばれ 以下のようなものがある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あった）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PVCS</a:t>
            </a:r>
            <a:r>
              <a:rPr kumimoji="1" lang="ja-JP" altLang="en-US" dirty="0" smtClean="0"/>
              <a:t>　（</a:t>
            </a:r>
            <a:r>
              <a:rPr kumimoji="1" lang="en-US" altLang="ja-JP" dirty="0" err="1" smtClean="0"/>
              <a:t>Polytron</a:t>
            </a:r>
            <a:r>
              <a:rPr kumimoji="1" lang="en-US" altLang="ja-JP" dirty="0" smtClean="0"/>
              <a:t> Version Control System)</a:t>
            </a:r>
          </a:p>
          <a:p>
            <a:pPr lvl="1"/>
            <a:r>
              <a:rPr kumimoji="1" lang="en-US" altLang="ja-JP" dirty="0" smtClean="0"/>
              <a:t>RCS (Revision Control System)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Microsoft </a:t>
            </a:r>
            <a:r>
              <a:rPr kumimoji="1" lang="en-US" altLang="ja-JP" dirty="0" smtClean="0"/>
              <a:t>VSS (Visual Source Safe)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CVS (Concurrent Version System)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Subverion</a:t>
            </a:r>
            <a:r>
              <a:rPr kumimoji="1" lang="en-US" altLang="ja-JP" dirty="0" smtClean="0"/>
              <a:t> (SVN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en-US" altLang="ja-JP" dirty="0" err="1" smtClean="0"/>
              <a:t>Git</a:t>
            </a:r>
            <a:endParaRPr lang="en-US" altLang="ja-JP" dirty="0" smtClean="0"/>
          </a:p>
          <a:p>
            <a:r>
              <a:rPr kumimoji="1" lang="ja-JP" altLang="en-US" smtClean="0"/>
              <a:t>ファイルの変更履歴を記録し、必要なバージョンのファイルを取り出せるようにしたシステム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371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複数のユーザによる開発の支援</a:t>
            </a:r>
            <a:endParaRPr kumimoji="1" lang="en-US" altLang="ja-JP" dirty="0" smtClean="0"/>
          </a:p>
          <a:p>
            <a:r>
              <a:rPr kumimoji="1" lang="ja-JP" altLang="en-US" dirty="0" smtClean="0"/>
              <a:t>開発途中の変更履歴の管理</a:t>
            </a:r>
            <a:endParaRPr kumimoji="1" lang="en-US" altLang="ja-JP" dirty="0" smtClean="0"/>
          </a:p>
          <a:p>
            <a:r>
              <a:rPr kumimoji="1" lang="ja-JP" altLang="en-US" dirty="0" smtClean="0"/>
              <a:t>複数ユーザと管理者によるプロジェクトで以下のような処理をサポート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各ユーザでローカルファイルの変更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各ユーザごとローカル・ファイルの変更履歴の記憶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各ユーザのローカルの変更履歴をサーバに記録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管理者による変更履歴のレビューとサーバに許可した変更履歴を記録</a:t>
            </a:r>
            <a:endParaRPr kumimoji="1" lang="en-US" altLang="ja-JP" dirty="0" smtClean="0"/>
          </a:p>
          <a:p>
            <a:pPr lvl="1"/>
            <a:r>
              <a:rPr kumimoji="1" lang="ja-JP" altLang="en-US" smtClean="0"/>
              <a:t>他のユーザが行った変更で許可された変更のローカルへの取り込み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43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の入手方法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サーバ版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用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用</a:t>
            </a:r>
            <a:endParaRPr kumimoji="1" lang="en-US" altLang="ja-JP" dirty="0" smtClean="0"/>
          </a:p>
          <a:p>
            <a:r>
              <a:rPr kumimoji="1" lang="ja-JP" altLang="en-US" dirty="0" smtClean="0"/>
              <a:t>クライアント版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Windows</a:t>
            </a:r>
            <a:r>
              <a:rPr lang="ja-JP" altLang="en-US" dirty="0" smtClean="0"/>
              <a:t>用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068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の基本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リモート・リポジトリ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ソースコード等およびその変更履歴を記憶するネットワーク上の場所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Git</a:t>
            </a:r>
            <a:r>
              <a:rPr lang="en-US" altLang="ja-JP" dirty="0" err="1" smtClean="0"/>
              <a:t>hub</a:t>
            </a:r>
            <a:r>
              <a:rPr lang="ja-JP" altLang="en-US" dirty="0" smtClean="0"/>
              <a:t>等の上にある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r>
              <a:rPr kumimoji="1" lang="ja-JP" altLang="en-US" dirty="0" smtClean="0"/>
              <a:t>ローカル・リポジトリ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ローカルでの変更履歴の記録</a:t>
            </a:r>
            <a:endParaRPr lang="en-US" altLang="ja-JP" dirty="0"/>
          </a:p>
          <a:p>
            <a:r>
              <a:rPr kumimoji="1" lang="ja-JP" altLang="en-US" dirty="0" smtClean="0"/>
              <a:t>インデックス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ステージ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ングエリア</a:t>
            </a:r>
            <a:r>
              <a:rPr kumimoji="1" lang="en-US" altLang="ja-JP" dirty="0" smtClean="0"/>
              <a:t>))</a:t>
            </a:r>
          </a:p>
          <a:p>
            <a:pPr lvl="1"/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で管理するファイルのリストを保持する場所</a:t>
            </a:r>
            <a:endParaRPr kumimoji="1" lang="en-US" altLang="ja-JP" dirty="0" smtClean="0"/>
          </a:p>
          <a:p>
            <a:r>
              <a:rPr kumimoji="1" lang="ja-JP" altLang="en-US" dirty="0" smtClean="0"/>
              <a:t>作業ディレクトリ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ワーキングツリー）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ローカルで編集されるファイル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ソースコード等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とディレクトリ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839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779643" y="91141"/>
            <a:ext cx="10515600" cy="1325563"/>
          </a:xfrm>
        </p:spPr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が扱う記憶域</a:t>
            </a:r>
            <a:endParaRPr kumimoji="1" lang="ja-JP" altLang="en-US" dirty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1219200" y="1872343"/>
            <a:ext cx="1926772" cy="1600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</a:t>
            </a:r>
            <a:endParaRPr kumimoji="1" lang="ja-JP" altLang="en-US" dirty="0"/>
          </a:p>
        </p:txBody>
      </p:sp>
      <p:sp>
        <p:nvSpPr>
          <p:cNvPr id="6" name="フローチャート: 磁気ディスク 5"/>
          <p:cNvSpPr/>
          <p:nvPr/>
        </p:nvSpPr>
        <p:spPr>
          <a:xfrm>
            <a:off x="4517572" y="1872343"/>
            <a:ext cx="1926772" cy="1600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インデックス</a:t>
            </a:r>
            <a:endParaRPr kumimoji="1" lang="ja-JP" altLang="en-US" dirty="0"/>
          </a:p>
        </p:txBody>
      </p:sp>
      <p:grpSp>
        <p:nvGrpSpPr>
          <p:cNvPr id="67" name="グループ化 66"/>
          <p:cNvGrpSpPr/>
          <p:nvPr/>
        </p:nvGrpSpPr>
        <p:grpSpPr>
          <a:xfrm>
            <a:off x="7815944" y="1187302"/>
            <a:ext cx="3076486" cy="2970281"/>
            <a:chOff x="8338866" y="1063334"/>
            <a:chExt cx="3076486" cy="2970281"/>
          </a:xfrm>
        </p:grpSpPr>
        <p:sp>
          <p:nvSpPr>
            <p:cNvPr id="65" name="正方形/長方形 64"/>
            <p:cNvSpPr/>
            <p:nvPr/>
          </p:nvSpPr>
          <p:spPr>
            <a:xfrm>
              <a:off x="8338866" y="1063334"/>
              <a:ext cx="3076486" cy="2970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9329057" y="1690688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File1</a:t>
              </a: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9329057" y="2050360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Dir</a:t>
              </a:r>
              <a:r>
                <a:rPr kumimoji="1" lang="en-US" altLang="ja-JP" dirty="0" smtClean="0"/>
                <a:t>1</a:t>
              </a: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9329056" y="2410032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File2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9329055" y="2769703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Dir2</a:t>
              </a:r>
              <a:endParaRPr kumimoji="1" lang="en-US" altLang="ja-JP" dirty="0" smtClean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0260000" y="2575009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File6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0260000" y="2909218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File7</a:t>
              </a: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0260000" y="3243427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Dir3</a:t>
              </a:r>
              <a:endParaRPr kumimoji="1" lang="en-US" altLang="ja-JP" dirty="0" smtClean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0260000" y="1906591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File4</a:t>
              </a: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0260000" y="2240800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File5</a:t>
              </a: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10260000" y="1572382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File3</a:t>
              </a:r>
            </a:p>
          </p:txBody>
        </p:sp>
        <p:cxnSp>
          <p:nvCxnSpPr>
            <p:cNvPr id="23" name="直線コネクタ 22"/>
            <p:cNvCxnSpPr/>
            <p:nvPr/>
          </p:nvCxnSpPr>
          <p:spPr>
            <a:xfrm flipH="1">
              <a:off x="9051468" y="1880184"/>
              <a:ext cx="5444" cy="1079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8916667" y="2234378"/>
              <a:ext cx="412977" cy="19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9052054" y="2595345"/>
              <a:ext cx="2775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9052054" y="2954369"/>
              <a:ext cx="2775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H="1">
              <a:off x="10009415" y="2763348"/>
              <a:ext cx="5444" cy="6595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10009415" y="2761412"/>
              <a:ext cx="277590" cy="3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>
              <a:off x="9873343" y="2954369"/>
              <a:ext cx="1415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10003935" y="1755932"/>
              <a:ext cx="5480" cy="671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10001229" y="2097854"/>
              <a:ext cx="2775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>
              <a:off x="10009415" y="2425646"/>
              <a:ext cx="2775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 flipV="1">
              <a:off x="9873343" y="2244685"/>
              <a:ext cx="136072" cy="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10009415" y="3103232"/>
              <a:ext cx="277590" cy="3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10009415" y="3422924"/>
              <a:ext cx="277590" cy="3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10001229" y="1757555"/>
              <a:ext cx="2775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9052054" y="1875354"/>
              <a:ext cx="2775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テキスト ボックス 65"/>
            <p:cNvSpPr txBox="1"/>
            <p:nvPr/>
          </p:nvSpPr>
          <p:spPr>
            <a:xfrm>
              <a:off x="9365888" y="1169617"/>
              <a:ext cx="1755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作業ディレクトリ</a:t>
              </a:r>
              <a:endParaRPr kumimoji="1" lang="ja-JP" altLang="en-US" dirty="0"/>
            </a:p>
          </p:txBody>
        </p:sp>
      </p:grpSp>
      <p:cxnSp>
        <p:nvCxnSpPr>
          <p:cNvPr id="69" name="直線矢印コネクタ 68"/>
          <p:cNvCxnSpPr/>
          <p:nvPr/>
        </p:nvCxnSpPr>
        <p:spPr>
          <a:xfrm flipH="1">
            <a:off x="6558858" y="2698977"/>
            <a:ext cx="1099456" cy="265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flipH="1">
            <a:off x="3308846" y="2734100"/>
            <a:ext cx="1099456" cy="265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6873971" y="234291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ADD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416169" y="2371068"/>
            <a:ext cx="102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COMMIT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741714" y="4996543"/>
            <a:ext cx="564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add</a:t>
            </a:r>
            <a:r>
              <a:rPr kumimoji="1" lang="ja-JP" altLang="en-US" dirty="0" smtClean="0"/>
              <a:t>コマンドで変更があったファイルをインデックスに記憶</a:t>
            </a:r>
            <a:endParaRPr kumimoji="1" lang="en-US" altLang="ja-JP" dirty="0" smtClean="0"/>
          </a:p>
          <a:p>
            <a:r>
              <a:rPr lang="en-US" altLang="ja-JP" dirty="0" smtClean="0"/>
              <a:t>commit</a:t>
            </a:r>
            <a:r>
              <a:rPr lang="ja-JP" altLang="en-US" dirty="0" smtClean="0"/>
              <a:t>コマンドでリポジトリに記憶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336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の説明で使われる矢印の向き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38200" y="1497239"/>
            <a:ext cx="10515600" cy="479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変更の元になった方に矢印を向ける</a:t>
            </a:r>
            <a:endParaRPr lang="en-US" altLang="ja-JP" sz="28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時系列で変わっていく方向ではなく、元がどっちかを示す</a:t>
            </a:r>
            <a:endParaRPr lang="en-US" altLang="ja-JP" sz="28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2"/>
            <a:endParaRPr lang="en-US" altLang="ja-JP" sz="2000" dirty="0" smtClean="0"/>
          </a:p>
          <a:p>
            <a:pPr lvl="2"/>
            <a:r>
              <a:rPr lang="en-US" altLang="ja-JP" sz="2000" dirty="0" smtClean="0"/>
              <a:t>A</a:t>
            </a:r>
            <a:r>
              <a:rPr lang="ja-JP" altLang="en-US" sz="2000" dirty="0"/>
              <a:t>に編集を加えたものが</a:t>
            </a:r>
            <a:r>
              <a:rPr lang="en-US" altLang="ja-JP" sz="2000" dirty="0"/>
              <a:t>B</a:t>
            </a:r>
            <a:r>
              <a:rPr lang="ja-JP" altLang="en-US" sz="2000" dirty="0"/>
              <a:t>でさらに</a:t>
            </a:r>
            <a:r>
              <a:rPr lang="en-US" altLang="ja-JP" sz="2000" dirty="0"/>
              <a:t>B</a:t>
            </a:r>
            <a:r>
              <a:rPr lang="ja-JP" altLang="en-US" sz="2000" dirty="0"/>
              <a:t>に編集を加えたものが</a:t>
            </a:r>
            <a:r>
              <a:rPr lang="en-US" altLang="ja-JP" sz="2000" dirty="0"/>
              <a:t>C</a:t>
            </a:r>
            <a:r>
              <a:rPr lang="ja-JP" altLang="en-US" sz="2000" dirty="0"/>
              <a:t>の場合</a:t>
            </a:r>
            <a:endParaRPr lang="en-US" altLang="ja-JP" sz="2000" dirty="0"/>
          </a:p>
          <a:p>
            <a:pPr lvl="2"/>
            <a:r>
              <a:rPr lang="en-US" altLang="ja-JP" sz="2400" dirty="0"/>
              <a:t>	A</a:t>
            </a:r>
            <a:r>
              <a:rPr lang="ja-JP" altLang="en-US" sz="2400" dirty="0"/>
              <a:t> ← </a:t>
            </a:r>
            <a:r>
              <a:rPr lang="en-US" altLang="ja-JP" sz="2400" dirty="0"/>
              <a:t>B </a:t>
            </a:r>
            <a:r>
              <a:rPr lang="ja-JP" altLang="en-US" sz="2400" dirty="0"/>
              <a:t>← </a:t>
            </a:r>
            <a:r>
              <a:rPr lang="en-US" altLang="ja-JP" sz="2400" dirty="0" smtClean="0"/>
              <a:t>C</a:t>
            </a:r>
            <a:endParaRPr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ja-JP" sz="28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オブジェクト指向の表現でも、派生先に矢印を向けるのではなく、元になったクラスやオブジェクトの方に矢印を</a:t>
            </a:r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向ける（子オブジェクトから親オブジェクトに矢印を向ける</a:t>
            </a:r>
            <a:r>
              <a:rPr lang="en-US" altLang="ja-JP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図</a:t>
            </a:r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が多い（</a:t>
            </a:r>
            <a:r>
              <a:rPr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UML</a:t>
            </a:r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等）</a:t>
            </a:r>
            <a:endParaRPr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時系列的な</a:t>
            </a:r>
            <a:r>
              <a:rPr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Flow</a:t>
            </a:r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とは逆になるので気持ち悪い人もいるかも</a:t>
            </a:r>
            <a:endParaRPr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2131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>
                <a:hlinkClick r:id="rId2"/>
              </a:rPr>
              <a:t>https://github.com</a:t>
            </a:r>
            <a:r>
              <a:rPr kumimoji="1" lang="ja-JP" altLang="en-US" dirty="0" smtClean="0"/>
              <a:t>にある</a:t>
            </a: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サーバとしてクラウドサービス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無料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有料のサービスがある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無制限のパブリック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公開</a:t>
            </a:r>
            <a:r>
              <a:rPr kumimoji="1" lang="en-US" altLang="ja-JP" dirty="0" smtClean="0"/>
              <a:t>)/</a:t>
            </a:r>
            <a:r>
              <a:rPr kumimoji="1" lang="ja-JP" altLang="en-US" dirty="0" smtClean="0"/>
              <a:t>プライベート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非公開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リポジトリ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Bug</a:t>
            </a:r>
            <a:r>
              <a:rPr kumimoji="1" lang="ja-JP" altLang="en-US" dirty="0" smtClean="0"/>
              <a:t>トラック、</a:t>
            </a:r>
            <a:r>
              <a:rPr kumimoji="1" lang="en-US" altLang="ja-JP" dirty="0" smtClean="0"/>
              <a:t>Issue</a:t>
            </a:r>
            <a:r>
              <a:rPr kumimoji="1" lang="ja-JP" altLang="en-US" dirty="0" smtClean="0"/>
              <a:t>作成、プロジェクト管理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無料サービス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プライベートリポジトリのコラボレータ</a:t>
            </a:r>
            <a:r>
              <a:rPr lang="en-US" altLang="ja-JP" dirty="0" smtClean="0"/>
              <a:t>(</a:t>
            </a:r>
            <a:r>
              <a:rPr lang="ja-JP" altLang="en-US" dirty="0" smtClean="0"/>
              <a:t>共同開発者</a:t>
            </a:r>
            <a:r>
              <a:rPr lang="en-US" altLang="ja-JP" dirty="0" smtClean="0"/>
              <a:t>)</a:t>
            </a:r>
            <a:r>
              <a:rPr lang="ja-JP" altLang="en-US" dirty="0" smtClean="0"/>
              <a:t>数が</a:t>
            </a:r>
            <a:r>
              <a:rPr lang="en-US" altLang="ja-JP" dirty="0" smtClean="0"/>
              <a:t>3</a:t>
            </a:r>
            <a:r>
              <a:rPr lang="ja-JP" altLang="en-US" dirty="0" smtClean="0"/>
              <a:t>人まで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有料サービス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プライベートリポジトリのコラボレータ数の制限なし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PRO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($7/mon)</a:t>
            </a:r>
          </a:p>
          <a:p>
            <a:pPr lvl="4"/>
            <a:r>
              <a:rPr lang="en-US" altLang="ja-JP" dirty="0" smtClean="0"/>
              <a:t>pages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Wiki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ブランチの保護、コードオーナー、</a:t>
            </a:r>
            <a:r>
              <a:rPr lang="en-US" altLang="ja-JP" dirty="0" smtClean="0"/>
              <a:t>Insight</a:t>
            </a:r>
            <a:r>
              <a:rPr lang="ja-JP" altLang="en-US" dirty="0" smtClean="0"/>
              <a:t>などの機能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Team ($7/mon/user)</a:t>
            </a:r>
          </a:p>
          <a:p>
            <a:pPr lvl="4"/>
            <a:r>
              <a:rPr lang="en-US" altLang="ja-JP" dirty="0" smtClean="0"/>
              <a:t>Pro</a:t>
            </a:r>
            <a:r>
              <a:rPr lang="ja-JP" altLang="en-US" dirty="0" smtClean="0"/>
              <a:t>の機能</a:t>
            </a:r>
            <a:r>
              <a:rPr lang="en-US" altLang="ja-JP" dirty="0" smtClean="0"/>
              <a:t>+</a:t>
            </a:r>
            <a:r>
              <a:rPr lang="ja-JP" altLang="en-US" dirty="0" smtClean="0"/>
              <a:t>チームごとのアクセス管理、ユーザ管理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Enterprise($21/mon/user)</a:t>
            </a:r>
          </a:p>
          <a:p>
            <a:pPr lvl="4"/>
            <a:r>
              <a:rPr lang="en-US" altLang="ja-JP" dirty="0" smtClean="0"/>
              <a:t>Team+</a:t>
            </a:r>
            <a:r>
              <a:rPr lang="ja-JP" altLang="en-US" dirty="0" smtClean="0"/>
              <a:t>オンプレミスとクラウド、</a:t>
            </a:r>
            <a:r>
              <a:rPr lang="en-US" altLang="ja-JP" dirty="0" smtClean="0"/>
              <a:t>SAML</a:t>
            </a:r>
            <a:r>
              <a:rPr lang="ja-JP" altLang="en-US" dirty="0" smtClean="0"/>
              <a:t>シングルサインオン、アクセスプロビジョニング、稼働率</a:t>
            </a:r>
            <a:r>
              <a:rPr lang="en-US" altLang="ja-JP" dirty="0" smtClean="0"/>
              <a:t>SLA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請求書発行、監査機能等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032F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6023" rIns="91440" bIns="9204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-apple-system"/>
              </a:rPr>
              <a:t>チームごとのアクセス管理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-apple-system"/>
              </a:rPr>
              <a:t>  </a:t>
            </a:r>
            <a:r>
              <a:rPr kumimoji="0" lang="ja-JP" altLang="ja-JP" sz="1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-apple-system"/>
              </a:rPr>
              <a:t>ユ</a:t>
            </a:r>
            <a:r>
              <a:rPr kumimoji="0" lang="ja-JP" altLang="ja-JP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-apple-system"/>
              </a:rPr>
              <a:t>ーザー管理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sp>
        <p:nvSpPr>
          <p:cNvPr id="5" name="AutoShape 2" descr="✓"/>
          <p:cNvSpPr>
            <a:spLocks noChangeAspect="1" noChangeArrowheads="1"/>
          </p:cNvSpPr>
          <p:nvPr/>
        </p:nvSpPr>
        <p:spPr bwMode="auto">
          <a:xfrm>
            <a:off x="79375" y="-6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9560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587</Words>
  <Application>Microsoft Office PowerPoint</Application>
  <PresentationFormat>ワイド画面</PresentationFormat>
  <Paragraphs>145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-apple-system</vt:lpstr>
      <vt:lpstr>ＭＳ Ｐゴシック</vt:lpstr>
      <vt:lpstr>Arial</vt:lpstr>
      <vt:lpstr>Calibri</vt:lpstr>
      <vt:lpstr>Calibri Light</vt:lpstr>
      <vt:lpstr>Office テーマ</vt:lpstr>
      <vt:lpstr>GitHub/Gitの使い方 </vt:lpstr>
      <vt:lpstr>Git、Githubは何か</vt:lpstr>
      <vt:lpstr>バージョン管理システムとは</vt:lpstr>
      <vt:lpstr>Gitの目的</vt:lpstr>
      <vt:lpstr>Gitの入手方法</vt:lpstr>
      <vt:lpstr>Gitの基本</vt:lpstr>
      <vt:lpstr>Gitが扱う記憶域</vt:lpstr>
      <vt:lpstr>Gitの説明で使われる矢印の向き</vt:lpstr>
      <vt:lpstr>Githubとは？</vt:lpstr>
      <vt:lpstr>PowerPoint プレゼンテーション</vt:lpstr>
      <vt:lpstr>ローカル側</vt:lpstr>
      <vt:lpstr>別の利用形態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GitHub/Gitの使い方</dc:title>
  <dc:creator>國田 一哉</dc:creator>
  <cp:lastModifiedBy>國田一哉</cp:lastModifiedBy>
  <cp:revision>35</cp:revision>
  <dcterms:created xsi:type="dcterms:W3CDTF">2019-09-13T07:36:32Z</dcterms:created>
  <dcterms:modified xsi:type="dcterms:W3CDTF">2021-05-26T15:38:51Z</dcterms:modified>
</cp:coreProperties>
</file>