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4" r:id="rId5"/>
    <p:sldId id="259" r:id="rId6"/>
    <p:sldId id="258" r:id="rId7"/>
    <p:sldId id="265" r:id="rId8"/>
    <p:sldId id="266" r:id="rId9"/>
    <p:sldId id="260" r:id="rId10"/>
    <p:sldId id="262" r:id="rId11"/>
    <p:sldId id="263" r:id="rId12"/>
    <p:sldId id="261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E3DA-F89E-4EF2-AA67-8AF8BA9A1753}" type="datetimeFigureOut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B97A-F6F4-4195-9FCF-2973F143EA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822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E3DA-F89E-4EF2-AA67-8AF8BA9A1753}" type="datetimeFigureOut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B97A-F6F4-4195-9FCF-2973F143EA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763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E3DA-F89E-4EF2-AA67-8AF8BA9A1753}" type="datetimeFigureOut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B97A-F6F4-4195-9FCF-2973F143EA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470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E3DA-F89E-4EF2-AA67-8AF8BA9A1753}" type="datetimeFigureOut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B97A-F6F4-4195-9FCF-2973F143EA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2625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E3DA-F89E-4EF2-AA67-8AF8BA9A1753}" type="datetimeFigureOut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B97A-F6F4-4195-9FCF-2973F143EA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3095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E3DA-F89E-4EF2-AA67-8AF8BA9A1753}" type="datetimeFigureOut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B97A-F6F4-4195-9FCF-2973F143EA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0926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E3DA-F89E-4EF2-AA67-8AF8BA9A1753}" type="datetimeFigureOut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B97A-F6F4-4195-9FCF-2973F143EA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80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E3DA-F89E-4EF2-AA67-8AF8BA9A1753}" type="datetimeFigureOut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B97A-F6F4-4195-9FCF-2973F143EA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8074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E3DA-F89E-4EF2-AA67-8AF8BA9A1753}" type="datetimeFigureOut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B97A-F6F4-4195-9FCF-2973F143EA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8952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E3DA-F89E-4EF2-AA67-8AF8BA9A1753}" type="datetimeFigureOut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B97A-F6F4-4195-9FCF-2973F143EA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1381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E3DA-F89E-4EF2-AA67-8AF8BA9A1753}" type="datetimeFigureOut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B97A-F6F4-4195-9FCF-2973F143EA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975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AE3DA-F89E-4EF2-AA67-8AF8BA9A1753}" type="datetimeFigureOut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0B97A-F6F4-4195-9FCF-2973F143EA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67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GitHub/</a:t>
            </a:r>
            <a:r>
              <a:rPr lang="en-US" altLang="ja-JP" dirty="0" err="1" smtClean="0"/>
              <a:t>Git</a:t>
            </a:r>
            <a:r>
              <a:rPr lang="ja-JP" altLang="en-US" dirty="0" smtClean="0"/>
              <a:t>の使い方</a:t>
            </a:r>
            <a:r>
              <a:rPr lang="en-US" altLang="ja-JP" dirty="0" smtClean="0"/>
              <a:t>	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K. </a:t>
            </a:r>
            <a:r>
              <a:rPr kumimoji="1" lang="en-US" altLang="ja-JP" dirty="0" err="1" smtClean="0"/>
              <a:t>Kunita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887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1767562" y="968515"/>
            <a:ext cx="9916886" cy="378744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838200" y="365126"/>
            <a:ext cx="7086600" cy="7316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一般的利用形態</a:t>
            </a:r>
            <a:endParaRPr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02" y="5666684"/>
            <a:ext cx="596138" cy="917136"/>
          </a:xfrm>
          <a:prstGeom prst="rect">
            <a:avLst/>
          </a:prstGeom>
        </p:spPr>
      </p:pic>
      <p:sp>
        <p:nvSpPr>
          <p:cNvPr id="10" name="フローチャート: 複数書類 9"/>
          <p:cNvSpPr/>
          <p:nvPr/>
        </p:nvSpPr>
        <p:spPr>
          <a:xfrm>
            <a:off x="6150428" y="5423123"/>
            <a:ext cx="1240972" cy="125185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ローカルリポジトリ</a:t>
            </a:r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074" y="5590484"/>
            <a:ext cx="596138" cy="917136"/>
          </a:xfrm>
          <a:prstGeom prst="rect">
            <a:avLst/>
          </a:prstGeom>
        </p:spPr>
      </p:pic>
      <p:sp>
        <p:nvSpPr>
          <p:cNvPr id="12" name="フローチャート: 複数書類 11"/>
          <p:cNvSpPr/>
          <p:nvPr/>
        </p:nvSpPr>
        <p:spPr>
          <a:xfrm>
            <a:off x="9753599" y="5331963"/>
            <a:ext cx="1240972" cy="125185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ローカルリポジトリ</a:t>
            </a:r>
            <a:endParaRPr kumimoji="1" lang="ja-JP" altLang="en-US" dirty="0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245" y="5499324"/>
            <a:ext cx="596138" cy="917136"/>
          </a:xfrm>
          <a:prstGeom prst="rect">
            <a:avLst/>
          </a:prstGeom>
        </p:spPr>
      </p:pic>
      <p:cxnSp>
        <p:nvCxnSpPr>
          <p:cNvPr id="14" name="直線矢印コネクタ 13"/>
          <p:cNvCxnSpPr/>
          <p:nvPr/>
        </p:nvCxnSpPr>
        <p:spPr>
          <a:xfrm flipV="1">
            <a:off x="3592531" y="2505082"/>
            <a:ext cx="2598051" cy="3014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flipH="1" flipV="1">
            <a:off x="6823781" y="2530750"/>
            <a:ext cx="30943" cy="3023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H="1" flipV="1">
            <a:off x="7482818" y="2318088"/>
            <a:ext cx="2572939" cy="287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フローチャート: 複数書類 16"/>
          <p:cNvSpPr/>
          <p:nvPr/>
        </p:nvSpPr>
        <p:spPr>
          <a:xfrm>
            <a:off x="6211586" y="1344383"/>
            <a:ext cx="1240972" cy="125185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中央リポジトリ</a:t>
            </a:r>
            <a:endParaRPr kumimoji="1" lang="ja-JP" altLang="en-US" dirty="0"/>
          </a:p>
        </p:txBody>
      </p:sp>
      <p:cxnSp>
        <p:nvCxnSpPr>
          <p:cNvPr id="18" name="直線矢印コネクタ 17"/>
          <p:cNvCxnSpPr/>
          <p:nvPr/>
        </p:nvCxnSpPr>
        <p:spPr>
          <a:xfrm flipV="1">
            <a:off x="1719177" y="2339956"/>
            <a:ext cx="4408599" cy="3439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V="1">
            <a:off x="5266906" y="2658421"/>
            <a:ext cx="1379313" cy="2900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H="1" flipV="1">
            <a:off x="7358096" y="2351314"/>
            <a:ext cx="1208314" cy="3354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V="1">
            <a:off x="1843840" y="6034759"/>
            <a:ext cx="529245" cy="14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1" idx="3"/>
          </p:cNvCxnSpPr>
          <p:nvPr/>
        </p:nvCxnSpPr>
        <p:spPr>
          <a:xfrm flipV="1">
            <a:off x="5523212" y="6049051"/>
            <a:ext cx="5727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3" idx="3"/>
          </p:cNvCxnSpPr>
          <p:nvPr/>
        </p:nvCxnSpPr>
        <p:spPr>
          <a:xfrm flipV="1">
            <a:off x="9126383" y="5957891"/>
            <a:ext cx="5401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3099624" y="4970347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push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086086" y="4846155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push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000559" y="468854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push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801524" y="6056737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Commit</a:t>
            </a:r>
            <a:endParaRPr kumimoji="1" lang="ja-JP" altLang="en-US" sz="14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478705" y="6055533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Commit</a:t>
            </a:r>
            <a:endParaRPr kumimoji="1" lang="ja-JP" altLang="en-US" sz="14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029903" y="5850097"/>
            <a:ext cx="733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/>
              <a:t>Commi</a:t>
            </a:r>
            <a:endParaRPr kumimoji="1" lang="ja-JP" altLang="en-US" sz="14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098823" y="4124306"/>
            <a:ext cx="1343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Pull Request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420089" y="3642884"/>
            <a:ext cx="1343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Pull Request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7425842" y="3682148"/>
            <a:ext cx="1343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Pull Request</a:t>
            </a:r>
            <a:endParaRPr kumimoji="1" lang="ja-JP" altLang="en-US" dirty="0"/>
          </a:p>
        </p:txBody>
      </p:sp>
      <p:sp>
        <p:nvSpPr>
          <p:cNvPr id="33" name="フローチャート: 複数書類 32"/>
          <p:cNvSpPr/>
          <p:nvPr/>
        </p:nvSpPr>
        <p:spPr>
          <a:xfrm>
            <a:off x="2471056" y="5499323"/>
            <a:ext cx="1240972" cy="125185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ローカルリポジトリ</a:t>
            </a:r>
            <a:endParaRPr kumimoji="1" lang="ja-JP" altLang="en-US" dirty="0"/>
          </a:p>
        </p:txBody>
      </p:sp>
      <p:cxnSp>
        <p:nvCxnSpPr>
          <p:cNvPr id="34" name="直線矢印コネクタ 33"/>
          <p:cNvCxnSpPr/>
          <p:nvPr/>
        </p:nvCxnSpPr>
        <p:spPr>
          <a:xfrm flipV="1">
            <a:off x="5419306" y="4631472"/>
            <a:ext cx="1412766" cy="1080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 flipV="1">
            <a:off x="8953491" y="4688549"/>
            <a:ext cx="591055" cy="696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V="1">
            <a:off x="1781720" y="5093216"/>
            <a:ext cx="2202461" cy="713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20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040086" cy="1325563"/>
          </a:xfrm>
        </p:spPr>
        <p:txBody>
          <a:bodyPr/>
          <a:lstStyle/>
          <a:p>
            <a:r>
              <a:rPr kumimoji="1" lang="ja-JP" altLang="en-US" dirty="0" smtClean="0"/>
              <a:t>ローカル側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14400" y="1978025"/>
            <a:ext cx="5040086" cy="4351338"/>
          </a:xfrm>
        </p:spPr>
        <p:txBody>
          <a:bodyPr>
            <a:normAutofit lnSpcReduction="10000"/>
          </a:bodyPr>
          <a:lstStyle/>
          <a:p>
            <a:r>
              <a:rPr lang="ja-JP" altLang="en-US" dirty="0" smtClean="0"/>
              <a:t>ブランチを作る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git</a:t>
            </a:r>
            <a:r>
              <a:rPr lang="en-US" altLang="ja-JP" dirty="0" smtClean="0"/>
              <a:t> checkout –b &lt;</a:t>
            </a:r>
            <a:r>
              <a:rPr lang="en-US" altLang="ja-JP" dirty="0" err="1" smtClean="0"/>
              <a:t>new_branch</a:t>
            </a:r>
            <a:r>
              <a:rPr lang="en-US" altLang="ja-JP" dirty="0" smtClean="0"/>
              <a:t>&gt;</a:t>
            </a:r>
          </a:p>
          <a:p>
            <a:r>
              <a:rPr lang="ja-JP" altLang="en-US" dirty="0" smtClean="0"/>
              <a:t>ファイルを変更をする</a:t>
            </a:r>
            <a:endParaRPr lang="en-US" altLang="ja-JP" dirty="0" smtClean="0"/>
          </a:p>
          <a:p>
            <a:r>
              <a:rPr lang="ja-JP" altLang="en-US" dirty="0" smtClean="0"/>
              <a:t>変更をインデックスに記録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g</a:t>
            </a:r>
            <a:r>
              <a:rPr kumimoji="1" lang="en-US" altLang="ja-JP" dirty="0" err="1" smtClean="0"/>
              <a:t>it</a:t>
            </a:r>
            <a:r>
              <a:rPr kumimoji="1" lang="en-US" altLang="ja-JP" dirty="0" smtClean="0"/>
              <a:t> add &lt;file spec&gt;</a:t>
            </a:r>
          </a:p>
          <a:p>
            <a:r>
              <a:rPr lang="ja-JP" altLang="en-US" dirty="0" smtClean="0"/>
              <a:t>変更をリポジトリに反映する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Git</a:t>
            </a:r>
            <a:r>
              <a:rPr lang="en-US" altLang="ja-JP" dirty="0" smtClean="0"/>
              <a:t> commit –m “&lt;memo&gt;”</a:t>
            </a:r>
          </a:p>
          <a:p>
            <a:r>
              <a:rPr kumimoji="1" lang="ja-JP" altLang="en-US" dirty="0" smtClean="0"/>
              <a:t>リモートに変更内容を知らせる</a:t>
            </a:r>
            <a:endParaRPr kumimoji="1" lang="en-US" altLang="ja-JP" dirty="0" smtClean="0"/>
          </a:p>
          <a:p>
            <a:pPr lvl="1"/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push</a:t>
            </a:r>
            <a:r>
              <a:rPr lang="ja-JP" altLang="en-US" dirty="0"/>
              <a:t> </a:t>
            </a:r>
            <a:r>
              <a:rPr lang="en-US" altLang="ja-JP" dirty="0" err="1" smtClean="0"/>
              <a:t>orign</a:t>
            </a:r>
            <a:r>
              <a:rPr lang="en-US" altLang="ja-JP" dirty="0" smtClean="0"/>
              <a:t> &lt;</a:t>
            </a:r>
            <a:r>
              <a:rPr lang="en-US" altLang="ja-JP" dirty="0" err="1" smtClean="0"/>
              <a:t>new_branch</a:t>
            </a:r>
            <a:r>
              <a:rPr lang="en-US" altLang="ja-JP" dirty="0" smtClean="0"/>
              <a:t>&gt;</a:t>
            </a:r>
          </a:p>
          <a:p>
            <a:r>
              <a:rPr kumimoji="1" lang="en-US" altLang="ja-JP" dirty="0" smtClean="0"/>
              <a:t> 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6226628" y="365125"/>
            <a:ext cx="50400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リモート側</a:t>
            </a:r>
            <a:endParaRPr lang="ja-JP" altLang="en-US" dirty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6139543" y="1901825"/>
            <a:ext cx="50400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ユーザ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変更箇所を確認する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ブランチ名を使って</a:t>
            </a:r>
            <a:r>
              <a:rPr lang="en-US" altLang="ja-JP" dirty="0" smtClean="0"/>
              <a:t>Pull Request</a:t>
            </a:r>
            <a:r>
              <a:rPr lang="ja-JP" altLang="en-US" dirty="0" smtClean="0"/>
              <a:t>を作成</a:t>
            </a:r>
            <a:endParaRPr lang="en-US" altLang="ja-JP" dirty="0" smtClean="0"/>
          </a:p>
          <a:p>
            <a:r>
              <a:rPr lang="ja-JP" altLang="en-US" dirty="0" smtClean="0"/>
              <a:t>管理者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PR</a:t>
            </a:r>
            <a:r>
              <a:rPr lang="ja-JP" altLang="en-US" dirty="0" smtClean="0"/>
              <a:t>を確認、修正は</a:t>
            </a:r>
            <a:r>
              <a:rPr lang="en-US" altLang="ja-JP" dirty="0" smtClean="0"/>
              <a:t>OK</a:t>
            </a:r>
            <a:r>
              <a:rPr lang="ja-JP" altLang="en-US" dirty="0" smtClean="0"/>
              <a:t>か？</a:t>
            </a:r>
            <a:endParaRPr lang="en-US" altLang="ja-JP" dirty="0" smtClean="0"/>
          </a:p>
          <a:p>
            <a:pPr lvl="2"/>
            <a:r>
              <a:rPr lang="ja-JP" altLang="en-US" smtClean="0"/>
              <a:t>だめなら、コメントをする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411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円/楕円 42"/>
          <p:cNvSpPr/>
          <p:nvPr/>
        </p:nvSpPr>
        <p:spPr>
          <a:xfrm>
            <a:off x="1709057" y="1023257"/>
            <a:ext cx="9916886" cy="378744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7086600" cy="731606"/>
          </a:xfrm>
        </p:spPr>
        <p:txBody>
          <a:bodyPr/>
          <a:lstStyle/>
          <a:p>
            <a:r>
              <a:rPr kumimoji="1" lang="ja-JP" altLang="en-US" dirty="0" smtClean="0"/>
              <a:t>別の利用</a:t>
            </a:r>
            <a:r>
              <a:rPr kumimoji="1" lang="ja-JP" altLang="en-US" dirty="0" smtClean="0"/>
              <a:t>形態</a:t>
            </a:r>
            <a:endParaRPr kumimoji="1" lang="ja-JP" altLang="en-US" dirty="0"/>
          </a:p>
        </p:txBody>
      </p:sp>
      <p:sp>
        <p:nvSpPr>
          <p:cNvPr id="4" name="フローチャート: 複数書類 3"/>
          <p:cNvSpPr/>
          <p:nvPr/>
        </p:nvSpPr>
        <p:spPr>
          <a:xfrm>
            <a:off x="2471056" y="5499323"/>
            <a:ext cx="1240972" cy="125185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ローカルリポジトリ</a:t>
            </a:r>
            <a:endParaRPr kumimoji="1" lang="ja-JP" altLang="en-US" dirty="0"/>
          </a:p>
        </p:txBody>
      </p:sp>
      <p:sp>
        <p:nvSpPr>
          <p:cNvPr id="5" name="フローチャート: 複数書類 4"/>
          <p:cNvSpPr/>
          <p:nvPr/>
        </p:nvSpPr>
        <p:spPr>
          <a:xfrm>
            <a:off x="3580410" y="2764972"/>
            <a:ext cx="1240972" cy="125185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ユーザ</a:t>
            </a:r>
            <a:r>
              <a:rPr kumimoji="1" lang="en-US" altLang="ja-JP" sz="1600" b="1" dirty="0" smtClean="0"/>
              <a:t/>
            </a:r>
            <a:br>
              <a:rPr kumimoji="1" lang="en-US" altLang="ja-JP" sz="1600" b="1" dirty="0" smtClean="0"/>
            </a:br>
            <a:r>
              <a:rPr kumimoji="1" lang="ja-JP" altLang="en-US" sz="1600" b="1" dirty="0" smtClean="0"/>
              <a:t>リモート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r>
              <a:rPr kumimoji="1" lang="ja-JP" altLang="en-US" sz="1600" dirty="0" smtClean="0"/>
              <a:t>リポジトリ</a:t>
            </a:r>
            <a:endParaRPr kumimoji="1" lang="ja-JP" altLang="en-US" sz="1600" dirty="0"/>
          </a:p>
        </p:txBody>
      </p:sp>
      <p:sp>
        <p:nvSpPr>
          <p:cNvPr id="6" name="フローチャート: 複数書類 5"/>
          <p:cNvSpPr/>
          <p:nvPr/>
        </p:nvSpPr>
        <p:spPr>
          <a:xfrm>
            <a:off x="9600432" y="2873756"/>
            <a:ext cx="1240972" cy="125185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ユーザ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r>
              <a:rPr kumimoji="1" lang="ja-JP" altLang="en-US" sz="1600" dirty="0" smtClean="0"/>
              <a:t>リモート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r>
              <a:rPr kumimoji="1" lang="ja-JP" altLang="en-US" sz="1600" dirty="0" smtClean="0"/>
              <a:t>リポジトリ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02" y="5666684"/>
            <a:ext cx="596138" cy="917136"/>
          </a:xfrm>
          <a:prstGeom prst="rect">
            <a:avLst/>
          </a:prstGeom>
        </p:spPr>
      </p:pic>
      <p:sp>
        <p:nvSpPr>
          <p:cNvPr id="8" name="フローチャート: 複数書類 7"/>
          <p:cNvSpPr/>
          <p:nvPr/>
        </p:nvSpPr>
        <p:spPr>
          <a:xfrm>
            <a:off x="6226628" y="3265714"/>
            <a:ext cx="1240972" cy="125185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ユーザ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r>
              <a:rPr kumimoji="1" lang="ja-JP" altLang="en-US" sz="1600" dirty="0" smtClean="0"/>
              <a:t>リモート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r>
              <a:rPr kumimoji="1" lang="ja-JP" altLang="en-US" sz="1600" dirty="0" smtClean="0"/>
              <a:t>リポジトリ</a:t>
            </a:r>
            <a:endParaRPr kumimoji="1" lang="ja-JP" altLang="en-US" sz="1600" dirty="0"/>
          </a:p>
        </p:txBody>
      </p:sp>
      <p:sp>
        <p:nvSpPr>
          <p:cNvPr id="9" name="フローチャート: 複数書類 8"/>
          <p:cNvSpPr/>
          <p:nvPr/>
        </p:nvSpPr>
        <p:spPr>
          <a:xfrm>
            <a:off x="6150428" y="5423123"/>
            <a:ext cx="1240972" cy="125185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ローカルリポジトリ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074" y="5590484"/>
            <a:ext cx="596138" cy="917136"/>
          </a:xfrm>
          <a:prstGeom prst="rect">
            <a:avLst/>
          </a:prstGeom>
        </p:spPr>
      </p:pic>
      <p:sp>
        <p:nvSpPr>
          <p:cNvPr id="11" name="フローチャート: 複数書類 10"/>
          <p:cNvSpPr/>
          <p:nvPr/>
        </p:nvSpPr>
        <p:spPr>
          <a:xfrm>
            <a:off x="9753599" y="5331963"/>
            <a:ext cx="1240972" cy="125185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ローカルリポジトリ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245" y="5499324"/>
            <a:ext cx="596138" cy="917136"/>
          </a:xfrm>
          <a:prstGeom prst="rect">
            <a:avLst/>
          </a:prstGeom>
        </p:spPr>
      </p:pic>
      <p:cxnSp>
        <p:nvCxnSpPr>
          <p:cNvPr id="15" name="直線矢印コネクタ 14"/>
          <p:cNvCxnSpPr/>
          <p:nvPr/>
        </p:nvCxnSpPr>
        <p:spPr>
          <a:xfrm flipV="1">
            <a:off x="2902820" y="4125613"/>
            <a:ext cx="762793" cy="1301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6832072" y="4507608"/>
            <a:ext cx="25927" cy="784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H="1" flipV="1">
            <a:off x="10285135" y="4016829"/>
            <a:ext cx="88950" cy="1275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フローチャート: 複数書類 19"/>
          <p:cNvSpPr/>
          <p:nvPr/>
        </p:nvSpPr>
        <p:spPr>
          <a:xfrm>
            <a:off x="6211586" y="1344383"/>
            <a:ext cx="1240972" cy="125185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中央リポジトリ</a:t>
            </a:r>
            <a:endParaRPr kumimoji="1" lang="ja-JP" altLang="en-US" dirty="0"/>
          </a:p>
        </p:txBody>
      </p:sp>
      <p:cxnSp>
        <p:nvCxnSpPr>
          <p:cNvPr id="22" name="直線矢印コネクタ 21"/>
          <p:cNvCxnSpPr/>
          <p:nvPr/>
        </p:nvCxnSpPr>
        <p:spPr>
          <a:xfrm flipV="1">
            <a:off x="4773770" y="2274897"/>
            <a:ext cx="1409700" cy="715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flipV="1">
            <a:off x="6847114" y="2596240"/>
            <a:ext cx="21771" cy="498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H="1" flipV="1">
            <a:off x="7620000" y="2144486"/>
            <a:ext cx="2579914" cy="94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V="1">
            <a:off x="1843840" y="6034759"/>
            <a:ext cx="529245" cy="14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10" idx="3"/>
          </p:cNvCxnSpPr>
          <p:nvPr/>
        </p:nvCxnSpPr>
        <p:spPr>
          <a:xfrm flipV="1">
            <a:off x="5523212" y="6049051"/>
            <a:ext cx="5727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12" idx="3"/>
          </p:cNvCxnSpPr>
          <p:nvPr/>
        </p:nvCxnSpPr>
        <p:spPr>
          <a:xfrm flipV="1">
            <a:off x="9126383" y="5957891"/>
            <a:ext cx="5401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3099624" y="4970347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push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824829" y="4886667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push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0457253" y="4689023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push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709057" y="5292494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編集</a:t>
            </a:r>
            <a:endParaRPr kumimoji="1" lang="en-US" altLang="ja-JP" sz="1400" dirty="0" smtClean="0"/>
          </a:p>
          <a:p>
            <a:r>
              <a:rPr kumimoji="1" lang="en-US" altLang="ja-JP" sz="1400" dirty="0" smtClean="0"/>
              <a:t>Commit</a:t>
            </a:r>
            <a:endParaRPr kumimoji="1" lang="ja-JP" altLang="en-US" sz="14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5388427" y="5237713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編集</a:t>
            </a:r>
            <a:endParaRPr kumimoji="1" lang="en-US" altLang="ja-JP" sz="1400" dirty="0" smtClean="0"/>
          </a:p>
          <a:p>
            <a:r>
              <a:rPr kumimoji="1" lang="en-US" altLang="ja-JP" sz="1400" dirty="0" smtClean="0"/>
              <a:t>Commit</a:t>
            </a:r>
            <a:endParaRPr kumimoji="1" lang="ja-JP" altLang="en-US" sz="14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8972165" y="5205388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編集</a:t>
            </a:r>
            <a:endParaRPr kumimoji="1" lang="en-US" altLang="ja-JP" sz="1400" dirty="0" smtClean="0"/>
          </a:p>
          <a:p>
            <a:r>
              <a:rPr kumimoji="1" lang="en-US" altLang="ja-JP" sz="1400" dirty="0" smtClean="0"/>
              <a:t>Commit</a:t>
            </a:r>
            <a:endParaRPr kumimoji="1" lang="ja-JP" altLang="en-US" sz="14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847114" y="2634343"/>
            <a:ext cx="1343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Pull Request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135260" y="2351314"/>
            <a:ext cx="1343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Pull Request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866587" y="2320415"/>
            <a:ext cx="1343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Pull Request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238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ja-JP" altLang="en-US" dirty="0" err="1" smtClean="0"/>
              <a:t>、</a:t>
            </a:r>
            <a:r>
              <a:rPr kumimoji="1" lang="en-US" altLang="ja-JP" dirty="0" err="1" smtClean="0"/>
              <a:t>Github</a:t>
            </a:r>
            <a:r>
              <a:rPr kumimoji="1" lang="ja-JP" altLang="en-US" dirty="0" smtClean="0"/>
              <a:t>は何か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分散型のバージョン管理</a:t>
            </a:r>
            <a:r>
              <a:rPr kumimoji="1" lang="ja-JP" altLang="en-US" dirty="0" smtClean="0"/>
              <a:t>システム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分散型 </a:t>
            </a:r>
            <a:r>
              <a:rPr kumimoji="1" lang="en-US" altLang="ja-JP" dirty="0" smtClean="0"/>
              <a:t>- </a:t>
            </a:r>
            <a:r>
              <a:rPr kumimoji="1" lang="ja-JP" altLang="en-US" dirty="0" smtClean="0"/>
              <a:t>リポジトリ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変更履歴を含めたプロジェクトのファイルを記憶した一種のデータベース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を複数のホスト上に持てるシステム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Linux</a:t>
            </a:r>
            <a:r>
              <a:rPr lang="ja-JP" altLang="en-US" dirty="0" smtClean="0"/>
              <a:t>カーネルの開発のため</a:t>
            </a:r>
            <a:r>
              <a:rPr lang="en-US" altLang="ja-JP" dirty="0" smtClean="0"/>
              <a:t>Linus</a:t>
            </a:r>
            <a:r>
              <a:rPr lang="ja-JP" altLang="en-US" dirty="0" smtClean="0"/>
              <a:t>により開発</a:t>
            </a:r>
            <a:r>
              <a:rPr lang="ja-JP" altLang="en-US" dirty="0" smtClean="0"/>
              <a:t>された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それまで使っていたバージョン管理システムが無償で使えなくなったため</a:t>
            </a:r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r>
              <a:rPr kumimoji="1" lang="en-US" altLang="ja-JP" dirty="0" err="1" smtClean="0"/>
              <a:t>Github</a:t>
            </a:r>
            <a:endParaRPr kumimoji="1" lang="en-US" altLang="ja-JP" dirty="0" smtClean="0"/>
          </a:p>
          <a:p>
            <a:pPr lvl="1"/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を使ったバージョン管理システムのクラウドサービス</a:t>
            </a:r>
            <a:endParaRPr kumimoji="1" lang="en-US" altLang="ja-JP" dirty="0" smtClean="0"/>
          </a:p>
          <a:p>
            <a:pPr lvl="2"/>
            <a:r>
              <a:rPr lang="en-US" altLang="ja-JP" dirty="0" smtClean="0">
                <a:hlinkClick r:id="rId2"/>
              </a:rPr>
              <a:t>https://github.com</a:t>
            </a:r>
            <a:endParaRPr lang="en-US" altLang="ja-JP" dirty="0" smtClean="0"/>
          </a:p>
          <a:p>
            <a:pPr marL="914400" lvl="2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959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バージョン管理システムとは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プロジェクトで使われるファイルの変更履歴を管理するシステム</a:t>
            </a:r>
            <a:endParaRPr kumimoji="1" lang="en-US" altLang="ja-JP" dirty="0" smtClean="0"/>
          </a:p>
          <a:p>
            <a:r>
              <a:rPr kumimoji="1" lang="ja-JP" altLang="en-US" dirty="0" smtClean="0"/>
              <a:t>複数ユーザで開発を行うプロジェクトで主に使われている</a:t>
            </a:r>
            <a:endParaRPr kumimoji="1" lang="en-US" altLang="ja-JP" dirty="0" smtClean="0"/>
          </a:p>
          <a:p>
            <a:r>
              <a:rPr kumimoji="1" lang="en-US" altLang="ja-JP" dirty="0" smtClean="0"/>
              <a:t>VCS(Version Control System)</a:t>
            </a:r>
            <a:r>
              <a:rPr kumimoji="1" lang="ja-JP" altLang="en-US" dirty="0" smtClean="0"/>
              <a:t>と呼ばれ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PVCS</a:t>
            </a:r>
            <a:r>
              <a:rPr kumimoji="1" lang="ja-JP" altLang="en-US" dirty="0" smtClean="0"/>
              <a:t>　（</a:t>
            </a:r>
            <a:r>
              <a:rPr kumimoji="1" lang="en-US" altLang="ja-JP" dirty="0" err="1" smtClean="0"/>
              <a:t>Polytron</a:t>
            </a:r>
            <a:r>
              <a:rPr kumimoji="1" lang="en-US" altLang="ja-JP" smtClean="0"/>
              <a:t> Version Control System)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VCS</a:t>
            </a:r>
          </a:p>
          <a:p>
            <a:pPr lvl="1"/>
            <a:r>
              <a:rPr kumimoji="1" lang="en-US" altLang="ja-JP" dirty="0" smtClean="0"/>
              <a:t>Microsoft VCS</a:t>
            </a:r>
          </a:p>
          <a:p>
            <a:pPr lvl="1"/>
            <a:r>
              <a:rPr kumimoji="1" lang="en-US" altLang="ja-JP" dirty="0" smtClean="0"/>
              <a:t>CVS</a:t>
            </a:r>
          </a:p>
          <a:p>
            <a:pPr lvl="1"/>
            <a:r>
              <a:rPr kumimoji="1" lang="en-US" altLang="ja-JP" dirty="0" err="1" smtClean="0"/>
              <a:t>Subverion</a:t>
            </a:r>
            <a:r>
              <a:rPr kumimoji="1" lang="en-US" altLang="ja-JP" dirty="0" smtClean="0"/>
              <a:t> (SVN)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371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の目的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複数のユーザによる開発の支援</a:t>
            </a:r>
            <a:endParaRPr kumimoji="1" lang="en-US" altLang="ja-JP" dirty="0" smtClean="0"/>
          </a:p>
          <a:p>
            <a:r>
              <a:rPr kumimoji="1" lang="ja-JP" altLang="en-US" dirty="0" smtClean="0"/>
              <a:t>開発途中の変更履歴の管理</a:t>
            </a:r>
            <a:endParaRPr kumimoji="1" lang="en-US" altLang="ja-JP" dirty="0" smtClean="0"/>
          </a:p>
          <a:p>
            <a:r>
              <a:rPr kumimoji="1" lang="ja-JP" altLang="en-US" dirty="0" smtClean="0"/>
              <a:t>複数ユーザと管理者によるプロジェクトで以下のような処理をサポート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各ユーザでローカルファイルの変更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各ユーザごとローカル・ファイルの変更履歴の記憶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各ユーザのローカルの変更履歴をサーバに記録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管理者による変更履歴のレビューとサーバに許可した変更履歴を記録</a:t>
            </a:r>
            <a:endParaRPr kumimoji="1" lang="en-US" altLang="ja-JP" dirty="0" smtClean="0"/>
          </a:p>
          <a:p>
            <a:pPr lvl="1"/>
            <a:r>
              <a:rPr kumimoji="1" lang="ja-JP" altLang="en-US" smtClean="0"/>
              <a:t>他のユーザが行った変更で許可された変更のローカルへの取り込み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431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の入手方法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サーバ版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Windows</a:t>
            </a:r>
            <a:r>
              <a:rPr kumimoji="1" lang="ja-JP" altLang="en-US" dirty="0" smtClean="0"/>
              <a:t>用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Linux</a:t>
            </a:r>
            <a:r>
              <a:rPr kumimoji="1" lang="ja-JP" altLang="en-US" dirty="0" smtClean="0"/>
              <a:t>用</a:t>
            </a:r>
            <a:endParaRPr kumimoji="1" lang="en-US" altLang="ja-JP" dirty="0" smtClean="0"/>
          </a:p>
          <a:p>
            <a:r>
              <a:rPr kumimoji="1" lang="ja-JP" altLang="en-US" dirty="0" smtClean="0"/>
              <a:t>クライアント版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Windows</a:t>
            </a:r>
            <a:r>
              <a:rPr lang="ja-JP" altLang="en-US" dirty="0" smtClean="0"/>
              <a:t>用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Linux</a:t>
            </a:r>
            <a:r>
              <a:rPr kumimoji="1" lang="ja-JP" altLang="en-US" dirty="0" smtClean="0"/>
              <a:t>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2068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の基本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リモート・リポジトリ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ソースコード等およびその変更履歴を記憶するネットワーク上の場所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Git</a:t>
            </a:r>
            <a:r>
              <a:rPr lang="en-US" altLang="ja-JP" dirty="0" err="1" smtClean="0"/>
              <a:t>hub</a:t>
            </a:r>
            <a:r>
              <a:rPr lang="ja-JP" altLang="en-US" dirty="0" smtClean="0"/>
              <a:t>等の上にある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  <a:p>
            <a:r>
              <a:rPr kumimoji="1" lang="ja-JP" altLang="en-US" dirty="0" smtClean="0"/>
              <a:t>ローカル・リポジトリ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ローカルでの変更履歴の記録</a:t>
            </a:r>
            <a:endParaRPr lang="en-US" altLang="ja-JP" dirty="0"/>
          </a:p>
          <a:p>
            <a:r>
              <a:rPr kumimoji="1" lang="ja-JP" altLang="en-US" dirty="0" smtClean="0"/>
              <a:t>インデックス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ステージ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ングエリア</a:t>
            </a:r>
            <a:r>
              <a:rPr kumimoji="1" lang="en-US" altLang="ja-JP" dirty="0" smtClean="0"/>
              <a:t>))</a:t>
            </a:r>
          </a:p>
          <a:p>
            <a:pPr lvl="1"/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で管理するファイルのリストを保持する場所</a:t>
            </a:r>
            <a:endParaRPr kumimoji="1" lang="en-US" altLang="ja-JP" dirty="0" smtClean="0"/>
          </a:p>
          <a:p>
            <a:r>
              <a:rPr kumimoji="1" lang="ja-JP" altLang="en-US" dirty="0" smtClean="0"/>
              <a:t>作業ディレクトリ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ワーキングツリー）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ローカルで編集されるファイル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ソースコード等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とディレクトリ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839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779643" y="91141"/>
            <a:ext cx="10515600" cy="1325563"/>
          </a:xfrm>
        </p:spPr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が扱う記憶域</a:t>
            </a:r>
            <a:endParaRPr kumimoji="1" lang="ja-JP" altLang="en-US" dirty="0"/>
          </a:p>
        </p:txBody>
      </p:sp>
      <p:sp>
        <p:nvSpPr>
          <p:cNvPr id="5" name="フローチャート: 磁気ディスク 4"/>
          <p:cNvSpPr/>
          <p:nvPr/>
        </p:nvSpPr>
        <p:spPr>
          <a:xfrm>
            <a:off x="1219200" y="1872343"/>
            <a:ext cx="1926772" cy="1600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リポジトリ</a:t>
            </a:r>
            <a:endParaRPr kumimoji="1" lang="ja-JP" altLang="en-US" dirty="0"/>
          </a:p>
        </p:txBody>
      </p:sp>
      <p:sp>
        <p:nvSpPr>
          <p:cNvPr id="6" name="フローチャート: 磁気ディスク 5"/>
          <p:cNvSpPr/>
          <p:nvPr/>
        </p:nvSpPr>
        <p:spPr>
          <a:xfrm>
            <a:off x="4517572" y="1872343"/>
            <a:ext cx="1926772" cy="1600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インデックス</a:t>
            </a:r>
            <a:endParaRPr kumimoji="1" lang="ja-JP" altLang="en-US" dirty="0"/>
          </a:p>
        </p:txBody>
      </p:sp>
      <p:grpSp>
        <p:nvGrpSpPr>
          <p:cNvPr id="67" name="グループ化 66"/>
          <p:cNvGrpSpPr/>
          <p:nvPr/>
        </p:nvGrpSpPr>
        <p:grpSpPr>
          <a:xfrm>
            <a:off x="7815944" y="1187302"/>
            <a:ext cx="3076486" cy="2970281"/>
            <a:chOff x="8338866" y="1063334"/>
            <a:chExt cx="3076486" cy="2970281"/>
          </a:xfrm>
        </p:grpSpPr>
        <p:sp>
          <p:nvSpPr>
            <p:cNvPr id="65" name="正方形/長方形 64"/>
            <p:cNvSpPr/>
            <p:nvPr/>
          </p:nvSpPr>
          <p:spPr>
            <a:xfrm>
              <a:off x="8338866" y="1063334"/>
              <a:ext cx="3076486" cy="2970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9329057" y="1690688"/>
              <a:ext cx="816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File1</a:t>
              </a: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9329057" y="2050360"/>
              <a:ext cx="816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Dir</a:t>
              </a:r>
              <a:r>
                <a:rPr kumimoji="1" lang="en-US" altLang="ja-JP" dirty="0" smtClean="0"/>
                <a:t>1</a:t>
              </a: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9329056" y="2410032"/>
              <a:ext cx="816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File2</a:t>
              </a: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9329055" y="2769703"/>
              <a:ext cx="816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Dir2</a:t>
              </a:r>
              <a:endParaRPr kumimoji="1" lang="en-US" altLang="ja-JP" dirty="0" smtClean="0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10260000" y="2575009"/>
              <a:ext cx="816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File6</a:t>
              </a: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10260000" y="2909218"/>
              <a:ext cx="816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File7</a:t>
              </a: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10260000" y="3243427"/>
              <a:ext cx="816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Dir3</a:t>
              </a:r>
              <a:endParaRPr kumimoji="1" lang="en-US" altLang="ja-JP" dirty="0" smtClean="0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10260000" y="1906591"/>
              <a:ext cx="816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File4</a:t>
              </a: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10260000" y="2240800"/>
              <a:ext cx="816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File5</a:t>
              </a:r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10260000" y="1572382"/>
              <a:ext cx="816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File3</a:t>
              </a:r>
            </a:p>
          </p:txBody>
        </p:sp>
        <p:cxnSp>
          <p:nvCxnSpPr>
            <p:cNvPr id="23" name="直線コネクタ 22"/>
            <p:cNvCxnSpPr/>
            <p:nvPr/>
          </p:nvCxnSpPr>
          <p:spPr>
            <a:xfrm flipH="1">
              <a:off x="9051468" y="1880184"/>
              <a:ext cx="5444" cy="10790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>
              <a:off x="8916667" y="2234378"/>
              <a:ext cx="412977" cy="19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/>
            <p:nvPr/>
          </p:nvCxnSpPr>
          <p:spPr>
            <a:xfrm>
              <a:off x="9052054" y="2595345"/>
              <a:ext cx="2775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/>
            <p:cNvCxnSpPr/>
            <p:nvPr/>
          </p:nvCxnSpPr>
          <p:spPr>
            <a:xfrm>
              <a:off x="9052054" y="2954369"/>
              <a:ext cx="2775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H="1">
              <a:off x="10009415" y="2763348"/>
              <a:ext cx="5444" cy="6595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>
              <a:off x="10009415" y="2761412"/>
              <a:ext cx="277590" cy="38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/>
            <p:cNvCxnSpPr/>
            <p:nvPr/>
          </p:nvCxnSpPr>
          <p:spPr>
            <a:xfrm>
              <a:off x="9873343" y="2954369"/>
              <a:ext cx="1415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/>
            <p:nvPr/>
          </p:nvCxnSpPr>
          <p:spPr>
            <a:xfrm>
              <a:off x="10003935" y="1755932"/>
              <a:ext cx="5480" cy="6716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/>
            <p:nvPr/>
          </p:nvCxnSpPr>
          <p:spPr>
            <a:xfrm>
              <a:off x="10001229" y="2097854"/>
              <a:ext cx="2775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/>
            <p:cNvCxnSpPr/>
            <p:nvPr/>
          </p:nvCxnSpPr>
          <p:spPr>
            <a:xfrm>
              <a:off x="10009415" y="2425646"/>
              <a:ext cx="2775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/>
            <p:cNvCxnSpPr/>
            <p:nvPr/>
          </p:nvCxnSpPr>
          <p:spPr>
            <a:xfrm flipV="1">
              <a:off x="9873343" y="2244685"/>
              <a:ext cx="136072" cy="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/>
            <p:cNvCxnSpPr/>
            <p:nvPr/>
          </p:nvCxnSpPr>
          <p:spPr>
            <a:xfrm>
              <a:off x="10009415" y="3103232"/>
              <a:ext cx="277590" cy="38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/>
            <p:cNvCxnSpPr/>
            <p:nvPr/>
          </p:nvCxnSpPr>
          <p:spPr>
            <a:xfrm>
              <a:off x="10009415" y="3422924"/>
              <a:ext cx="277590" cy="38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/>
            <p:cNvCxnSpPr/>
            <p:nvPr/>
          </p:nvCxnSpPr>
          <p:spPr>
            <a:xfrm>
              <a:off x="10001229" y="1757555"/>
              <a:ext cx="2775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/>
            <p:nvPr/>
          </p:nvCxnSpPr>
          <p:spPr>
            <a:xfrm>
              <a:off x="9052054" y="1875354"/>
              <a:ext cx="2775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テキスト ボックス 65"/>
            <p:cNvSpPr txBox="1"/>
            <p:nvPr/>
          </p:nvSpPr>
          <p:spPr>
            <a:xfrm>
              <a:off x="9365888" y="1169617"/>
              <a:ext cx="17556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作業ディレクトリ</a:t>
              </a:r>
              <a:endParaRPr kumimoji="1" lang="ja-JP" altLang="en-US" dirty="0"/>
            </a:p>
          </p:txBody>
        </p:sp>
      </p:grpSp>
      <p:cxnSp>
        <p:nvCxnSpPr>
          <p:cNvPr id="69" name="直線矢印コネクタ 68"/>
          <p:cNvCxnSpPr/>
          <p:nvPr/>
        </p:nvCxnSpPr>
        <p:spPr>
          <a:xfrm flipH="1">
            <a:off x="6558858" y="2698977"/>
            <a:ext cx="1099456" cy="2653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/>
          <p:nvPr/>
        </p:nvCxnSpPr>
        <p:spPr>
          <a:xfrm flipH="1">
            <a:off x="3308846" y="2734100"/>
            <a:ext cx="1099456" cy="2653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/>
          <p:cNvSpPr txBox="1"/>
          <p:nvPr/>
        </p:nvSpPr>
        <p:spPr>
          <a:xfrm>
            <a:off x="6873971" y="234291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ADD</a:t>
            </a:r>
            <a:endParaRPr kumimoji="1"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3416169" y="2371068"/>
            <a:ext cx="1022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COMMIT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741714" y="4996543"/>
            <a:ext cx="5646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add</a:t>
            </a:r>
            <a:r>
              <a:rPr kumimoji="1" lang="ja-JP" altLang="en-US" dirty="0" smtClean="0"/>
              <a:t>コマンドで変更があったファイルをインデックスに記憶</a:t>
            </a:r>
            <a:endParaRPr kumimoji="1" lang="en-US" altLang="ja-JP" dirty="0" smtClean="0"/>
          </a:p>
          <a:p>
            <a:r>
              <a:rPr lang="en-US" altLang="ja-JP" dirty="0" smtClean="0"/>
              <a:t>commit</a:t>
            </a:r>
            <a:r>
              <a:rPr lang="ja-JP" altLang="en-US" dirty="0" smtClean="0"/>
              <a:t>コマンドでリポジトリに記憶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336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の説明で使われる矢印の向き</a:t>
            </a:r>
            <a:endParaRPr kumimoji="1" lang="ja-JP" altLang="en-US" dirty="0"/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838200" y="1497239"/>
            <a:ext cx="10515600" cy="479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変更の元になった方に矢印を向ける</a:t>
            </a:r>
            <a:endParaRPr lang="en-US" altLang="ja-JP" sz="28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時系列で変わっていく方向ではなく、元がどっちかを示す</a:t>
            </a:r>
            <a:endParaRPr lang="en-US" altLang="ja-JP" sz="28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lvl="2"/>
            <a:endParaRPr lang="en-US" altLang="ja-JP" sz="2000" dirty="0" smtClean="0"/>
          </a:p>
          <a:p>
            <a:pPr lvl="2"/>
            <a:r>
              <a:rPr lang="en-US" altLang="ja-JP" sz="2000" dirty="0" smtClean="0"/>
              <a:t>A</a:t>
            </a:r>
            <a:r>
              <a:rPr lang="ja-JP" altLang="en-US" sz="2000" dirty="0"/>
              <a:t>に編集を加えたものが</a:t>
            </a:r>
            <a:r>
              <a:rPr lang="en-US" altLang="ja-JP" sz="2000" dirty="0"/>
              <a:t>B</a:t>
            </a:r>
            <a:r>
              <a:rPr lang="ja-JP" altLang="en-US" sz="2000" dirty="0"/>
              <a:t>でさらに</a:t>
            </a:r>
            <a:r>
              <a:rPr lang="en-US" altLang="ja-JP" sz="2000" dirty="0"/>
              <a:t>B</a:t>
            </a:r>
            <a:r>
              <a:rPr lang="ja-JP" altLang="en-US" sz="2000" dirty="0"/>
              <a:t>に編集を加えたものが</a:t>
            </a:r>
            <a:r>
              <a:rPr lang="en-US" altLang="ja-JP" sz="2000" dirty="0"/>
              <a:t>C</a:t>
            </a:r>
            <a:r>
              <a:rPr lang="ja-JP" altLang="en-US" sz="2000" dirty="0"/>
              <a:t>の場合</a:t>
            </a:r>
            <a:endParaRPr lang="en-US" altLang="ja-JP" sz="2000" dirty="0"/>
          </a:p>
          <a:p>
            <a:pPr lvl="2"/>
            <a:r>
              <a:rPr lang="en-US" altLang="ja-JP" sz="2400" dirty="0"/>
              <a:t>	A</a:t>
            </a:r>
            <a:r>
              <a:rPr lang="ja-JP" altLang="en-US" sz="2400" dirty="0"/>
              <a:t> ← </a:t>
            </a:r>
            <a:r>
              <a:rPr lang="en-US" altLang="ja-JP" sz="2400" dirty="0"/>
              <a:t>B </a:t>
            </a:r>
            <a:r>
              <a:rPr lang="ja-JP" altLang="en-US" sz="2400" dirty="0"/>
              <a:t>← </a:t>
            </a:r>
            <a:r>
              <a:rPr lang="en-US" altLang="ja-JP" sz="2400" dirty="0" smtClean="0"/>
              <a:t>C</a:t>
            </a:r>
            <a:endParaRPr lang="en-US" altLang="ja-JP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ja-JP" sz="28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オブジェクト指向の表現でも、派生先に矢印を向けるのではなく、元になったクラスやオブジェクトの方に矢印を</a:t>
            </a:r>
            <a:r>
              <a:rPr lang="ja-JP" altLang="en-US" sz="2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向ける（子オブジェクトから親オブジェクトに矢印を向ける</a:t>
            </a:r>
            <a:r>
              <a:rPr lang="en-US" altLang="ja-JP" sz="2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  <a:r>
              <a:rPr lang="ja-JP" altLang="en-US" sz="2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図</a:t>
            </a:r>
            <a:r>
              <a:rPr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が多い（</a:t>
            </a:r>
            <a:r>
              <a:rPr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UML</a:t>
            </a:r>
            <a:r>
              <a:rPr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等）</a:t>
            </a:r>
            <a:endParaRPr lang="en-US" altLang="ja-JP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時系列的な</a:t>
            </a:r>
            <a:r>
              <a:rPr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Flow</a:t>
            </a:r>
            <a:r>
              <a:rPr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とは逆になるので気持ち悪い人もいるかも</a:t>
            </a:r>
            <a:endParaRPr lang="en-US" altLang="ja-JP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121317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Github</a:t>
            </a:r>
            <a:r>
              <a:rPr kumimoji="1" lang="ja-JP" altLang="en-US" dirty="0" smtClean="0"/>
              <a:t>とは？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 smtClean="0">
                <a:hlinkClick r:id="rId2"/>
              </a:rPr>
              <a:t>https://github.com</a:t>
            </a:r>
            <a:r>
              <a:rPr kumimoji="1" lang="ja-JP" altLang="en-US" dirty="0" smtClean="0"/>
              <a:t>にある</a:t>
            </a:r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サーバとしてクラウドサービス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無料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有料のサービスがある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無制限のパブリック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公開</a:t>
            </a:r>
            <a:r>
              <a:rPr kumimoji="1" lang="en-US" altLang="ja-JP" dirty="0" smtClean="0"/>
              <a:t>)/</a:t>
            </a:r>
            <a:r>
              <a:rPr kumimoji="1" lang="ja-JP" altLang="en-US" dirty="0" smtClean="0"/>
              <a:t>プライベート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非公開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リポジトリ</a:t>
            </a:r>
            <a:endParaRPr kumimoji="1" lang="en-US" altLang="ja-JP" dirty="0" smtClean="0"/>
          </a:p>
          <a:p>
            <a:pPr lvl="2"/>
            <a:r>
              <a:rPr kumimoji="1" lang="en-US" altLang="ja-JP" dirty="0" smtClean="0"/>
              <a:t>Bug</a:t>
            </a:r>
            <a:r>
              <a:rPr kumimoji="1" lang="ja-JP" altLang="en-US" dirty="0" smtClean="0"/>
              <a:t>トラック、</a:t>
            </a:r>
            <a:r>
              <a:rPr kumimoji="1" lang="en-US" altLang="ja-JP" dirty="0" smtClean="0"/>
              <a:t>Issue</a:t>
            </a:r>
            <a:r>
              <a:rPr kumimoji="1" lang="ja-JP" altLang="en-US" dirty="0" smtClean="0"/>
              <a:t>作成、プロジェクト管理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無料サービス</a:t>
            </a:r>
            <a:endParaRPr lang="en-US" altLang="ja-JP" dirty="0" smtClean="0"/>
          </a:p>
          <a:p>
            <a:pPr lvl="3"/>
            <a:r>
              <a:rPr lang="ja-JP" altLang="en-US" dirty="0" smtClean="0"/>
              <a:t>プライベートリポジトリのコラボレータ</a:t>
            </a:r>
            <a:r>
              <a:rPr lang="en-US" altLang="ja-JP" dirty="0" smtClean="0"/>
              <a:t>(</a:t>
            </a:r>
            <a:r>
              <a:rPr lang="ja-JP" altLang="en-US" dirty="0" smtClean="0"/>
              <a:t>共同開発者</a:t>
            </a:r>
            <a:r>
              <a:rPr lang="en-US" altLang="ja-JP" dirty="0" smtClean="0"/>
              <a:t>)</a:t>
            </a:r>
            <a:r>
              <a:rPr lang="ja-JP" altLang="en-US" dirty="0" smtClean="0"/>
              <a:t>数が</a:t>
            </a:r>
            <a:r>
              <a:rPr lang="en-US" altLang="ja-JP" dirty="0" smtClean="0"/>
              <a:t>3</a:t>
            </a:r>
            <a:r>
              <a:rPr lang="ja-JP" altLang="en-US" dirty="0" smtClean="0"/>
              <a:t>人まで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有料サービス</a:t>
            </a:r>
            <a:endParaRPr lang="en-US" altLang="ja-JP" dirty="0" smtClean="0"/>
          </a:p>
          <a:p>
            <a:pPr lvl="3"/>
            <a:r>
              <a:rPr lang="ja-JP" altLang="en-US" dirty="0" smtClean="0"/>
              <a:t>プライベートリポジトリのコラボレータ数の制限なし</a:t>
            </a:r>
            <a:endParaRPr lang="en-US" altLang="ja-JP" dirty="0" smtClean="0"/>
          </a:p>
          <a:p>
            <a:pPr lvl="3"/>
            <a:r>
              <a:rPr lang="en-US" altLang="ja-JP" dirty="0" smtClean="0"/>
              <a:t>PRO</a:t>
            </a:r>
            <a:r>
              <a:rPr lang="ja-JP" altLang="en-US" dirty="0" smtClean="0"/>
              <a:t>　</a:t>
            </a:r>
            <a:r>
              <a:rPr lang="en-US" altLang="ja-JP" dirty="0" smtClean="0"/>
              <a:t>($7/mon)</a:t>
            </a:r>
          </a:p>
          <a:p>
            <a:pPr lvl="4"/>
            <a:r>
              <a:rPr lang="en-US" altLang="ja-JP" dirty="0" smtClean="0"/>
              <a:t>pages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Wiki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ブランチの保護、コードオーナー、</a:t>
            </a:r>
            <a:r>
              <a:rPr lang="en-US" altLang="ja-JP" dirty="0" smtClean="0"/>
              <a:t>Insight</a:t>
            </a:r>
            <a:r>
              <a:rPr lang="ja-JP" altLang="en-US" dirty="0" smtClean="0"/>
              <a:t>などの機能</a:t>
            </a:r>
            <a:endParaRPr lang="en-US" altLang="ja-JP" dirty="0" smtClean="0"/>
          </a:p>
          <a:p>
            <a:pPr lvl="3"/>
            <a:r>
              <a:rPr lang="en-US" altLang="ja-JP" dirty="0" smtClean="0"/>
              <a:t>Team ($7/mon/user)</a:t>
            </a:r>
          </a:p>
          <a:p>
            <a:pPr lvl="4"/>
            <a:r>
              <a:rPr lang="en-US" altLang="ja-JP" dirty="0" smtClean="0"/>
              <a:t>Pro</a:t>
            </a:r>
            <a:r>
              <a:rPr lang="ja-JP" altLang="en-US" dirty="0" smtClean="0"/>
              <a:t>の機能</a:t>
            </a:r>
            <a:r>
              <a:rPr lang="en-US" altLang="ja-JP" dirty="0" smtClean="0"/>
              <a:t>+</a:t>
            </a:r>
            <a:r>
              <a:rPr lang="ja-JP" altLang="en-US" dirty="0" smtClean="0"/>
              <a:t>チームごとのアクセス管理、ユーザ管理</a:t>
            </a:r>
            <a:endParaRPr lang="en-US" altLang="ja-JP" dirty="0" smtClean="0"/>
          </a:p>
          <a:p>
            <a:pPr lvl="3"/>
            <a:r>
              <a:rPr lang="en-US" altLang="ja-JP" dirty="0" smtClean="0"/>
              <a:t>Enterprise($21/mon/user)</a:t>
            </a:r>
          </a:p>
          <a:p>
            <a:pPr lvl="4"/>
            <a:r>
              <a:rPr lang="en-US" altLang="ja-JP" dirty="0" smtClean="0"/>
              <a:t>Team+</a:t>
            </a:r>
            <a:r>
              <a:rPr lang="ja-JP" altLang="en-US" dirty="0" smtClean="0"/>
              <a:t>オンプレミスとクラウド、</a:t>
            </a:r>
            <a:r>
              <a:rPr lang="en-US" altLang="ja-JP" dirty="0" smtClean="0"/>
              <a:t>SAML</a:t>
            </a:r>
            <a:r>
              <a:rPr lang="ja-JP" altLang="en-US" dirty="0" smtClean="0"/>
              <a:t>シングルサインオン、アクセスプロビジョニング、稼働率</a:t>
            </a:r>
            <a:r>
              <a:rPr lang="en-US" altLang="ja-JP" dirty="0" smtClean="0"/>
              <a:t>SLA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請求書発行、監査機能等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032F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6023" rIns="91440" bIns="9204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-apple-system"/>
              </a:rPr>
              <a:t>チームごとのアクセス管理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-apple-system"/>
              </a:rPr>
              <a:t>  </a:t>
            </a:r>
            <a:r>
              <a:rPr kumimoji="0" lang="ja-JP" altLang="ja-JP" sz="19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-apple-system"/>
              </a:rPr>
              <a:t>ユ</a:t>
            </a:r>
            <a:r>
              <a:rPr kumimoji="0" lang="ja-JP" altLang="ja-JP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-apple-system"/>
              </a:rPr>
              <a:t>ーザー管理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1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  <a:ea typeface="-apple-system"/>
            </a:endParaRPr>
          </a:p>
        </p:txBody>
      </p:sp>
      <p:sp>
        <p:nvSpPr>
          <p:cNvPr id="5" name="AutoShape 2" descr="✓"/>
          <p:cNvSpPr>
            <a:spLocks noChangeAspect="1" noChangeArrowheads="1"/>
          </p:cNvSpPr>
          <p:nvPr/>
        </p:nvSpPr>
        <p:spPr bwMode="auto">
          <a:xfrm>
            <a:off x="79375" y="-6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9560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577</Words>
  <Application>Microsoft Office PowerPoint</Application>
  <PresentationFormat>ワイド画面</PresentationFormat>
  <Paragraphs>143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8" baseType="lpstr">
      <vt:lpstr>-apple-system</vt:lpstr>
      <vt:lpstr>ＭＳ Ｐゴシック</vt:lpstr>
      <vt:lpstr>Arial</vt:lpstr>
      <vt:lpstr>Calibri</vt:lpstr>
      <vt:lpstr>Calibri Light</vt:lpstr>
      <vt:lpstr>Office テーマ</vt:lpstr>
      <vt:lpstr>GitHub/Gitの使い方 </vt:lpstr>
      <vt:lpstr>Git、Githubは何か</vt:lpstr>
      <vt:lpstr>バージョン管理システムとは</vt:lpstr>
      <vt:lpstr>Gitの目的</vt:lpstr>
      <vt:lpstr>Gitの入手方法</vt:lpstr>
      <vt:lpstr>Gitの基本</vt:lpstr>
      <vt:lpstr>Gitが扱う記憶域</vt:lpstr>
      <vt:lpstr>Gitの説明で使われる矢印の向き</vt:lpstr>
      <vt:lpstr>Githubとは？</vt:lpstr>
      <vt:lpstr>PowerPoint プレゼンテーション</vt:lpstr>
      <vt:lpstr>ローカル側</vt:lpstr>
      <vt:lpstr>別の利用形態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GitHub/Gitの使い方</dc:title>
  <dc:creator>國田 一哉</dc:creator>
  <cp:lastModifiedBy>國田一哉</cp:lastModifiedBy>
  <cp:revision>34</cp:revision>
  <dcterms:created xsi:type="dcterms:W3CDTF">2019-09-13T07:36:32Z</dcterms:created>
  <dcterms:modified xsi:type="dcterms:W3CDTF">2021-05-26T14:52:05Z</dcterms:modified>
</cp:coreProperties>
</file>