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88" r:id="rId4"/>
    <p:sldId id="295" r:id="rId5"/>
    <p:sldId id="286" r:id="rId6"/>
    <p:sldId id="294" r:id="rId7"/>
    <p:sldId id="283" r:id="rId8"/>
    <p:sldId id="279" r:id="rId9"/>
    <p:sldId id="262" r:id="rId10"/>
    <p:sldId id="260" r:id="rId11"/>
    <p:sldId id="280" r:id="rId12"/>
    <p:sldId id="266" r:id="rId13"/>
    <p:sldId id="291" r:id="rId14"/>
    <p:sldId id="298" r:id="rId15"/>
    <p:sldId id="300" r:id="rId16"/>
    <p:sldId id="301" r:id="rId17"/>
    <p:sldId id="302"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56"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3165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9555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7462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39181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83419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08701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15225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71564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26989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49833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7755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556175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75293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82406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9472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0403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2852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3461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467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2523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9152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7107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2FACC-6393-4713-93A8-C30A990C5F63}"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3CE0B-6E1E-4D55-8875-A827EECE2F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040013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13B73-A817-4596-A6B4-F4B202654B98}" type="datetimeFigureOut">
              <a:rPr lang="en-US" smtClean="0">
                <a:solidFill>
                  <a:prstClr val="black">
                    <a:tint val="75000"/>
                  </a:prstClr>
                </a:solidFill>
              </a:rPr>
              <a:pPr/>
              <a:t>8/11/2018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BED57-398B-4095-8790-D6C50B3CDE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136381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ounded Rectangle 5"/>
          <p:cNvSpPr/>
          <p:nvPr/>
        </p:nvSpPr>
        <p:spPr>
          <a:xfrm>
            <a:off x="2700998" y="1"/>
            <a:ext cx="6400800" cy="4614202"/>
          </a:xfrm>
          <a:prstGeom prst="roundRect">
            <a:avLst/>
          </a:prstGeom>
          <a:solidFill>
            <a:schemeClr val="accent2">
              <a:lumMod val="7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u="sng" dirty="0">
              <a:solidFill>
                <a:prstClr val="black"/>
              </a:solidFill>
              <a:latin typeface="Agency FB" panose="020B0503020202020204" pitchFamily="34" charset="0"/>
            </a:endParaRPr>
          </a:p>
          <a:p>
            <a:pPr algn="ctr"/>
            <a:r>
              <a:rPr lang="en-US" sz="4400" b="1" u="sng" dirty="0" smtClean="0">
                <a:solidFill>
                  <a:prstClr val="black"/>
                </a:solidFill>
                <a:latin typeface="Agency FB" panose="020B0503020202020204" pitchFamily="34" charset="0"/>
              </a:rPr>
              <a:t>DAILY </a:t>
            </a:r>
            <a:r>
              <a:rPr lang="en-US" sz="4400" b="1" u="sng" dirty="0">
                <a:solidFill>
                  <a:prstClr val="black"/>
                </a:solidFill>
                <a:latin typeface="Agency FB" panose="020B0503020202020204" pitchFamily="34" charset="0"/>
              </a:rPr>
              <a:t>NEWSPAPER ANALYSIS </a:t>
            </a:r>
            <a:endParaRPr lang="en-US" sz="5400" b="1" dirty="0" smtClean="0">
              <a:solidFill>
                <a:prstClr val="white"/>
              </a:solidFill>
              <a:latin typeface="Agency FB" panose="020B0503020202020204" pitchFamily="34" charset="0"/>
              <a:cs typeface="Aharoni" panose="02010803020104030203" pitchFamily="2" charset="-79"/>
            </a:endParaRPr>
          </a:p>
          <a:p>
            <a:pPr algn="ctr"/>
            <a:endParaRPr lang="en-US" sz="7200" b="1" dirty="0" smtClean="0">
              <a:solidFill>
                <a:prstClr val="white"/>
              </a:solidFill>
              <a:latin typeface="Agency FB" panose="020B0503020202020204" pitchFamily="34" charset="0"/>
              <a:cs typeface="Aharoni" panose="02010803020104030203" pitchFamily="2" charset="-79"/>
            </a:endParaRPr>
          </a:p>
          <a:p>
            <a:pPr algn="ctr"/>
            <a:r>
              <a:rPr lang="en-US" sz="7200" b="1" dirty="0" smtClean="0">
                <a:solidFill>
                  <a:schemeClr val="accent5">
                    <a:lumMod val="75000"/>
                  </a:schemeClr>
                </a:solidFill>
                <a:latin typeface="Agency FB" panose="020B0503020202020204" pitchFamily="34" charset="0"/>
                <a:cs typeface="Aharoni" panose="02010803020104030203" pitchFamily="2" charset="-79"/>
              </a:rPr>
              <a:t>THE </a:t>
            </a:r>
            <a:r>
              <a:rPr lang="en-US" sz="7200" b="1" dirty="0">
                <a:solidFill>
                  <a:schemeClr val="accent5">
                    <a:lumMod val="75000"/>
                  </a:schemeClr>
                </a:solidFill>
                <a:latin typeface="Agency FB" panose="020B0503020202020204" pitchFamily="34" charset="0"/>
                <a:cs typeface="Aharoni" panose="02010803020104030203" pitchFamily="2" charset="-79"/>
              </a:rPr>
              <a:t>HINDU</a:t>
            </a:r>
          </a:p>
          <a:p>
            <a:pPr algn="ctr"/>
            <a:r>
              <a:rPr lang="en-US" sz="5400" b="1" dirty="0" smtClean="0">
                <a:solidFill>
                  <a:prstClr val="black"/>
                </a:solidFill>
                <a:latin typeface="Agency FB" panose="020B0503020202020204" pitchFamily="34" charset="0"/>
              </a:rPr>
              <a:t>(27</a:t>
            </a:r>
            <a:r>
              <a:rPr lang="en-US" sz="5400" b="1" baseline="30000" dirty="0" smtClean="0">
                <a:solidFill>
                  <a:prstClr val="black"/>
                </a:solidFill>
                <a:latin typeface="Agency FB" panose="020B0503020202020204" pitchFamily="34" charset="0"/>
              </a:rPr>
              <a:t>TH</a:t>
            </a:r>
            <a:r>
              <a:rPr lang="en-US" sz="5400" b="1" dirty="0" smtClean="0">
                <a:solidFill>
                  <a:prstClr val="black"/>
                </a:solidFill>
                <a:latin typeface="Agency FB" panose="020B0503020202020204" pitchFamily="34" charset="0"/>
              </a:rPr>
              <a:t> JULY,2018</a:t>
            </a:r>
            <a:r>
              <a:rPr lang="en-US" sz="5400" b="1" dirty="0">
                <a:solidFill>
                  <a:prstClr val="black"/>
                </a:solidFill>
                <a:latin typeface="Agency FB" panose="020B0503020202020204" pitchFamily="34" charset="0"/>
              </a:rPr>
              <a:t>)</a:t>
            </a:r>
            <a:r>
              <a:rPr lang="en-US" sz="5400" dirty="0">
                <a:solidFill>
                  <a:prstClr val="black"/>
                </a:solidFill>
                <a:latin typeface="Calibri Light" panose="020F0302020204030204"/>
              </a:rPr>
              <a:t/>
            </a:r>
            <a:br>
              <a:rPr lang="en-US" sz="5400" dirty="0">
                <a:solidFill>
                  <a:prstClr val="black"/>
                </a:solidFill>
                <a:latin typeface="Calibri Light" panose="020F0302020204030204"/>
              </a:rPr>
            </a:br>
            <a:endParaRPr lang="en-US" dirty="0">
              <a:solidFill>
                <a:prstClr val="white"/>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
            <a:ext cx="2602523" cy="241964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51528" y="4684543"/>
            <a:ext cx="7678272" cy="2173457"/>
          </a:xfrm>
          <a:prstGeom prst="rect">
            <a:avLst/>
          </a:prstGeom>
        </p:spPr>
      </p:pic>
      <p:pic>
        <p:nvPicPr>
          <p:cNvPr id="13" name="Picture 12"/>
          <p:cNvPicPr>
            <a:picLocks noChangeAspect="1"/>
          </p:cNvPicPr>
          <p:nvPr/>
        </p:nvPicPr>
        <p:blipFill>
          <a:blip r:embed="rId4"/>
          <a:stretch>
            <a:fillRect/>
          </a:stretch>
        </p:blipFill>
        <p:spPr>
          <a:xfrm>
            <a:off x="9200273" y="1"/>
            <a:ext cx="2991727" cy="2419642"/>
          </a:xfrm>
          <a:prstGeom prst="rect">
            <a:avLst/>
          </a:prstGeom>
        </p:spPr>
      </p:pic>
    </p:spTree>
    <p:extLst>
      <p:ext uri="{BB962C8B-B14F-4D97-AF65-F5344CB8AC3E}">
        <p14:creationId xmlns:p14="http://schemas.microsoft.com/office/powerpoint/2010/main" xmlns="" val="311404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137050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7095" y="6251605"/>
            <a:ext cx="5641145" cy="60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sp>
        <p:nvSpPr>
          <p:cNvPr id="3" name="Right Arrow 2"/>
          <p:cNvSpPr/>
          <p:nvPr/>
        </p:nvSpPr>
        <p:spPr>
          <a:xfrm>
            <a:off x="0" y="6251605"/>
            <a:ext cx="2869809" cy="41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NOTE -</a:t>
            </a:r>
          </a:p>
        </p:txBody>
      </p:sp>
      <p:sp>
        <p:nvSpPr>
          <p:cNvPr id="4" name="Left Arrow 3"/>
          <p:cNvSpPr/>
          <p:nvPr/>
        </p:nvSpPr>
        <p:spPr>
          <a:xfrm>
            <a:off x="9045527" y="6251605"/>
            <a:ext cx="3146474" cy="415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NOTE</a:t>
            </a:r>
          </a:p>
        </p:txBody>
      </p:sp>
      <p:sp>
        <p:nvSpPr>
          <p:cNvPr id="6" name="Flowchart: Terminator 5"/>
          <p:cNvSpPr/>
          <p:nvPr/>
        </p:nvSpPr>
        <p:spPr>
          <a:xfrm>
            <a:off x="2869808" y="0"/>
            <a:ext cx="6175717" cy="5540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sp>
        <p:nvSpPr>
          <p:cNvPr id="5" name="Rounded Rectangle 4"/>
          <p:cNvSpPr/>
          <p:nvPr/>
        </p:nvSpPr>
        <p:spPr>
          <a:xfrm>
            <a:off x="0" y="541317"/>
            <a:ext cx="12192000" cy="5697587"/>
          </a:xfrm>
          <a:prstGeom prst="round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chemeClr val="tx1"/>
                </a:solidFill>
              </a:rPr>
              <a:t>MCQs(7</a:t>
            </a:r>
            <a:r>
              <a:rPr lang="en-IN" b="1" baseline="30000" dirty="0" smtClean="0">
                <a:solidFill>
                  <a:schemeClr val="tx1"/>
                </a:solidFill>
              </a:rPr>
              <a:t>th</a:t>
            </a:r>
            <a:r>
              <a:rPr lang="en-IN" b="1" dirty="0" smtClean="0">
                <a:solidFill>
                  <a:schemeClr val="tx1"/>
                </a:solidFill>
              </a:rPr>
              <a:t>  August,18)</a:t>
            </a:r>
          </a:p>
          <a:p>
            <a:r>
              <a:rPr lang="en-IN" b="1" dirty="0" smtClean="0">
                <a:solidFill>
                  <a:schemeClr val="tx1"/>
                </a:solidFill>
              </a:rPr>
              <a:t>Q 1. The ‘8888 uprising’ is a historic phenomena recently seen in the news stands for:-</a:t>
            </a:r>
          </a:p>
          <a:p>
            <a:pPr marL="342900" indent="-342900">
              <a:buFont typeface="+mj-lt"/>
              <a:buAutoNum type="alphaLcParenR"/>
            </a:pPr>
            <a:r>
              <a:rPr lang="en-IN" b="1" dirty="0" smtClean="0">
                <a:solidFill>
                  <a:schemeClr val="tx1"/>
                </a:solidFill>
              </a:rPr>
              <a:t>The date on which Brazil’s former president Luiz Inacio Lula da Silva was convicted in a bribery &amp; money laundering case.</a:t>
            </a:r>
          </a:p>
          <a:p>
            <a:pPr marL="342900" indent="-342900">
              <a:buFont typeface="+mj-lt"/>
              <a:buAutoNum type="alphaLcParenR"/>
            </a:pPr>
            <a:r>
              <a:rPr lang="en-IN" b="1" dirty="0" smtClean="0">
                <a:solidFill>
                  <a:schemeClr val="tx1"/>
                </a:solidFill>
              </a:rPr>
              <a:t>Myanmar’s most important historic days in the context of the pro-democracy movement.</a:t>
            </a:r>
          </a:p>
          <a:p>
            <a:pPr marL="342900" indent="-342900">
              <a:buFont typeface="+mj-lt"/>
              <a:buAutoNum type="alphaLcParenR"/>
            </a:pPr>
            <a:r>
              <a:rPr lang="en-IN" b="1" dirty="0" smtClean="0">
                <a:solidFill>
                  <a:schemeClr val="tx1"/>
                </a:solidFill>
              </a:rPr>
              <a:t>A recent uprising in North Eastern state of India against increasing HIV cases.</a:t>
            </a:r>
          </a:p>
          <a:p>
            <a:pPr marL="342900" indent="-342900">
              <a:buFont typeface="+mj-lt"/>
              <a:buAutoNum type="alphaLcParenR"/>
            </a:pPr>
            <a:r>
              <a:rPr lang="en-IN" b="1" dirty="0" smtClean="0">
                <a:solidFill>
                  <a:schemeClr val="tx1"/>
                </a:solidFill>
              </a:rPr>
              <a:t>Poland &amp; Hungary’s struggle against the EU which is unable to enforce compliance with democratic standards properly.</a:t>
            </a:r>
          </a:p>
          <a:p>
            <a:endParaRPr lang="en-IN" b="1" dirty="0">
              <a:solidFill>
                <a:schemeClr val="tx1"/>
              </a:solidFill>
            </a:endParaRPr>
          </a:p>
          <a:p>
            <a:r>
              <a:rPr lang="en-IN" b="1" dirty="0" smtClean="0">
                <a:solidFill>
                  <a:schemeClr val="tx1"/>
                </a:solidFill>
              </a:rPr>
              <a:t> </a:t>
            </a:r>
            <a:r>
              <a:rPr lang="en-IN" b="1" dirty="0">
                <a:solidFill>
                  <a:schemeClr val="tx1"/>
                </a:solidFill>
              </a:rPr>
              <a:t>Q2. India has been amending Double Taxation Avoidance Agreements with many nations recently. What are the likely advantages India perceive from this move?</a:t>
            </a:r>
          </a:p>
          <a:p>
            <a:r>
              <a:rPr lang="en-IN" b="1" dirty="0">
                <a:solidFill>
                  <a:schemeClr val="tx1"/>
                </a:solidFill>
              </a:rPr>
              <a:t>1. Tackle treaty abuse.</a:t>
            </a:r>
          </a:p>
          <a:p>
            <a:r>
              <a:rPr lang="en-IN" b="1" dirty="0">
                <a:solidFill>
                  <a:schemeClr val="tx1"/>
                </a:solidFill>
              </a:rPr>
              <a:t>2. Check round-tripping of funds to India.</a:t>
            </a:r>
          </a:p>
          <a:p>
            <a:r>
              <a:rPr lang="en-IN" b="1" dirty="0">
                <a:solidFill>
                  <a:schemeClr val="tx1"/>
                </a:solidFill>
              </a:rPr>
              <a:t>3. Curb revenue loss.</a:t>
            </a:r>
          </a:p>
          <a:p>
            <a:r>
              <a:rPr lang="en-IN" b="1" dirty="0">
                <a:solidFill>
                  <a:schemeClr val="tx1"/>
                </a:solidFill>
              </a:rPr>
              <a:t>4. Ensure maximum double non-taxation.</a:t>
            </a:r>
          </a:p>
          <a:p>
            <a:r>
              <a:rPr lang="en-IN" b="1" dirty="0">
                <a:solidFill>
                  <a:schemeClr val="tx1"/>
                </a:solidFill>
              </a:rPr>
              <a:t>5. Streamline the flow of investment.</a:t>
            </a:r>
          </a:p>
          <a:p>
            <a:r>
              <a:rPr lang="en-IN" b="1" dirty="0">
                <a:solidFill>
                  <a:schemeClr val="tx1"/>
                </a:solidFill>
              </a:rPr>
              <a:t>Select the correct answer using the code given below.</a:t>
            </a:r>
          </a:p>
          <a:p>
            <a:r>
              <a:rPr lang="en-IN" b="1" dirty="0">
                <a:solidFill>
                  <a:schemeClr val="tx1"/>
                </a:solidFill>
              </a:rPr>
              <a:t>(a) 1, 2, 3 and 5 </a:t>
            </a:r>
            <a:r>
              <a:rPr lang="en-IN" b="1" dirty="0" smtClean="0">
                <a:solidFill>
                  <a:schemeClr val="tx1"/>
                </a:solidFill>
              </a:rPr>
              <a:t>only        </a:t>
            </a:r>
            <a:r>
              <a:rPr lang="en-IN" b="1" dirty="0">
                <a:solidFill>
                  <a:schemeClr val="tx1"/>
                </a:solidFill>
              </a:rPr>
              <a:t>(b) 2, 3 and 4 only</a:t>
            </a:r>
          </a:p>
          <a:p>
            <a:r>
              <a:rPr lang="en-IN" b="1" dirty="0">
                <a:solidFill>
                  <a:schemeClr val="tx1"/>
                </a:solidFill>
              </a:rPr>
              <a:t>(c) 1, 4 and 5 only </a:t>
            </a:r>
            <a:r>
              <a:rPr lang="en-IN" b="1" dirty="0" smtClean="0">
                <a:solidFill>
                  <a:schemeClr val="tx1"/>
                </a:solidFill>
              </a:rPr>
              <a:t>            (</a:t>
            </a:r>
            <a:r>
              <a:rPr lang="en-IN" b="1" dirty="0">
                <a:solidFill>
                  <a:schemeClr val="tx1"/>
                </a:solidFill>
              </a:rPr>
              <a:t>d) 1, 2, 3, 4 and 5  </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77620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7095" y="6251605"/>
            <a:ext cx="5641145" cy="60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sp>
        <p:nvSpPr>
          <p:cNvPr id="3" name="Right Arrow 2"/>
          <p:cNvSpPr/>
          <p:nvPr/>
        </p:nvSpPr>
        <p:spPr>
          <a:xfrm>
            <a:off x="0" y="6251605"/>
            <a:ext cx="2869809" cy="41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NOTE -</a:t>
            </a:r>
          </a:p>
        </p:txBody>
      </p:sp>
      <p:sp>
        <p:nvSpPr>
          <p:cNvPr id="4" name="Left Arrow 3"/>
          <p:cNvSpPr/>
          <p:nvPr/>
        </p:nvSpPr>
        <p:spPr>
          <a:xfrm>
            <a:off x="9045527" y="6251605"/>
            <a:ext cx="3146474" cy="415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NOTE</a:t>
            </a:r>
          </a:p>
        </p:txBody>
      </p:sp>
      <p:sp>
        <p:nvSpPr>
          <p:cNvPr id="6" name="Flowchart: Terminator 5"/>
          <p:cNvSpPr/>
          <p:nvPr/>
        </p:nvSpPr>
        <p:spPr>
          <a:xfrm>
            <a:off x="2869808" y="0"/>
            <a:ext cx="6175717" cy="5540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sp>
        <p:nvSpPr>
          <p:cNvPr id="5" name="Rounded Rectangle 4"/>
          <p:cNvSpPr/>
          <p:nvPr/>
        </p:nvSpPr>
        <p:spPr>
          <a:xfrm>
            <a:off x="-1" y="554018"/>
            <a:ext cx="12192001" cy="5563116"/>
          </a:xfrm>
          <a:prstGeom prst="round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smtClean="0">
              <a:solidFill>
                <a:prstClr val="black"/>
              </a:solidFill>
            </a:endParaRPr>
          </a:p>
          <a:p>
            <a:endParaRPr lang="en-IN" b="1" dirty="0" smtClean="0">
              <a:solidFill>
                <a:prstClr val="black"/>
              </a:solidFill>
            </a:endParaRPr>
          </a:p>
          <a:p>
            <a:r>
              <a:rPr lang="en-IN" b="1" dirty="0" smtClean="0">
                <a:solidFill>
                  <a:prstClr val="black"/>
                </a:solidFill>
              </a:rPr>
              <a:t>Q 3.Arrange the following states in increasing order with respect to no. of person living in the state with HIV(PLHIV) &amp; are on the Anti-Retroviral treatment:-</a:t>
            </a:r>
          </a:p>
          <a:p>
            <a:pPr marL="342900" indent="-342900">
              <a:buFont typeface="+mj-lt"/>
              <a:buAutoNum type="alphaLcParenR"/>
            </a:pPr>
            <a:r>
              <a:rPr lang="en-IN" b="1" dirty="0" smtClean="0">
                <a:solidFill>
                  <a:prstClr val="black"/>
                </a:solidFill>
              </a:rPr>
              <a:t>Tamil Nadu</a:t>
            </a:r>
          </a:p>
          <a:p>
            <a:pPr marL="342900" indent="-342900">
              <a:buFont typeface="+mj-lt"/>
              <a:buAutoNum type="alphaLcParenR"/>
            </a:pPr>
            <a:r>
              <a:rPr lang="en-IN" b="1" dirty="0" smtClean="0">
                <a:solidFill>
                  <a:prstClr val="black"/>
                </a:solidFill>
              </a:rPr>
              <a:t>Telangana </a:t>
            </a:r>
          </a:p>
          <a:p>
            <a:pPr marL="342900" indent="-342900">
              <a:buFont typeface="+mj-lt"/>
              <a:buAutoNum type="alphaLcParenR"/>
            </a:pPr>
            <a:r>
              <a:rPr lang="en-IN" b="1" dirty="0" smtClean="0">
                <a:solidFill>
                  <a:prstClr val="black"/>
                </a:solidFill>
              </a:rPr>
              <a:t>Maharashtra </a:t>
            </a:r>
          </a:p>
          <a:p>
            <a:pPr marL="342900" indent="-342900">
              <a:buFont typeface="+mj-lt"/>
              <a:buAutoNum type="alphaLcParenR"/>
            </a:pPr>
            <a:r>
              <a:rPr lang="en-IN" b="1" dirty="0" smtClean="0">
                <a:solidFill>
                  <a:prstClr val="black"/>
                </a:solidFill>
              </a:rPr>
              <a:t>Andhra Pradesh </a:t>
            </a:r>
          </a:p>
          <a:p>
            <a:r>
              <a:rPr lang="en-IN" b="1" dirty="0" smtClean="0">
                <a:solidFill>
                  <a:prstClr val="black"/>
                </a:solidFill>
              </a:rPr>
              <a:t>Choose the correct sequence:-</a:t>
            </a:r>
          </a:p>
          <a:p>
            <a:pPr marL="342900" indent="-342900">
              <a:buFont typeface="+mj-lt"/>
              <a:buAutoNum type="arabicPeriod"/>
            </a:pPr>
            <a:r>
              <a:rPr lang="en-IN" b="1" dirty="0">
                <a:solidFill>
                  <a:prstClr val="black"/>
                </a:solidFill>
              </a:rPr>
              <a:t>c</a:t>
            </a:r>
            <a:r>
              <a:rPr lang="en-IN" b="1" dirty="0" smtClean="0">
                <a:solidFill>
                  <a:prstClr val="black"/>
                </a:solidFill>
              </a:rPr>
              <a:t>-d-b-a</a:t>
            </a:r>
          </a:p>
          <a:p>
            <a:pPr marL="342900" indent="-342900">
              <a:buFont typeface="+mj-lt"/>
              <a:buAutoNum type="arabicPeriod"/>
            </a:pPr>
            <a:r>
              <a:rPr lang="en-IN" b="1" dirty="0" smtClean="0">
                <a:solidFill>
                  <a:prstClr val="black"/>
                </a:solidFill>
              </a:rPr>
              <a:t>b-d-c-a</a:t>
            </a:r>
          </a:p>
          <a:p>
            <a:pPr marL="342900" indent="-342900">
              <a:buFont typeface="+mj-lt"/>
              <a:buAutoNum type="arabicPeriod"/>
            </a:pPr>
            <a:r>
              <a:rPr lang="en-IN" b="1" dirty="0" smtClean="0">
                <a:solidFill>
                  <a:prstClr val="black"/>
                </a:solidFill>
              </a:rPr>
              <a:t>b-a-d-c</a:t>
            </a:r>
          </a:p>
          <a:p>
            <a:pPr marL="342900" indent="-342900">
              <a:buFont typeface="+mj-lt"/>
              <a:buAutoNum type="arabicPeriod"/>
            </a:pPr>
            <a:r>
              <a:rPr lang="en-IN" b="1" dirty="0" smtClean="0">
                <a:solidFill>
                  <a:prstClr val="black"/>
                </a:solidFill>
              </a:rPr>
              <a:t>d-c-b-a</a:t>
            </a:r>
          </a:p>
          <a:p>
            <a:endParaRPr lang="en-IN" b="1" dirty="0" smtClean="0">
              <a:solidFill>
                <a:prstClr val="black"/>
              </a:solidFill>
            </a:endParaRPr>
          </a:p>
          <a:p>
            <a:endParaRPr lang="en-IN" b="1" dirty="0" smtClean="0">
              <a:solidFill>
                <a:prstClr val="black"/>
              </a:solidFill>
            </a:endParaRPr>
          </a:p>
          <a:p>
            <a:r>
              <a:rPr lang="en-IN" b="1" dirty="0" smtClean="0">
                <a:solidFill>
                  <a:prstClr val="black"/>
                </a:solidFill>
              </a:rPr>
              <a:t> </a:t>
            </a:r>
            <a:endParaRPr lang="en-IN" b="1" dirty="0">
              <a:solidFill>
                <a:prstClr val="black"/>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54117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7095" y="6251605"/>
            <a:ext cx="5641145" cy="60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sp>
        <p:nvSpPr>
          <p:cNvPr id="3" name="Right Arrow 2"/>
          <p:cNvSpPr/>
          <p:nvPr/>
        </p:nvSpPr>
        <p:spPr>
          <a:xfrm>
            <a:off x="0" y="6251605"/>
            <a:ext cx="2869809" cy="41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NOTE -</a:t>
            </a:r>
          </a:p>
        </p:txBody>
      </p:sp>
      <p:sp>
        <p:nvSpPr>
          <p:cNvPr id="4" name="Left Arrow 3"/>
          <p:cNvSpPr/>
          <p:nvPr/>
        </p:nvSpPr>
        <p:spPr>
          <a:xfrm>
            <a:off x="9045527" y="6251605"/>
            <a:ext cx="3146474" cy="415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NOTE</a:t>
            </a:r>
          </a:p>
        </p:txBody>
      </p:sp>
      <p:sp>
        <p:nvSpPr>
          <p:cNvPr id="6" name="Flowchart: Terminator 5"/>
          <p:cNvSpPr/>
          <p:nvPr/>
        </p:nvSpPr>
        <p:spPr>
          <a:xfrm>
            <a:off x="2869808" y="0"/>
            <a:ext cx="6175717" cy="5540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sp>
        <p:nvSpPr>
          <p:cNvPr id="5" name="Rounded Rectangle 4"/>
          <p:cNvSpPr/>
          <p:nvPr/>
        </p:nvSpPr>
        <p:spPr>
          <a:xfrm>
            <a:off x="0" y="707315"/>
            <a:ext cx="12192000" cy="5390993"/>
          </a:xfrm>
          <a:prstGeom prst="round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prstClr val="black"/>
                </a:solidFill>
              </a:rPr>
              <a:t>Q4. Consider the following statements regarding recent launched India-Based channel “India Science”:-</a:t>
            </a:r>
          </a:p>
          <a:p>
            <a:pPr marL="342900" indent="-342900">
              <a:buFont typeface="+mj-lt"/>
              <a:buAutoNum type="alphaLcParenR"/>
            </a:pPr>
            <a:r>
              <a:rPr lang="en-IN" sz="2000" b="1" dirty="0">
                <a:solidFill>
                  <a:prstClr val="black"/>
                </a:solidFill>
              </a:rPr>
              <a:t>It is launched by Vigyan Prasar.</a:t>
            </a:r>
          </a:p>
          <a:p>
            <a:pPr marL="342900" indent="-342900">
              <a:buFont typeface="+mj-lt"/>
              <a:buAutoNum type="alphaLcParenR"/>
            </a:pPr>
            <a:r>
              <a:rPr lang="en-IN" sz="2000" b="1" dirty="0">
                <a:solidFill>
                  <a:prstClr val="black"/>
                </a:solidFill>
              </a:rPr>
              <a:t>The channel will showcase India’s contribution in the developments in Science &amp; Technology.</a:t>
            </a:r>
          </a:p>
          <a:p>
            <a:pPr marL="342900" indent="-342900">
              <a:buFont typeface="+mj-lt"/>
              <a:buAutoNum type="alphaLcParenR"/>
            </a:pPr>
            <a:r>
              <a:rPr lang="en-IN" sz="2000" b="1" dirty="0">
                <a:solidFill>
                  <a:prstClr val="black"/>
                </a:solidFill>
              </a:rPr>
              <a:t>The channel will be bilingual with Hindi &amp; English as the languages.</a:t>
            </a:r>
          </a:p>
          <a:p>
            <a:pPr marL="342900" indent="-342900">
              <a:buFont typeface="+mj-lt"/>
              <a:buAutoNum type="alphaLcParenR"/>
            </a:pPr>
            <a:r>
              <a:rPr lang="en-IN" sz="2000" b="1" dirty="0">
                <a:solidFill>
                  <a:prstClr val="black"/>
                </a:solidFill>
              </a:rPr>
              <a:t>The channel will cover entire aspect including engineering , health &amp; </a:t>
            </a:r>
            <a:r>
              <a:rPr lang="en-IN" sz="2000" b="1" dirty="0" smtClean="0">
                <a:solidFill>
                  <a:prstClr val="black"/>
                </a:solidFill>
              </a:rPr>
              <a:t>medicine, natural science, environment </a:t>
            </a:r>
            <a:r>
              <a:rPr lang="en-IN" sz="2000" b="1" dirty="0">
                <a:solidFill>
                  <a:prstClr val="black"/>
                </a:solidFill>
              </a:rPr>
              <a:t>&amp; wildlife &amp; agriculture</a:t>
            </a:r>
            <a:r>
              <a:rPr lang="en-IN" sz="2000" b="1" dirty="0" smtClean="0">
                <a:solidFill>
                  <a:prstClr val="black"/>
                </a:solidFill>
              </a:rPr>
              <a:t>.</a:t>
            </a:r>
          </a:p>
          <a:p>
            <a:r>
              <a:rPr lang="en-IN" sz="2000" b="1" dirty="0" smtClean="0">
                <a:solidFill>
                  <a:prstClr val="black"/>
                </a:solidFill>
              </a:rPr>
              <a:t>Choose the correct options available:-</a:t>
            </a:r>
          </a:p>
          <a:p>
            <a:pPr marL="457200" indent="-457200">
              <a:buFont typeface="+mj-lt"/>
              <a:buAutoNum type="arabicPeriod"/>
            </a:pPr>
            <a:r>
              <a:rPr lang="en-IN" sz="2000" b="1" dirty="0" smtClean="0">
                <a:solidFill>
                  <a:prstClr val="black"/>
                </a:solidFill>
              </a:rPr>
              <a:t>A,B &amp; C</a:t>
            </a:r>
          </a:p>
          <a:p>
            <a:pPr marL="457200" indent="-457200">
              <a:buFont typeface="+mj-lt"/>
              <a:buAutoNum type="arabicPeriod"/>
            </a:pPr>
            <a:r>
              <a:rPr lang="en-IN" sz="2000" b="1" dirty="0" smtClean="0">
                <a:solidFill>
                  <a:prstClr val="black"/>
                </a:solidFill>
              </a:rPr>
              <a:t>B,C &amp; D</a:t>
            </a:r>
          </a:p>
          <a:p>
            <a:pPr marL="457200" indent="-457200">
              <a:buFont typeface="+mj-lt"/>
              <a:buAutoNum type="arabicPeriod"/>
            </a:pPr>
            <a:r>
              <a:rPr lang="en-IN" sz="2000" b="1" dirty="0" smtClean="0">
                <a:solidFill>
                  <a:prstClr val="black"/>
                </a:solidFill>
              </a:rPr>
              <a:t>A &amp; C</a:t>
            </a:r>
          </a:p>
          <a:p>
            <a:pPr marL="457200" indent="-457200">
              <a:buFont typeface="+mj-lt"/>
              <a:buAutoNum type="arabicPeriod"/>
            </a:pPr>
            <a:r>
              <a:rPr lang="en-IN" sz="2000" b="1" dirty="0" smtClean="0">
                <a:solidFill>
                  <a:prstClr val="black"/>
                </a:solidFill>
              </a:rPr>
              <a:t>All of the above</a:t>
            </a:r>
            <a:endParaRPr lang="en-IN" sz="2000" b="1" dirty="0">
              <a:solidFill>
                <a:prstClr val="black"/>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72800" y="-4035"/>
            <a:ext cx="1219200" cy="1116106"/>
          </a:xfrm>
          <a:prstGeom prst="rect">
            <a:avLst/>
          </a:prstGeom>
        </p:spPr>
      </p:pic>
    </p:spTree>
    <p:extLst>
      <p:ext uri="{BB962C8B-B14F-4D97-AF65-F5344CB8AC3E}">
        <p14:creationId xmlns:p14="http://schemas.microsoft.com/office/powerpoint/2010/main" xmlns="" val="231499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7095" y="6251605"/>
            <a:ext cx="5641145" cy="60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sp>
        <p:nvSpPr>
          <p:cNvPr id="3" name="Right Arrow 2"/>
          <p:cNvSpPr/>
          <p:nvPr/>
        </p:nvSpPr>
        <p:spPr>
          <a:xfrm>
            <a:off x="0" y="6251605"/>
            <a:ext cx="2869809" cy="41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NOTE -</a:t>
            </a:r>
          </a:p>
        </p:txBody>
      </p:sp>
      <p:sp>
        <p:nvSpPr>
          <p:cNvPr id="4" name="Left Arrow 3"/>
          <p:cNvSpPr/>
          <p:nvPr/>
        </p:nvSpPr>
        <p:spPr>
          <a:xfrm>
            <a:off x="9045527" y="6251605"/>
            <a:ext cx="3146474" cy="415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NOTE</a:t>
            </a:r>
          </a:p>
        </p:txBody>
      </p:sp>
      <p:sp>
        <p:nvSpPr>
          <p:cNvPr id="6" name="Flowchart: Terminator 5"/>
          <p:cNvSpPr/>
          <p:nvPr/>
        </p:nvSpPr>
        <p:spPr>
          <a:xfrm>
            <a:off x="2869808" y="0"/>
            <a:ext cx="6175717" cy="5540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sp>
        <p:nvSpPr>
          <p:cNvPr id="5" name="Rounded Rectangle 4"/>
          <p:cNvSpPr/>
          <p:nvPr/>
        </p:nvSpPr>
        <p:spPr>
          <a:xfrm>
            <a:off x="0" y="707315"/>
            <a:ext cx="12192000" cy="5390993"/>
          </a:xfrm>
          <a:prstGeom prst="round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u="sng" dirty="0" smtClean="0">
                <a:solidFill>
                  <a:prstClr val="black"/>
                </a:solidFill>
              </a:rPr>
              <a:t>ANSWERS :</a:t>
            </a:r>
          </a:p>
          <a:p>
            <a:endParaRPr lang="en-IN" sz="2000" b="1" u="sng" dirty="0" smtClean="0">
              <a:solidFill>
                <a:prstClr val="black"/>
              </a:solidFill>
            </a:endParaRPr>
          </a:p>
          <a:p>
            <a:r>
              <a:rPr lang="en-IN" sz="2000" dirty="0" smtClean="0">
                <a:solidFill>
                  <a:prstClr val="black"/>
                </a:solidFill>
              </a:rPr>
              <a:t>Q1. </a:t>
            </a:r>
            <a:r>
              <a:rPr lang="en-IN" sz="2000" dirty="0">
                <a:solidFill>
                  <a:prstClr val="black"/>
                </a:solidFill>
              </a:rPr>
              <a:t>b</a:t>
            </a:r>
            <a:r>
              <a:rPr lang="en-IN" sz="2000" dirty="0" smtClean="0">
                <a:solidFill>
                  <a:prstClr val="black"/>
                </a:solidFill>
              </a:rPr>
              <a:t>) </a:t>
            </a:r>
            <a:r>
              <a:rPr lang="en-IN" sz="2000" dirty="0">
                <a:solidFill>
                  <a:schemeClr val="tx1"/>
                </a:solidFill>
              </a:rPr>
              <a:t>Myanmar’s most important historic days in the context of the pro-democracy movement.</a:t>
            </a:r>
          </a:p>
          <a:p>
            <a:endParaRPr lang="en-IN" sz="2000" dirty="0" smtClean="0">
              <a:solidFill>
                <a:prstClr val="black"/>
              </a:solidFill>
            </a:endParaRPr>
          </a:p>
          <a:p>
            <a:r>
              <a:rPr lang="en-IN" sz="2000" dirty="0" smtClean="0">
                <a:solidFill>
                  <a:prstClr val="black"/>
                </a:solidFill>
              </a:rPr>
              <a:t>Q2. </a:t>
            </a:r>
            <a:r>
              <a:rPr lang="en-IN" sz="2000" dirty="0">
                <a:solidFill>
                  <a:schemeClr val="tx1"/>
                </a:solidFill>
              </a:rPr>
              <a:t>(a) 1, 2, 3 and 5 only</a:t>
            </a:r>
            <a:endParaRPr lang="en-IN" sz="2000" dirty="0" smtClean="0">
              <a:solidFill>
                <a:prstClr val="black"/>
              </a:solidFill>
            </a:endParaRPr>
          </a:p>
          <a:p>
            <a:r>
              <a:rPr lang="en-IN" i="1" dirty="0">
                <a:solidFill>
                  <a:schemeClr val="tx1"/>
                </a:solidFill>
              </a:rPr>
              <a:t> </a:t>
            </a:r>
            <a:r>
              <a:rPr lang="en-IN" i="1" dirty="0" smtClean="0">
                <a:solidFill>
                  <a:schemeClr val="tx1"/>
                </a:solidFill>
              </a:rPr>
              <a:t>             </a:t>
            </a:r>
          </a:p>
          <a:p>
            <a:r>
              <a:rPr lang="en-IN" sz="2000" dirty="0" smtClean="0">
                <a:solidFill>
                  <a:schemeClr val="tx1"/>
                </a:solidFill>
              </a:rPr>
              <a:t>Q3. (3) </a:t>
            </a:r>
            <a:r>
              <a:rPr lang="en-IN" sz="2000" dirty="0">
                <a:solidFill>
                  <a:prstClr val="black"/>
                </a:solidFill>
              </a:rPr>
              <a:t>b-a-d-c</a:t>
            </a:r>
          </a:p>
          <a:p>
            <a:r>
              <a:rPr lang="en-IN" sz="2000" dirty="0" smtClean="0">
                <a:solidFill>
                  <a:schemeClr val="tx1"/>
                </a:solidFill>
              </a:rPr>
              <a:t> </a:t>
            </a:r>
          </a:p>
          <a:p>
            <a:r>
              <a:rPr lang="en-IN" sz="2000" dirty="0" smtClean="0">
                <a:solidFill>
                  <a:schemeClr val="tx1"/>
                </a:solidFill>
              </a:rPr>
              <a:t>Q4. d) </a:t>
            </a:r>
            <a:r>
              <a:rPr lang="en-IN" sz="2000" dirty="0">
                <a:solidFill>
                  <a:prstClr val="black"/>
                </a:solidFill>
              </a:rPr>
              <a:t>All of the above</a:t>
            </a:r>
          </a:p>
          <a:p>
            <a:endParaRPr lang="en-IN" sz="2000"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72800" y="-4035"/>
            <a:ext cx="1219200" cy="1116106"/>
          </a:xfrm>
          <a:prstGeom prst="rect">
            <a:avLst/>
          </a:prstGeom>
        </p:spPr>
      </p:pic>
    </p:spTree>
    <p:extLst>
      <p:ext uri="{BB962C8B-B14F-4D97-AF65-F5344CB8AC3E}">
        <p14:creationId xmlns:p14="http://schemas.microsoft.com/office/powerpoint/2010/main" xmlns="" val="247635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7095" y="6251605"/>
            <a:ext cx="5641145" cy="60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sp>
        <p:nvSpPr>
          <p:cNvPr id="3" name="Right Arrow 2"/>
          <p:cNvSpPr/>
          <p:nvPr/>
        </p:nvSpPr>
        <p:spPr>
          <a:xfrm>
            <a:off x="0" y="6251605"/>
            <a:ext cx="2869809" cy="41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NOTE -</a:t>
            </a:r>
          </a:p>
        </p:txBody>
      </p:sp>
      <p:sp>
        <p:nvSpPr>
          <p:cNvPr id="4" name="Left Arrow 3"/>
          <p:cNvSpPr/>
          <p:nvPr/>
        </p:nvSpPr>
        <p:spPr>
          <a:xfrm>
            <a:off x="9045527" y="6251605"/>
            <a:ext cx="3146474" cy="415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NOTE</a:t>
            </a:r>
          </a:p>
        </p:txBody>
      </p:sp>
      <p:sp>
        <p:nvSpPr>
          <p:cNvPr id="6" name="Flowchart: Terminator 5"/>
          <p:cNvSpPr/>
          <p:nvPr/>
        </p:nvSpPr>
        <p:spPr>
          <a:xfrm>
            <a:off x="2869808" y="0"/>
            <a:ext cx="6175717" cy="5540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sp>
        <p:nvSpPr>
          <p:cNvPr id="5" name="Rounded Rectangle 4"/>
          <p:cNvSpPr/>
          <p:nvPr/>
        </p:nvSpPr>
        <p:spPr>
          <a:xfrm>
            <a:off x="0" y="707315"/>
            <a:ext cx="12192000" cy="5390993"/>
          </a:xfrm>
          <a:prstGeom prst="round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b="1" u="sng" dirty="0" smtClean="0">
              <a:solidFill>
                <a:schemeClr val="tx1"/>
              </a:solidFill>
            </a:endParaRPr>
          </a:p>
          <a:p>
            <a:r>
              <a:rPr lang="en-IN" sz="2000" b="1" u="sng" dirty="0" smtClean="0">
                <a:solidFill>
                  <a:schemeClr val="tx1"/>
                </a:solidFill>
              </a:rPr>
              <a:t>Decoding the DNA Bill:-</a:t>
            </a:r>
          </a:p>
          <a:p>
            <a:pPr>
              <a:buFont typeface="Wingdings" pitchFamily="2" charset="2"/>
              <a:buChar char="Ø"/>
            </a:pPr>
            <a:r>
              <a:rPr lang="en-IN" dirty="0" smtClean="0">
                <a:solidFill>
                  <a:schemeClr val="tx1"/>
                </a:solidFill>
              </a:rPr>
              <a:t>DNA national data base for solving crimes &amp; identifying missing persons.</a:t>
            </a:r>
          </a:p>
          <a:p>
            <a:pPr>
              <a:buFont typeface="Wingdings" pitchFamily="2" charset="2"/>
              <a:buChar char="Ø"/>
            </a:pPr>
            <a:r>
              <a:rPr lang="en-IN" dirty="0" smtClean="0">
                <a:solidFill>
                  <a:schemeClr val="tx1"/>
                </a:solidFill>
              </a:rPr>
              <a:t>Forensic genetics policy Initiative</a:t>
            </a:r>
          </a:p>
          <a:p>
            <a:r>
              <a:rPr lang="en-IN" dirty="0" smtClean="0">
                <a:solidFill>
                  <a:schemeClr val="tx1"/>
                </a:solidFill>
              </a:rPr>
              <a:t> </a:t>
            </a:r>
            <a:r>
              <a:rPr lang="en-IN" dirty="0" smtClean="0">
                <a:solidFill>
                  <a:schemeClr val="tx1"/>
                </a:solidFill>
              </a:rPr>
              <a:t>           “Establishing best practices for forensic DNA Databases ”.</a:t>
            </a:r>
          </a:p>
          <a:p>
            <a:r>
              <a:rPr lang="en-IN" sz="2000" b="1" u="sng" dirty="0" smtClean="0">
                <a:solidFill>
                  <a:schemeClr val="tx1"/>
                </a:solidFill>
              </a:rPr>
              <a:t>Issues with DNA Bill:-</a:t>
            </a:r>
          </a:p>
          <a:p>
            <a:pPr>
              <a:buFont typeface="Wingdings" pitchFamily="2" charset="2"/>
              <a:buChar char="Ø"/>
            </a:pPr>
            <a:r>
              <a:rPr lang="en-IN" dirty="0" smtClean="0">
                <a:solidFill>
                  <a:schemeClr val="tx1"/>
                </a:solidFill>
              </a:rPr>
              <a:t>Healthy expertise is required using DNA effectively during criminal investigations.</a:t>
            </a:r>
          </a:p>
          <a:p>
            <a:pPr>
              <a:buFont typeface="Wingdings" pitchFamily="2" charset="2"/>
              <a:buChar char="Ø"/>
            </a:pPr>
            <a:r>
              <a:rPr lang="en-IN" dirty="0" smtClean="0">
                <a:solidFill>
                  <a:schemeClr val="tx1"/>
                </a:solidFill>
              </a:rPr>
              <a:t>Elimination of data bases for police, crimes scene examiners &amp; laboratory workers, whose DNA may contaminated the evidence they touch.</a:t>
            </a:r>
          </a:p>
          <a:p>
            <a:r>
              <a:rPr lang="en-IN" sz="2000" b="1" u="sng" dirty="0" smtClean="0">
                <a:solidFill>
                  <a:schemeClr val="tx1"/>
                </a:solidFill>
              </a:rPr>
              <a:t>Ensuring Sanctity: What needs to be done?</a:t>
            </a:r>
          </a:p>
          <a:p>
            <a:pPr>
              <a:buFont typeface="Wingdings" pitchFamily="2" charset="2"/>
              <a:buChar char="Ø"/>
            </a:pPr>
            <a:r>
              <a:rPr lang="en-IN" u="sng" dirty="0" smtClean="0">
                <a:solidFill>
                  <a:schemeClr val="tx1"/>
                </a:solidFill>
              </a:rPr>
              <a:t>Independent Ethics Board:-</a:t>
            </a:r>
            <a:r>
              <a:rPr lang="en-IN" dirty="0" smtClean="0">
                <a:solidFill>
                  <a:schemeClr val="tx1"/>
                </a:solidFill>
              </a:rPr>
              <a:t> To ensure the accountability.</a:t>
            </a:r>
          </a:p>
          <a:p>
            <a:pPr>
              <a:buFont typeface="Wingdings" pitchFamily="2" charset="2"/>
              <a:buChar char="Ø"/>
            </a:pPr>
            <a:r>
              <a:rPr lang="en-IN" dirty="0" smtClean="0">
                <a:solidFill>
                  <a:schemeClr val="tx1"/>
                </a:solidFill>
              </a:rPr>
              <a:t>Accountability to court should be ensured.</a:t>
            </a:r>
          </a:p>
          <a:p>
            <a:pPr>
              <a:buFont typeface="Wingdings" pitchFamily="2" charset="2"/>
              <a:buChar char="Ø"/>
            </a:pPr>
            <a:r>
              <a:rPr lang="en-IN" dirty="0" smtClean="0">
                <a:solidFill>
                  <a:schemeClr val="tx1"/>
                </a:solidFill>
              </a:rPr>
              <a:t>Provisions for government Board can amend the Bill.</a:t>
            </a:r>
          </a:p>
          <a:p>
            <a:pPr>
              <a:buFont typeface="Wingdings" pitchFamily="2" charset="2"/>
              <a:buChar char="Ø"/>
            </a:pPr>
            <a:r>
              <a:rPr lang="en-IN" dirty="0" smtClean="0">
                <a:solidFill>
                  <a:schemeClr val="tx1"/>
                </a:solidFill>
              </a:rPr>
              <a:t>Independent regulators for data privacy protection.</a:t>
            </a:r>
          </a:p>
          <a:p>
            <a:pPr>
              <a:buFont typeface="Wingdings" pitchFamily="2" charset="2"/>
              <a:buChar char="Ø"/>
            </a:pPr>
            <a:r>
              <a:rPr lang="en-IN" dirty="0" smtClean="0">
                <a:solidFill>
                  <a:schemeClr val="tx1"/>
                </a:solidFill>
              </a:rPr>
              <a:t>Need to restrict DNA profiling so that it uses only non-coding DNA ,a commonly used international standard for one.</a:t>
            </a:r>
          </a:p>
          <a:p>
            <a:pPr>
              <a:buFont typeface="Wingdings" pitchFamily="2" charset="2"/>
              <a:buChar char="Ø"/>
            </a:pPr>
            <a:r>
              <a:rPr lang="en-IN" dirty="0" smtClean="0">
                <a:solidFill>
                  <a:schemeClr val="tx1"/>
                </a:solidFill>
              </a:rPr>
              <a:t>Any international sharing of DNA profiles should also be covered by a privacy or data protection law &amp; meet international human rights standards</a:t>
            </a:r>
            <a:r>
              <a:rPr lang="en-IN" dirty="0" smtClean="0">
                <a:solidFill>
                  <a:schemeClr val="tx1"/>
                </a:solidFill>
              </a:rPr>
              <a:t>.</a:t>
            </a:r>
            <a:endParaRPr lang="en-IN" dirty="0" smtClean="0">
              <a:solidFill>
                <a:schemeClr val="tx1"/>
              </a:solidFill>
            </a:endParaRPr>
          </a:p>
          <a:p>
            <a:endParaRPr lang="en-IN" sz="2000"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72800" y="-4035"/>
            <a:ext cx="1219200" cy="1116106"/>
          </a:xfrm>
          <a:prstGeom prst="rect">
            <a:avLst/>
          </a:prstGeom>
        </p:spPr>
      </p:pic>
    </p:spTree>
    <p:extLst>
      <p:ext uri="{BB962C8B-B14F-4D97-AF65-F5344CB8AC3E}">
        <p14:creationId xmlns:p14="http://schemas.microsoft.com/office/powerpoint/2010/main" xmlns="" val="247635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37095" y="6251605"/>
            <a:ext cx="5641145" cy="60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sp>
        <p:nvSpPr>
          <p:cNvPr id="3" name="Right Arrow 2"/>
          <p:cNvSpPr/>
          <p:nvPr/>
        </p:nvSpPr>
        <p:spPr>
          <a:xfrm>
            <a:off x="0" y="6251605"/>
            <a:ext cx="2869809" cy="41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NOTE -</a:t>
            </a:r>
          </a:p>
        </p:txBody>
      </p:sp>
      <p:sp>
        <p:nvSpPr>
          <p:cNvPr id="4" name="Left Arrow 3"/>
          <p:cNvSpPr/>
          <p:nvPr/>
        </p:nvSpPr>
        <p:spPr>
          <a:xfrm>
            <a:off x="9045527" y="6251605"/>
            <a:ext cx="3146474" cy="415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NOTE</a:t>
            </a:r>
          </a:p>
        </p:txBody>
      </p:sp>
      <p:sp>
        <p:nvSpPr>
          <p:cNvPr id="6" name="Flowchart: Terminator 5"/>
          <p:cNvSpPr/>
          <p:nvPr/>
        </p:nvSpPr>
        <p:spPr>
          <a:xfrm>
            <a:off x="2869808" y="0"/>
            <a:ext cx="6175717" cy="5540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sp>
        <p:nvSpPr>
          <p:cNvPr id="5" name="Rounded Rectangle 4"/>
          <p:cNvSpPr/>
          <p:nvPr/>
        </p:nvSpPr>
        <p:spPr>
          <a:xfrm>
            <a:off x="0" y="707315"/>
            <a:ext cx="12192000" cy="5390993"/>
          </a:xfrm>
          <a:prstGeom prst="round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u="sng" dirty="0" smtClean="0">
                <a:solidFill>
                  <a:schemeClr val="tx1"/>
                </a:solidFill>
              </a:rPr>
              <a:t>Database separation:-</a:t>
            </a:r>
          </a:p>
          <a:p>
            <a:pPr>
              <a:buFont typeface="Wingdings" pitchFamily="2" charset="2"/>
              <a:buChar char="Ø"/>
            </a:pPr>
            <a:r>
              <a:rPr lang="en-IN" dirty="0" smtClean="0">
                <a:solidFill>
                  <a:schemeClr val="tx1"/>
                </a:solidFill>
              </a:rPr>
              <a:t>Separate data base for missing persons &amp; criminals: such that volunteers in search of missing persons shouldn’t be misjudged as suspect of criminal offences.</a:t>
            </a:r>
          </a:p>
          <a:p>
            <a:pPr>
              <a:buFont typeface="Wingdings" pitchFamily="2" charset="2"/>
              <a:buChar char="Ø"/>
            </a:pPr>
            <a:r>
              <a:rPr lang="en-IN" dirty="0" smtClean="0">
                <a:solidFill>
                  <a:schemeClr val="tx1"/>
                </a:solidFill>
              </a:rPr>
              <a:t>Provisions for use of date bases for civil purpose needs to be detected.</a:t>
            </a:r>
          </a:p>
          <a:p>
            <a:pPr>
              <a:buFont typeface="Wingdings" pitchFamily="2" charset="2"/>
              <a:buChar char="Ø"/>
            </a:pPr>
            <a:r>
              <a:rPr lang="en-IN" dirty="0" smtClean="0">
                <a:solidFill>
                  <a:schemeClr val="tx1"/>
                </a:solidFill>
              </a:rPr>
              <a:t>Details are required to specify the volunteers must be fully informed about future storage &amp; uses of their genetics information before they gives consent.</a:t>
            </a:r>
          </a:p>
          <a:p>
            <a:r>
              <a:rPr lang="en-IN" dirty="0" smtClean="0">
                <a:solidFill>
                  <a:schemeClr val="tx1"/>
                </a:solidFill>
              </a:rPr>
              <a:t> </a:t>
            </a:r>
            <a:r>
              <a:rPr lang="en-IN" sz="2000" b="1" u="sng" dirty="0" smtClean="0">
                <a:solidFill>
                  <a:schemeClr val="tx1"/>
                </a:solidFill>
              </a:rPr>
              <a:t>conclusion</a:t>
            </a:r>
            <a:r>
              <a:rPr lang="en-IN" sz="2000" b="1" u="sng" dirty="0" smtClean="0">
                <a:solidFill>
                  <a:schemeClr val="tx1"/>
                </a:solidFill>
              </a:rPr>
              <a:t>:</a:t>
            </a:r>
          </a:p>
          <a:p>
            <a:r>
              <a:rPr lang="en-IN" dirty="0" smtClean="0">
                <a:solidFill>
                  <a:schemeClr val="tx1"/>
                </a:solidFill>
              </a:rPr>
              <a:t>Thus success of a DNA database is driven primarily by no. of crimes scene DNA profiles loaded on it, not by no. Of DNA profiles from individual, so proper crime scene analysis should be top priority.</a:t>
            </a:r>
          </a:p>
          <a:p>
            <a:r>
              <a:rPr lang="en-IN" dirty="0" smtClean="0">
                <a:solidFill>
                  <a:schemeClr val="tx1"/>
                </a:solidFill>
              </a:rPr>
              <a:t>In short, important safeguards &amp; a cost benefits analysis are still lacking for this Bill, which needs full parliament scrutiny.</a:t>
            </a:r>
          </a:p>
          <a:p>
            <a:pPr>
              <a:buFont typeface="Wingdings" pitchFamily="2" charset="2"/>
              <a:buChar char="Ø"/>
            </a:pPr>
            <a:endParaRPr lang="en-IN" dirty="0" smtClean="0">
              <a:solidFill>
                <a:schemeClr val="tx1"/>
              </a:solidFill>
            </a:endParaRPr>
          </a:p>
          <a:p>
            <a:endParaRPr lang="en-IN" sz="2000"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72800" y="-4035"/>
            <a:ext cx="1219200" cy="1116106"/>
          </a:xfrm>
          <a:prstGeom prst="rect">
            <a:avLst/>
          </a:prstGeom>
        </p:spPr>
      </p:pic>
    </p:spTree>
    <p:extLst>
      <p:ext uri="{BB962C8B-B14F-4D97-AF65-F5344CB8AC3E}">
        <p14:creationId xmlns:p14="http://schemas.microsoft.com/office/powerpoint/2010/main" xmlns="" val="247635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7588" y="1481435"/>
            <a:ext cx="3787832"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Rectangle 3"/>
          <p:cNvSpPr/>
          <p:nvPr/>
        </p:nvSpPr>
        <p:spPr>
          <a:xfrm>
            <a:off x="3133141" y="2992735"/>
            <a:ext cx="5341527"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LIKE &amp; SUBSCRIBE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xmlns="" val="408886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0" y="-1"/>
            <a:ext cx="7167282" cy="60350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391965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0" y="1"/>
            <a:ext cx="3361765" cy="60350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247289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1" y="-1"/>
            <a:ext cx="5042647" cy="60350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176598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1" y="29167"/>
            <a:ext cx="3671048" cy="60058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285201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1" y="0"/>
            <a:ext cx="4182035" cy="60350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309271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0" y="-1"/>
            <a:ext cx="6400800" cy="54191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374667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0" y="0"/>
            <a:ext cx="6911788" cy="603503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86764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7095" y="6035040"/>
            <a:ext cx="5641145" cy="79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NOTES- OF EDITORIAL + MAINS Q &amp; A + DAILY MCQs- AVAILABLE( COMMENT SECTION)</a:t>
            </a:r>
          </a:p>
        </p:txBody>
      </p:sp>
      <p:pic>
        <p:nvPicPr>
          <p:cNvPr id="6" name="Picture 5"/>
          <p:cNvPicPr>
            <a:picLocks noChangeAspect="1"/>
          </p:cNvPicPr>
          <p:nvPr/>
        </p:nvPicPr>
        <p:blipFill>
          <a:blip r:embed="rId2"/>
          <a:stretch>
            <a:fillRect/>
          </a:stretch>
        </p:blipFill>
        <p:spPr>
          <a:xfrm>
            <a:off x="0" y="6143503"/>
            <a:ext cx="3137095" cy="848140"/>
          </a:xfrm>
          <a:prstGeom prst="rect">
            <a:avLst/>
          </a:prstGeom>
        </p:spPr>
      </p:pic>
      <p:sp>
        <p:nvSpPr>
          <p:cNvPr id="10" name="Flowchart: Terminator 9"/>
          <p:cNvSpPr/>
          <p:nvPr/>
        </p:nvSpPr>
        <p:spPr>
          <a:xfrm>
            <a:off x="8778239" y="6260123"/>
            <a:ext cx="3413761" cy="5649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prstClr val="black"/>
                </a:solidFill>
              </a:rPr>
              <a:t>LIKED IT </a:t>
            </a:r>
            <a:r>
              <a:rPr lang="en-US" b="1" dirty="0">
                <a:solidFill>
                  <a:prstClr val="black"/>
                </a:solidFill>
              </a:rPr>
              <a:t>?- WHY NOT SUBSCRIBE &amp; SHARE ?</a:t>
            </a:r>
            <a:endParaRPr lang="en-US" dirty="0">
              <a:solidFill>
                <a:prstClr val="white"/>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96282" y="0"/>
            <a:ext cx="1595718" cy="1035424"/>
          </a:xfrm>
          <a:prstGeom prst="rect">
            <a:avLst/>
          </a:prstGeom>
        </p:spPr>
      </p:pic>
    </p:spTree>
    <p:extLst>
      <p:ext uri="{BB962C8B-B14F-4D97-AF65-F5344CB8AC3E}">
        <p14:creationId xmlns:p14="http://schemas.microsoft.com/office/powerpoint/2010/main" xmlns="" val="14096157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3340</TotalTime>
  <Words>980</Words>
  <Application>Microsoft Office PowerPoint</Application>
  <PresentationFormat>Custom</PresentationFormat>
  <Paragraphs>121</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2_Office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Prakhar singh</dc:creator>
  <cp:lastModifiedBy>HP</cp:lastModifiedBy>
  <cp:revision>231</cp:revision>
  <dcterms:created xsi:type="dcterms:W3CDTF">2018-07-08T22:51:00Z</dcterms:created>
  <dcterms:modified xsi:type="dcterms:W3CDTF">2018-08-11T04:47:47Z</dcterms:modified>
</cp:coreProperties>
</file>