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 Bold" panose="020B0604020202020204" charset="0"/>
      <p:regular r:id="rId12"/>
    </p:embeddedFont>
    <p:embeddedFont>
      <p:font typeface="Helios" panose="020B0604020202020204" charset="0"/>
      <p:regular r:id="rId13"/>
    </p:embeddedFont>
    <p:embeddedFont>
      <p:font typeface="Helios Bold" panose="020B0604020202020204" charset="0"/>
      <p:regular r:id="rId14"/>
    </p:embeddedFont>
    <p:embeddedFont>
      <p:font typeface="Helios Italics" panose="020B0604020202020204" charset="0"/>
      <p:regular r:id="rId15"/>
    </p:embeddedFont>
    <p:embeddedFont>
      <p:font typeface="Klein" panose="020B0604020202020204" charset="0"/>
      <p:regular r:id="rId16"/>
    </p:embeddedFont>
    <p:embeddedFont>
      <p:font typeface="Klein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2431198"/>
            <a:ext cx="11301259" cy="2712302"/>
          </a:xfrm>
          <a:custGeom>
            <a:avLst/>
            <a:gdLst/>
            <a:ahLst/>
            <a:cxnLst/>
            <a:rect l="l" t="t" r="r" b="b"/>
            <a:pathLst>
              <a:path w="11301259" h="2712302">
                <a:moveTo>
                  <a:pt x="0" y="0"/>
                </a:moveTo>
                <a:lnTo>
                  <a:pt x="11301258" y="0"/>
                </a:lnTo>
                <a:lnTo>
                  <a:pt x="11301258" y="2712302"/>
                </a:lnTo>
                <a:lnTo>
                  <a:pt x="0" y="2712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06885" y="6522362"/>
            <a:ext cx="7874231" cy="1166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487A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19</a:t>
            </a:r>
          </a:p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487A8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for the final project of IT314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9432" y="1960475"/>
            <a:ext cx="14869137" cy="1789453"/>
            <a:chOff x="0" y="0"/>
            <a:chExt cx="19825516" cy="2385937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19825516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Overall </a:t>
              </a:r>
              <a:r>
                <a:rPr lang="en-US" sz="6999" b="1">
                  <a:solidFill>
                    <a:srgbClr val="487A82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Project Rating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78335"/>
              <a:ext cx="17898883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89327" y="4457700"/>
            <a:ext cx="5709345" cy="3215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295"/>
              </a:lnSpc>
              <a:spcBef>
                <a:spcPct val="0"/>
              </a:spcBef>
            </a:pPr>
            <a:r>
              <a:rPr lang="en-US" sz="19496" b="1" dirty="0">
                <a:solidFill>
                  <a:srgbClr val="487A82"/>
                </a:solidFill>
                <a:latin typeface="Helios Bold"/>
                <a:ea typeface="Helios Bold"/>
                <a:cs typeface="Helios Bold"/>
                <a:sym typeface="Helios Bold"/>
              </a:rPr>
              <a:t>8/10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31196" y="481964"/>
            <a:ext cx="5960269" cy="979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79"/>
              </a:lnSpc>
              <a:spcBef>
                <a:spcPct val="0"/>
              </a:spcBef>
            </a:pPr>
            <a:r>
              <a:rPr lang="en-US" sz="5699" b="1">
                <a:solidFill>
                  <a:srgbClr val="487A8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Allocations: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88550" y="2137655"/>
            <a:ext cx="8358128" cy="784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202201275 - Kunj Bhuva 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Project Lead / Frontend Developer</a:t>
            </a:r>
          </a:p>
          <a:p>
            <a:pPr algn="l">
              <a:lnSpc>
                <a:spcPts val="4199"/>
              </a:lnSpc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202201315 - Jal Dani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Backend Developer</a:t>
            </a:r>
          </a:p>
          <a:p>
            <a:pPr algn="l">
              <a:lnSpc>
                <a:spcPts val="4199"/>
              </a:lnSpc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202201281 - Sakshi Shah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Frontend Developer</a:t>
            </a:r>
          </a:p>
          <a:p>
            <a:pPr algn="l">
              <a:lnSpc>
                <a:spcPts val="4199"/>
              </a:lnSpc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202201354 - Ram Kulkarni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Backend Developer</a:t>
            </a:r>
          </a:p>
          <a:p>
            <a:pPr algn="l">
              <a:lnSpc>
                <a:spcPts val="4199"/>
              </a:lnSpc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202201292 - Devamm Patel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Backend Developer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556044" y="2137655"/>
            <a:ext cx="7453816" cy="7324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202201362 - Tanay Kewalramani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Unit</a:t>
            </a: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Tester</a:t>
            </a:r>
          </a:p>
          <a:p>
            <a:pPr algn="l">
              <a:lnSpc>
                <a:spcPts val="4199"/>
              </a:lnSpc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202201303 - Ansh Pandya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Backend</a:t>
            </a: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Developer</a:t>
            </a:r>
          </a:p>
          <a:p>
            <a:pPr algn="l">
              <a:lnSpc>
                <a:spcPts val="4199"/>
              </a:lnSpc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202201264 - Alpeshkumar Yadav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Documentation</a:t>
            </a:r>
          </a:p>
          <a:p>
            <a:pPr algn="l">
              <a:lnSpc>
                <a:spcPts val="4199"/>
              </a:lnSpc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202201363 - Harsh Mangukiya</a:t>
            </a:r>
          </a:p>
          <a:p>
            <a:pPr algn="l">
              <a:lnSpc>
                <a:spcPts val="4199"/>
              </a:lnSpc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Documentation</a:t>
            </a:r>
          </a:p>
          <a:p>
            <a:pPr algn="l">
              <a:lnSpc>
                <a:spcPts val="4199"/>
              </a:lnSpc>
            </a:pPr>
            <a:endParaRPr lang="en-US" sz="2999" i="1">
              <a:solidFill>
                <a:srgbClr val="2A2E3A"/>
              </a:solidFill>
              <a:latin typeface="Helios Italics"/>
              <a:ea typeface="Helios Italics"/>
              <a:cs typeface="Helios Italics"/>
              <a:sym typeface="Helios Italics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202201271 - Rishabh Jain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i="1">
                <a:solidFill>
                  <a:srgbClr val="2A2E3A"/>
                </a:solidFill>
                <a:latin typeface="Helios Italics"/>
                <a:ea typeface="Helios Italics"/>
                <a:cs typeface="Helios Italics"/>
                <a:sym typeface="Helios Italics"/>
              </a:rPr>
              <a:t>Prototyping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59587" y="-1729609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2545" y="4468156"/>
            <a:ext cx="5049618" cy="1046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02"/>
              </a:lnSpc>
            </a:pPr>
            <a:r>
              <a:rPr lang="en-US" sz="6386" b="1">
                <a:solidFill>
                  <a:srgbClr val="487A82"/>
                </a:solidFill>
                <a:latin typeface="Klein Bold"/>
                <a:ea typeface="Klein Bold"/>
                <a:cs typeface="Klein Bold"/>
                <a:sym typeface="Klein Bold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2545" y="5477653"/>
            <a:ext cx="4807304" cy="50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for our Ekta Fund platform</a:t>
            </a:r>
          </a:p>
        </p:txBody>
      </p:sp>
      <p:sp>
        <p:nvSpPr>
          <p:cNvPr id="5" name="Freeform 5"/>
          <p:cNvSpPr/>
          <p:nvPr/>
        </p:nvSpPr>
        <p:spPr>
          <a:xfrm>
            <a:off x="6392764" y="151739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581935" y="1706568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090831" y="2144878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3" y="0"/>
                </a:lnTo>
                <a:lnTo>
                  <a:pt x="425573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011895" y="1635724"/>
            <a:ext cx="8247405" cy="1585053"/>
            <a:chOff x="0" y="0"/>
            <a:chExt cx="10996540" cy="2113404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0996540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Objective </a:t>
              </a:r>
              <a:r>
                <a:rPr lang="en-US" sz="37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# 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15582"/>
              <a:ext cx="10996540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Connecting prospective donors with individuals and organizations in need of donations.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11895" y="4352782"/>
            <a:ext cx="8247405" cy="1585053"/>
            <a:chOff x="0" y="0"/>
            <a:chExt cx="10996540" cy="211340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10996540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Objective </a:t>
              </a:r>
              <a:r>
                <a:rPr lang="en-US" sz="37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# 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15582"/>
              <a:ext cx="10996540" cy="1197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Ensuring the safety of donors by explicitly verifying NGO credentials before onboarding onto platform.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6392764" y="694789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581935" y="7137067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9011895" y="6837623"/>
            <a:ext cx="8247405" cy="2042253"/>
            <a:chOff x="0" y="0"/>
            <a:chExt cx="10996540" cy="27230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10996540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Objective </a:t>
              </a:r>
              <a:r>
                <a:rPr lang="en-US" sz="37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# 3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15582"/>
              <a:ext cx="10996540" cy="1807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Providing complete transparency to donors by maintaining records of donations and their usage allocations.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7090831" y="7545091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7"/>
                </a:lnTo>
                <a:lnTo>
                  <a:pt x="0" y="6273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392764" y="4352782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581935" y="4528924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486054" y="627087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3" y="0"/>
                </a:lnTo>
                <a:lnTo>
                  <a:pt x="425573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392764" y="6951513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581935" y="7140684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7090831" y="7578995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3" y="0"/>
                </a:lnTo>
                <a:lnTo>
                  <a:pt x="425573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7107801" y="4967234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15436" y="-1716579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2545" y="4504445"/>
            <a:ext cx="5049618" cy="1046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02"/>
              </a:lnSpc>
            </a:pPr>
            <a:r>
              <a:rPr lang="en-US" sz="6386" b="1">
                <a:solidFill>
                  <a:srgbClr val="487A82"/>
                </a:solidFill>
                <a:latin typeface="Klein Bold"/>
                <a:ea typeface="Klein Bold"/>
                <a:cs typeface="Klein Bold"/>
                <a:sym typeface="Klein Bold"/>
              </a:rPr>
              <a:t>Milestones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2545" y="5484428"/>
            <a:ext cx="4807304" cy="50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we crossed in our journey</a:t>
            </a:r>
          </a:p>
        </p:txBody>
      </p:sp>
      <p:sp>
        <p:nvSpPr>
          <p:cNvPr id="5" name="Freeform 5"/>
          <p:cNvSpPr/>
          <p:nvPr/>
        </p:nvSpPr>
        <p:spPr>
          <a:xfrm>
            <a:off x="6392764" y="151739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581935" y="1706568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090831" y="2144878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3" y="0"/>
                </a:lnTo>
                <a:lnTo>
                  <a:pt x="425573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011895" y="1220116"/>
            <a:ext cx="8247405" cy="2416268"/>
            <a:chOff x="0" y="0"/>
            <a:chExt cx="10996540" cy="3221691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0996540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39"/>
                </a:lnSpc>
                <a:spcBef>
                  <a:spcPct val="0"/>
                </a:spcBef>
              </a:pPr>
              <a:r>
                <a:rPr lang="en-US" sz="36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Milestone </a:t>
              </a:r>
              <a:r>
                <a:rPr lang="en-US" sz="36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# 1 - Non-technical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1932"/>
              <a:ext cx="10996540" cy="2299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Establishing clear requirements in the form of user stories, analyzing functional and non-functional requirements, and designing various diagrams to bring the said requirements to life followed by sprint planning.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11895" y="4156250"/>
            <a:ext cx="8247405" cy="1978118"/>
            <a:chOff x="0" y="0"/>
            <a:chExt cx="10996540" cy="263749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0996540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39"/>
                </a:lnSpc>
                <a:spcBef>
                  <a:spcPct val="0"/>
                </a:spcBef>
              </a:pPr>
              <a:r>
                <a:rPr lang="en-US" sz="36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Milestone </a:t>
              </a:r>
              <a:r>
                <a:rPr lang="en-US" sz="36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# 2 - Core technical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1932"/>
              <a:ext cx="10996540" cy="17155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Actual implementation of all the functionalities. Includes GUI design, backend, and frontend, and designing low redundancy databases followed by final deployment.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6392764" y="694789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581935" y="7137067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9011895" y="6650616"/>
            <a:ext cx="8247405" cy="2416268"/>
            <a:chOff x="0" y="0"/>
            <a:chExt cx="10996540" cy="322169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10996540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39"/>
                </a:lnSpc>
                <a:spcBef>
                  <a:spcPct val="0"/>
                </a:spcBef>
              </a:pPr>
              <a:r>
                <a:rPr lang="en-US" sz="36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Milestone </a:t>
              </a:r>
              <a:r>
                <a:rPr lang="en-US" sz="3699" b="1" u="non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# 3 - Refinements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21932"/>
              <a:ext cx="10996540" cy="2299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Testing various aspects of the software. Includes black-box testing, white-box testing, GUI testing, mutation testing et al. Followed by using the results to enhance and fine-tune the software.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7090831" y="7545091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7"/>
                </a:lnTo>
                <a:lnTo>
                  <a:pt x="0" y="6273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6392764" y="4352782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581935" y="4528924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392764" y="6951513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581935" y="7140684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392764" y="151739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581935" y="1706568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6968389" y="2089946"/>
            <a:ext cx="670457" cy="676608"/>
          </a:xfrm>
          <a:custGeom>
            <a:avLst/>
            <a:gdLst/>
            <a:ahLst/>
            <a:cxnLst/>
            <a:rect l="l" t="t" r="r" b="b"/>
            <a:pathLst>
              <a:path w="670457" h="676608">
                <a:moveTo>
                  <a:pt x="0" y="0"/>
                </a:moveTo>
                <a:lnTo>
                  <a:pt x="670457" y="0"/>
                </a:lnTo>
                <a:lnTo>
                  <a:pt x="670457" y="676608"/>
                </a:lnTo>
                <a:lnTo>
                  <a:pt x="0" y="6766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6976874" y="4912302"/>
            <a:ext cx="670457" cy="676608"/>
          </a:xfrm>
          <a:custGeom>
            <a:avLst/>
            <a:gdLst/>
            <a:ahLst/>
            <a:cxnLst/>
            <a:rect l="l" t="t" r="r" b="b"/>
            <a:pathLst>
              <a:path w="670457" h="676608">
                <a:moveTo>
                  <a:pt x="0" y="0"/>
                </a:moveTo>
                <a:lnTo>
                  <a:pt x="670458" y="0"/>
                </a:lnTo>
                <a:lnTo>
                  <a:pt x="670458" y="676608"/>
                </a:lnTo>
                <a:lnTo>
                  <a:pt x="0" y="6766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6976874" y="7520446"/>
            <a:ext cx="670457" cy="676608"/>
          </a:xfrm>
          <a:custGeom>
            <a:avLst/>
            <a:gdLst/>
            <a:ahLst/>
            <a:cxnLst/>
            <a:rect l="l" t="t" r="r" b="b"/>
            <a:pathLst>
              <a:path w="670457" h="676608">
                <a:moveTo>
                  <a:pt x="0" y="0"/>
                </a:moveTo>
                <a:lnTo>
                  <a:pt x="670458" y="0"/>
                </a:lnTo>
                <a:lnTo>
                  <a:pt x="670458" y="676608"/>
                </a:lnTo>
                <a:lnTo>
                  <a:pt x="0" y="6766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57083" y="296884"/>
            <a:ext cx="7293746" cy="9770713"/>
          </a:xfrm>
          <a:custGeom>
            <a:avLst/>
            <a:gdLst/>
            <a:ahLst/>
            <a:cxnLst/>
            <a:rect l="l" t="t" r="r" b="b"/>
            <a:pathLst>
              <a:path w="7293746" h="9770713">
                <a:moveTo>
                  <a:pt x="0" y="0"/>
                </a:moveTo>
                <a:lnTo>
                  <a:pt x="7293746" y="0"/>
                </a:lnTo>
                <a:lnTo>
                  <a:pt x="7293746" y="9770712"/>
                </a:lnTo>
                <a:lnTo>
                  <a:pt x="0" y="9770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02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57295"/>
            <a:chOff x="0" y="0"/>
            <a:chExt cx="4816593" cy="4628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2827"/>
            </a:xfrm>
            <a:custGeom>
              <a:avLst/>
              <a:gdLst/>
              <a:ahLst/>
              <a:cxnLst/>
              <a:rect l="l" t="t" r="r" b="b"/>
              <a:pathLst>
                <a:path w="4816592" h="462827">
                  <a:moveTo>
                    <a:pt x="0" y="0"/>
                  </a:moveTo>
                  <a:lnTo>
                    <a:pt x="4816592" y="0"/>
                  </a:lnTo>
                  <a:lnTo>
                    <a:pt x="4816592" y="462827"/>
                  </a:lnTo>
                  <a:lnTo>
                    <a:pt x="0" y="462827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529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16622" y="2747260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10" y="0"/>
                </a:lnTo>
                <a:lnTo>
                  <a:pt x="414910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802249" y="2451985"/>
            <a:ext cx="9755154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Poor communication between people allocated related tasks led to chaos and waste of time</a:t>
            </a:r>
          </a:p>
        </p:txBody>
      </p:sp>
      <p:sp>
        <p:nvSpPr>
          <p:cNvPr id="7" name="Freeform 7"/>
          <p:cNvSpPr/>
          <p:nvPr/>
        </p:nvSpPr>
        <p:spPr>
          <a:xfrm>
            <a:off x="6816622" y="4484078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10" y="0"/>
                </a:lnTo>
                <a:lnTo>
                  <a:pt x="414910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802249" y="4200677"/>
            <a:ext cx="9755154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Some time was wasted during redundant meetings. They could have been replaced by group calls.</a:t>
            </a:r>
          </a:p>
        </p:txBody>
      </p:sp>
      <p:sp>
        <p:nvSpPr>
          <p:cNvPr id="9" name="Freeform 9"/>
          <p:cNvSpPr/>
          <p:nvPr/>
        </p:nvSpPr>
        <p:spPr>
          <a:xfrm>
            <a:off x="6866055" y="623709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802249" y="5953694"/>
            <a:ext cx="9755154" cy="91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Debugging was time-consuming since documentation wasn’t up to the mark. Hence learnt about its importance.</a:t>
            </a:r>
          </a:p>
        </p:txBody>
      </p:sp>
      <p:sp>
        <p:nvSpPr>
          <p:cNvPr id="11" name="Freeform 11"/>
          <p:cNvSpPr/>
          <p:nvPr/>
        </p:nvSpPr>
        <p:spPr>
          <a:xfrm>
            <a:off x="6816622" y="8218793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10" y="0"/>
                </a:lnTo>
                <a:lnTo>
                  <a:pt x="414910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802249" y="7618718"/>
            <a:ext cx="9755154" cy="137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Learnt how every code is bound to have bugs. We didn’t invest much time in testing thinking it wouldn’t yield much. We were wrong and testing uncovered a lot of unnoticed bugs.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0"/>
            <a:ext cx="18288000" cy="1757295"/>
            <a:chOff x="0" y="0"/>
            <a:chExt cx="24384000" cy="2343060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14000"/>
            </a:blip>
            <a:srcRect t="13394" b="13394"/>
            <a:stretch>
              <a:fillRect/>
            </a:stretch>
          </p:blipFill>
          <p:spPr>
            <a:xfrm>
              <a:off x="0" y="0"/>
              <a:ext cx="24384000" cy="2343060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1028700" y="3728970"/>
            <a:ext cx="6044810" cy="3499223"/>
            <a:chOff x="0" y="0"/>
            <a:chExt cx="8059746" cy="466563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76200"/>
              <a:ext cx="8059746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487A82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Lessons </a:t>
              </a: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learnt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3208729"/>
              <a:ext cx="7143583" cy="1456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and the mistakes we made through the process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15436" y="-1716579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13516" y="890463"/>
            <a:ext cx="1524634" cy="1524634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0" y="0"/>
                </a:moveTo>
                <a:lnTo>
                  <a:pt x="1524634" y="0"/>
                </a:lnTo>
                <a:lnTo>
                  <a:pt x="1524634" y="1524634"/>
                </a:lnTo>
                <a:lnTo>
                  <a:pt x="0" y="152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771839" y="1048785"/>
            <a:ext cx="1207989" cy="1207989"/>
          </a:xfrm>
          <a:custGeom>
            <a:avLst/>
            <a:gdLst/>
            <a:ahLst/>
            <a:cxnLst/>
            <a:rect l="l" t="t" r="r" b="b"/>
            <a:pathLst>
              <a:path w="1207989" h="1207989">
                <a:moveTo>
                  <a:pt x="0" y="0"/>
                </a:moveTo>
                <a:lnTo>
                  <a:pt x="1207989" y="0"/>
                </a:lnTo>
                <a:lnTo>
                  <a:pt x="1207989" y="1207989"/>
                </a:lnTo>
                <a:lnTo>
                  <a:pt x="0" y="1207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197747" y="1415618"/>
            <a:ext cx="356173" cy="474323"/>
          </a:xfrm>
          <a:custGeom>
            <a:avLst/>
            <a:gdLst/>
            <a:ahLst/>
            <a:cxnLst/>
            <a:rect l="l" t="t" r="r" b="b"/>
            <a:pathLst>
              <a:path w="356173" h="474323">
                <a:moveTo>
                  <a:pt x="0" y="0"/>
                </a:moveTo>
                <a:lnTo>
                  <a:pt x="356173" y="0"/>
                </a:lnTo>
                <a:lnTo>
                  <a:pt x="356173" y="474323"/>
                </a:lnTo>
                <a:lnTo>
                  <a:pt x="0" y="4743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613516" y="5435386"/>
            <a:ext cx="1524634" cy="1524634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0" y="0"/>
                </a:moveTo>
                <a:lnTo>
                  <a:pt x="1524634" y="0"/>
                </a:lnTo>
                <a:lnTo>
                  <a:pt x="1524634" y="1524634"/>
                </a:lnTo>
                <a:lnTo>
                  <a:pt x="0" y="15246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771839" y="5593708"/>
            <a:ext cx="1207989" cy="1207989"/>
          </a:xfrm>
          <a:custGeom>
            <a:avLst/>
            <a:gdLst/>
            <a:ahLst/>
            <a:cxnLst/>
            <a:rect l="l" t="t" r="r" b="b"/>
            <a:pathLst>
              <a:path w="1207989" h="1207989">
                <a:moveTo>
                  <a:pt x="0" y="0"/>
                </a:moveTo>
                <a:lnTo>
                  <a:pt x="1207989" y="0"/>
                </a:lnTo>
                <a:lnTo>
                  <a:pt x="1207989" y="1207989"/>
                </a:lnTo>
                <a:lnTo>
                  <a:pt x="0" y="1207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197747" y="5935194"/>
            <a:ext cx="370376" cy="525018"/>
          </a:xfrm>
          <a:custGeom>
            <a:avLst/>
            <a:gdLst/>
            <a:ahLst/>
            <a:cxnLst/>
            <a:rect l="l" t="t" r="r" b="b"/>
            <a:pathLst>
              <a:path w="370376" h="525018">
                <a:moveTo>
                  <a:pt x="0" y="0"/>
                </a:moveTo>
                <a:lnTo>
                  <a:pt x="370376" y="0"/>
                </a:lnTo>
                <a:lnTo>
                  <a:pt x="370376" y="525018"/>
                </a:lnTo>
                <a:lnTo>
                  <a:pt x="0" y="525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613516" y="3263469"/>
            <a:ext cx="1524634" cy="1524634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0" y="0"/>
                </a:moveTo>
                <a:lnTo>
                  <a:pt x="1524634" y="0"/>
                </a:lnTo>
                <a:lnTo>
                  <a:pt x="1524634" y="1524634"/>
                </a:lnTo>
                <a:lnTo>
                  <a:pt x="0" y="152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771839" y="3410887"/>
            <a:ext cx="1207989" cy="1207989"/>
          </a:xfrm>
          <a:custGeom>
            <a:avLst/>
            <a:gdLst/>
            <a:ahLst/>
            <a:cxnLst/>
            <a:rect l="l" t="t" r="r" b="b"/>
            <a:pathLst>
              <a:path w="1207989" h="1207989">
                <a:moveTo>
                  <a:pt x="0" y="0"/>
                </a:moveTo>
                <a:lnTo>
                  <a:pt x="1207989" y="0"/>
                </a:lnTo>
                <a:lnTo>
                  <a:pt x="1207989" y="1207989"/>
                </a:lnTo>
                <a:lnTo>
                  <a:pt x="0" y="1207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613516" y="5438413"/>
            <a:ext cx="1524634" cy="1524634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0" y="0"/>
                </a:moveTo>
                <a:lnTo>
                  <a:pt x="1524634" y="0"/>
                </a:lnTo>
                <a:lnTo>
                  <a:pt x="1524634" y="1524634"/>
                </a:lnTo>
                <a:lnTo>
                  <a:pt x="0" y="152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71839" y="5596736"/>
            <a:ext cx="1207989" cy="1207989"/>
          </a:xfrm>
          <a:custGeom>
            <a:avLst/>
            <a:gdLst/>
            <a:ahLst/>
            <a:cxnLst/>
            <a:rect l="l" t="t" r="r" b="b"/>
            <a:pathLst>
              <a:path w="1207989" h="1207989">
                <a:moveTo>
                  <a:pt x="0" y="0"/>
                </a:moveTo>
                <a:lnTo>
                  <a:pt x="1207989" y="0"/>
                </a:lnTo>
                <a:lnTo>
                  <a:pt x="1207989" y="1207989"/>
                </a:lnTo>
                <a:lnTo>
                  <a:pt x="0" y="1207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613516" y="890463"/>
            <a:ext cx="1524634" cy="1524634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0" y="0"/>
                </a:moveTo>
                <a:lnTo>
                  <a:pt x="1524634" y="0"/>
                </a:lnTo>
                <a:lnTo>
                  <a:pt x="1524634" y="1524634"/>
                </a:lnTo>
                <a:lnTo>
                  <a:pt x="0" y="15246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771839" y="1048785"/>
            <a:ext cx="1207989" cy="1207989"/>
          </a:xfrm>
          <a:custGeom>
            <a:avLst/>
            <a:gdLst/>
            <a:ahLst/>
            <a:cxnLst/>
            <a:rect l="l" t="t" r="r" b="b"/>
            <a:pathLst>
              <a:path w="1207989" h="1207989">
                <a:moveTo>
                  <a:pt x="0" y="0"/>
                </a:moveTo>
                <a:lnTo>
                  <a:pt x="1207989" y="0"/>
                </a:lnTo>
                <a:lnTo>
                  <a:pt x="1207989" y="1207989"/>
                </a:lnTo>
                <a:lnTo>
                  <a:pt x="0" y="1207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952280" y="1210756"/>
            <a:ext cx="847106" cy="904786"/>
          </a:xfrm>
          <a:custGeom>
            <a:avLst/>
            <a:gdLst/>
            <a:ahLst/>
            <a:cxnLst/>
            <a:rect l="l" t="t" r="r" b="b"/>
            <a:pathLst>
              <a:path w="847106" h="904786">
                <a:moveTo>
                  <a:pt x="0" y="0"/>
                </a:moveTo>
                <a:lnTo>
                  <a:pt x="847106" y="0"/>
                </a:lnTo>
                <a:lnTo>
                  <a:pt x="847106" y="904787"/>
                </a:lnTo>
                <a:lnTo>
                  <a:pt x="0" y="9047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52545" y="5088159"/>
            <a:ext cx="5049618" cy="89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2"/>
              </a:lnSpc>
            </a:pPr>
            <a:r>
              <a:rPr lang="en-US" sz="5486" b="1">
                <a:solidFill>
                  <a:srgbClr val="487A82"/>
                </a:solidFill>
                <a:latin typeface="Klein Bold"/>
                <a:ea typeface="Klein Bold"/>
                <a:cs typeface="Klein Bold"/>
                <a:sym typeface="Klein Bold"/>
              </a:rPr>
              <a:t>Achievements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2545" y="4528475"/>
            <a:ext cx="4807304" cy="505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291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Our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804900" y="3643508"/>
            <a:ext cx="8453766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75"/>
              </a:lnSpc>
              <a:spcBef>
                <a:spcPct val="0"/>
              </a:spcBef>
            </a:pPr>
            <a:r>
              <a:rPr lang="en-US" sz="2896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Could design, and were able to successfully implement the said models in code.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05534" y="5805683"/>
            <a:ext cx="8453766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55"/>
              </a:lnSpc>
              <a:spcBef>
                <a:spcPct val="0"/>
              </a:spcBef>
            </a:pPr>
            <a:r>
              <a:rPr lang="en-US" sz="2796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Successfully implemented the theoretical testing frameworks we learnt in class,</a:t>
            </a:r>
          </a:p>
        </p:txBody>
      </p:sp>
      <p:sp>
        <p:nvSpPr>
          <p:cNvPr id="20" name="Freeform 20"/>
          <p:cNvSpPr/>
          <p:nvPr/>
        </p:nvSpPr>
        <p:spPr>
          <a:xfrm>
            <a:off x="6959382" y="3573393"/>
            <a:ext cx="847106" cy="904786"/>
          </a:xfrm>
          <a:custGeom>
            <a:avLst/>
            <a:gdLst/>
            <a:ahLst/>
            <a:cxnLst/>
            <a:rect l="l" t="t" r="r" b="b"/>
            <a:pathLst>
              <a:path w="847106" h="904786">
                <a:moveTo>
                  <a:pt x="0" y="0"/>
                </a:moveTo>
                <a:lnTo>
                  <a:pt x="847106" y="0"/>
                </a:lnTo>
                <a:lnTo>
                  <a:pt x="847106" y="904786"/>
                </a:lnTo>
                <a:lnTo>
                  <a:pt x="0" y="90478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952280" y="5748337"/>
            <a:ext cx="847106" cy="904786"/>
          </a:xfrm>
          <a:custGeom>
            <a:avLst/>
            <a:gdLst/>
            <a:ahLst/>
            <a:cxnLst/>
            <a:rect l="l" t="t" r="r" b="b"/>
            <a:pathLst>
              <a:path w="847106" h="904786">
                <a:moveTo>
                  <a:pt x="0" y="0"/>
                </a:moveTo>
                <a:lnTo>
                  <a:pt x="847106" y="0"/>
                </a:lnTo>
                <a:lnTo>
                  <a:pt x="847106" y="904786"/>
                </a:lnTo>
                <a:lnTo>
                  <a:pt x="0" y="90478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613516" y="7810772"/>
            <a:ext cx="1524634" cy="1524634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0" y="0"/>
                </a:moveTo>
                <a:lnTo>
                  <a:pt x="1524634" y="0"/>
                </a:lnTo>
                <a:lnTo>
                  <a:pt x="1524634" y="1524634"/>
                </a:lnTo>
                <a:lnTo>
                  <a:pt x="0" y="15246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771839" y="7969095"/>
            <a:ext cx="1207989" cy="1207989"/>
          </a:xfrm>
          <a:custGeom>
            <a:avLst/>
            <a:gdLst/>
            <a:ahLst/>
            <a:cxnLst/>
            <a:rect l="l" t="t" r="r" b="b"/>
            <a:pathLst>
              <a:path w="1207989" h="1207989">
                <a:moveTo>
                  <a:pt x="0" y="0"/>
                </a:moveTo>
                <a:lnTo>
                  <a:pt x="1207989" y="0"/>
                </a:lnTo>
                <a:lnTo>
                  <a:pt x="1207989" y="1207989"/>
                </a:lnTo>
                <a:lnTo>
                  <a:pt x="0" y="1207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197747" y="8310580"/>
            <a:ext cx="370376" cy="525018"/>
          </a:xfrm>
          <a:custGeom>
            <a:avLst/>
            <a:gdLst/>
            <a:ahLst/>
            <a:cxnLst/>
            <a:rect l="l" t="t" r="r" b="b"/>
            <a:pathLst>
              <a:path w="370376" h="525018">
                <a:moveTo>
                  <a:pt x="0" y="0"/>
                </a:moveTo>
                <a:lnTo>
                  <a:pt x="370376" y="0"/>
                </a:lnTo>
                <a:lnTo>
                  <a:pt x="370376" y="525018"/>
                </a:lnTo>
                <a:lnTo>
                  <a:pt x="0" y="525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613516" y="7813799"/>
            <a:ext cx="1524634" cy="1524634"/>
          </a:xfrm>
          <a:custGeom>
            <a:avLst/>
            <a:gdLst/>
            <a:ahLst/>
            <a:cxnLst/>
            <a:rect l="l" t="t" r="r" b="b"/>
            <a:pathLst>
              <a:path w="1524634" h="1524634">
                <a:moveTo>
                  <a:pt x="0" y="0"/>
                </a:moveTo>
                <a:lnTo>
                  <a:pt x="1524634" y="0"/>
                </a:lnTo>
                <a:lnTo>
                  <a:pt x="1524634" y="1524634"/>
                </a:lnTo>
                <a:lnTo>
                  <a:pt x="0" y="152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6771839" y="7972122"/>
            <a:ext cx="1207989" cy="1207989"/>
          </a:xfrm>
          <a:custGeom>
            <a:avLst/>
            <a:gdLst/>
            <a:ahLst/>
            <a:cxnLst/>
            <a:rect l="l" t="t" r="r" b="b"/>
            <a:pathLst>
              <a:path w="1207989" h="1207989">
                <a:moveTo>
                  <a:pt x="0" y="0"/>
                </a:moveTo>
                <a:lnTo>
                  <a:pt x="1207989" y="0"/>
                </a:lnTo>
                <a:lnTo>
                  <a:pt x="1207989" y="1207989"/>
                </a:lnTo>
                <a:lnTo>
                  <a:pt x="0" y="1207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8804900" y="7926798"/>
            <a:ext cx="8454400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55"/>
              </a:lnSpc>
              <a:spcBef>
                <a:spcPct val="0"/>
              </a:spcBef>
            </a:pPr>
            <a:r>
              <a:rPr lang="en-US" sz="2796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Deployed a fully working end-to-end system despite the severe time constraints - managing three projects and the end semester exams.</a:t>
            </a:r>
          </a:p>
        </p:txBody>
      </p:sp>
      <p:sp>
        <p:nvSpPr>
          <p:cNvPr id="28" name="Freeform 28"/>
          <p:cNvSpPr/>
          <p:nvPr/>
        </p:nvSpPr>
        <p:spPr>
          <a:xfrm>
            <a:off x="6952280" y="8123723"/>
            <a:ext cx="847106" cy="904786"/>
          </a:xfrm>
          <a:custGeom>
            <a:avLst/>
            <a:gdLst/>
            <a:ahLst/>
            <a:cxnLst/>
            <a:rect l="l" t="t" r="r" b="b"/>
            <a:pathLst>
              <a:path w="847106" h="904786">
                <a:moveTo>
                  <a:pt x="0" y="0"/>
                </a:moveTo>
                <a:lnTo>
                  <a:pt x="847106" y="0"/>
                </a:lnTo>
                <a:lnTo>
                  <a:pt x="847106" y="904787"/>
                </a:lnTo>
                <a:lnTo>
                  <a:pt x="0" y="9047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8805534" y="873329"/>
            <a:ext cx="8453766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355"/>
              </a:lnSpc>
              <a:spcBef>
                <a:spcPct val="0"/>
              </a:spcBef>
            </a:pPr>
            <a:r>
              <a:rPr lang="en-US" sz="2796">
                <a:solidFill>
                  <a:srgbClr val="2A2E3A"/>
                </a:solidFill>
                <a:latin typeface="Klein"/>
                <a:ea typeface="Klein"/>
                <a:cs typeface="Klein"/>
                <a:sym typeface="Klein"/>
              </a:rPr>
              <a:t>Despite our team having no prior development experience, we still managed to learn everything from scratch and put a fully functioning website together.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0371" y="4075545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26061" y="4301234"/>
            <a:ext cx="2080186" cy="208018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487A8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818935" y="4075545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044625" y="4301234"/>
            <a:ext cx="2080186" cy="208018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487A8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937499" y="4075545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163189" y="4301234"/>
            <a:ext cx="2080186" cy="208018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487A8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056064" y="4075545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4281753" y="4301234"/>
            <a:ext cx="2080186" cy="208018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487A8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556193" y="4933416"/>
            <a:ext cx="819922" cy="815822"/>
          </a:xfrm>
          <a:custGeom>
            <a:avLst/>
            <a:gdLst/>
            <a:ahLst/>
            <a:cxnLst/>
            <a:rect l="l" t="t" r="r" b="b"/>
            <a:pathLst>
              <a:path w="819922" h="815822">
                <a:moveTo>
                  <a:pt x="0" y="0"/>
                </a:moveTo>
                <a:lnTo>
                  <a:pt x="819922" y="0"/>
                </a:lnTo>
                <a:lnTo>
                  <a:pt x="819922" y="815823"/>
                </a:lnTo>
                <a:lnTo>
                  <a:pt x="0" y="81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619223" y="1292975"/>
            <a:ext cx="13049553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The </a:t>
            </a:r>
            <a:r>
              <a:rPr lang="en-US" sz="6999" b="1">
                <a:solidFill>
                  <a:srgbClr val="487A82"/>
                </a:solidFill>
                <a:latin typeface="Klein Bold"/>
                <a:ea typeface="Klein Bold"/>
                <a:cs typeface="Klein Bold"/>
                <a:sym typeface="Klein Bold"/>
              </a:rPr>
              <a:t>Mistakes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53297" y="2366125"/>
            <a:ext cx="11781405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we made along the way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388386" y="6813592"/>
            <a:ext cx="3874907" cy="274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Allocated interconnected tasks among members like they were independent. Poor communication led to inefficiency.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147264" y="6846612"/>
            <a:ext cx="3874907" cy="137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Spent way too much time coding and much lesser time actually testing.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265828" y="6846612"/>
            <a:ext cx="3874907" cy="228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Didn’t document and keep good track of the code, leading to a lot of problems while debugging.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6846612"/>
            <a:ext cx="3874907" cy="137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Everybody made commits to the main branch instead of making forks.</a:t>
            </a:r>
          </a:p>
        </p:txBody>
      </p:sp>
      <p:sp>
        <p:nvSpPr>
          <p:cNvPr id="25" name="Freeform 25"/>
          <p:cNvSpPr/>
          <p:nvPr/>
        </p:nvSpPr>
        <p:spPr>
          <a:xfrm>
            <a:off x="6674757" y="4933416"/>
            <a:ext cx="819922" cy="815822"/>
          </a:xfrm>
          <a:custGeom>
            <a:avLst/>
            <a:gdLst/>
            <a:ahLst/>
            <a:cxnLst/>
            <a:rect l="l" t="t" r="r" b="b"/>
            <a:pathLst>
              <a:path w="819922" h="815822">
                <a:moveTo>
                  <a:pt x="0" y="0"/>
                </a:moveTo>
                <a:lnTo>
                  <a:pt x="819922" y="0"/>
                </a:lnTo>
                <a:lnTo>
                  <a:pt x="819922" y="815823"/>
                </a:lnTo>
                <a:lnTo>
                  <a:pt x="0" y="81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0793321" y="4933416"/>
            <a:ext cx="819922" cy="815822"/>
          </a:xfrm>
          <a:custGeom>
            <a:avLst/>
            <a:gdLst/>
            <a:ahLst/>
            <a:cxnLst/>
            <a:rect l="l" t="t" r="r" b="b"/>
            <a:pathLst>
              <a:path w="819922" h="815822">
                <a:moveTo>
                  <a:pt x="0" y="0"/>
                </a:moveTo>
                <a:lnTo>
                  <a:pt x="819922" y="0"/>
                </a:lnTo>
                <a:lnTo>
                  <a:pt x="819922" y="815823"/>
                </a:lnTo>
                <a:lnTo>
                  <a:pt x="0" y="81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911885" y="4933416"/>
            <a:ext cx="819922" cy="815822"/>
          </a:xfrm>
          <a:custGeom>
            <a:avLst/>
            <a:gdLst/>
            <a:ahLst/>
            <a:cxnLst/>
            <a:rect l="l" t="t" r="r" b="b"/>
            <a:pathLst>
              <a:path w="819922" h="815822">
                <a:moveTo>
                  <a:pt x="0" y="0"/>
                </a:moveTo>
                <a:lnTo>
                  <a:pt x="819922" y="0"/>
                </a:lnTo>
                <a:lnTo>
                  <a:pt x="819922" y="815823"/>
                </a:lnTo>
                <a:lnTo>
                  <a:pt x="0" y="81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11399"/>
            <a:ext cx="2687411" cy="946263"/>
            <a:chOff x="0" y="0"/>
            <a:chExt cx="838907" cy="2953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38907" cy="295387"/>
            </a:xfrm>
            <a:custGeom>
              <a:avLst/>
              <a:gdLst/>
              <a:ahLst/>
              <a:cxnLst/>
              <a:rect l="l" t="t" r="r" b="b"/>
              <a:pathLst>
                <a:path w="838907" h="295387">
                  <a:moveTo>
                    <a:pt x="147694" y="0"/>
                  </a:moveTo>
                  <a:lnTo>
                    <a:pt x="691214" y="0"/>
                  </a:lnTo>
                  <a:cubicBezTo>
                    <a:pt x="730384" y="0"/>
                    <a:pt x="767951" y="15561"/>
                    <a:pt x="795649" y="43258"/>
                  </a:cubicBezTo>
                  <a:cubicBezTo>
                    <a:pt x="823347" y="70956"/>
                    <a:pt x="838907" y="108523"/>
                    <a:pt x="838907" y="147694"/>
                  </a:cubicBezTo>
                  <a:lnTo>
                    <a:pt x="838907" y="147694"/>
                  </a:lnTo>
                  <a:cubicBezTo>
                    <a:pt x="838907" y="186864"/>
                    <a:pt x="823347" y="224431"/>
                    <a:pt x="795649" y="252129"/>
                  </a:cubicBezTo>
                  <a:cubicBezTo>
                    <a:pt x="767951" y="279827"/>
                    <a:pt x="730384" y="295387"/>
                    <a:pt x="691214" y="295387"/>
                  </a:cubicBezTo>
                  <a:lnTo>
                    <a:pt x="147694" y="295387"/>
                  </a:lnTo>
                  <a:cubicBezTo>
                    <a:pt x="108523" y="295387"/>
                    <a:pt x="70956" y="279827"/>
                    <a:pt x="43258" y="252129"/>
                  </a:cubicBezTo>
                  <a:cubicBezTo>
                    <a:pt x="15561" y="224431"/>
                    <a:pt x="0" y="186864"/>
                    <a:pt x="0" y="147694"/>
                  </a:cubicBezTo>
                  <a:lnTo>
                    <a:pt x="0" y="147694"/>
                  </a:lnTo>
                  <a:cubicBezTo>
                    <a:pt x="0" y="108523"/>
                    <a:pt x="15561" y="70956"/>
                    <a:pt x="43258" y="43258"/>
                  </a:cubicBezTo>
                  <a:cubicBezTo>
                    <a:pt x="70956" y="15561"/>
                    <a:pt x="108523" y="0"/>
                    <a:pt x="147694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38907" cy="36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487A82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4.5/5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024890"/>
            <a:ext cx="2687411" cy="946263"/>
            <a:chOff x="0" y="0"/>
            <a:chExt cx="838907" cy="2953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38907" cy="295387"/>
            </a:xfrm>
            <a:custGeom>
              <a:avLst/>
              <a:gdLst/>
              <a:ahLst/>
              <a:cxnLst/>
              <a:rect l="l" t="t" r="r" b="b"/>
              <a:pathLst>
                <a:path w="838907" h="295387">
                  <a:moveTo>
                    <a:pt x="147694" y="0"/>
                  </a:moveTo>
                  <a:lnTo>
                    <a:pt x="691214" y="0"/>
                  </a:lnTo>
                  <a:cubicBezTo>
                    <a:pt x="730384" y="0"/>
                    <a:pt x="767951" y="15561"/>
                    <a:pt x="795649" y="43258"/>
                  </a:cubicBezTo>
                  <a:cubicBezTo>
                    <a:pt x="823347" y="70956"/>
                    <a:pt x="838907" y="108523"/>
                    <a:pt x="838907" y="147694"/>
                  </a:cubicBezTo>
                  <a:lnTo>
                    <a:pt x="838907" y="147694"/>
                  </a:lnTo>
                  <a:cubicBezTo>
                    <a:pt x="838907" y="186864"/>
                    <a:pt x="823347" y="224431"/>
                    <a:pt x="795649" y="252129"/>
                  </a:cubicBezTo>
                  <a:cubicBezTo>
                    <a:pt x="767951" y="279827"/>
                    <a:pt x="730384" y="295387"/>
                    <a:pt x="691214" y="295387"/>
                  </a:cubicBezTo>
                  <a:lnTo>
                    <a:pt x="147694" y="295387"/>
                  </a:lnTo>
                  <a:cubicBezTo>
                    <a:pt x="108523" y="295387"/>
                    <a:pt x="70956" y="279827"/>
                    <a:pt x="43258" y="252129"/>
                  </a:cubicBezTo>
                  <a:cubicBezTo>
                    <a:pt x="15561" y="224431"/>
                    <a:pt x="0" y="186864"/>
                    <a:pt x="0" y="147694"/>
                  </a:cubicBezTo>
                  <a:lnTo>
                    <a:pt x="0" y="147694"/>
                  </a:lnTo>
                  <a:cubicBezTo>
                    <a:pt x="0" y="108523"/>
                    <a:pt x="15561" y="70956"/>
                    <a:pt x="43258" y="43258"/>
                  </a:cubicBezTo>
                  <a:cubicBezTo>
                    <a:pt x="70956" y="15561"/>
                    <a:pt x="108523" y="0"/>
                    <a:pt x="147694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838907" cy="36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487A82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4.5/5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5538382"/>
            <a:ext cx="2687411" cy="946263"/>
            <a:chOff x="0" y="0"/>
            <a:chExt cx="838907" cy="295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8907" cy="295387"/>
            </a:xfrm>
            <a:custGeom>
              <a:avLst/>
              <a:gdLst/>
              <a:ahLst/>
              <a:cxnLst/>
              <a:rect l="l" t="t" r="r" b="b"/>
              <a:pathLst>
                <a:path w="838907" h="295387">
                  <a:moveTo>
                    <a:pt x="147694" y="0"/>
                  </a:moveTo>
                  <a:lnTo>
                    <a:pt x="691214" y="0"/>
                  </a:lnTo>
                  <a:cubicBezTo>
                    <a:pt x="730384" y="0"/>
                    <a:pt x="767951" y="15561"/>
                    <a:pt x="795649" y="43258"/>
                  </a:cubicBezTo>
                  <a:cubicBezTo>
                    <a:pt x="823347" y="70956"/>
                    <a:pt x="838907" y="108523"/>
                    <a:pt x="838907" y="147694"/>
                  </a:cubicBezTo>
                  <a:lnTo>
                    <a:pt x="838907" y="147694"/>
                  </a:lnTo>
                  <a:cubicBezTo>
                    <a:pt x="838907" y="186864"/>
                    <a:pt x="823347" y="224431"/>
                    <a:pt x="795649" y="252129"/>
                  </a:cubicBezTo>
                  <a:cubicBezTo>
                    <a:pt x="767951" y="279827"/>
                    <a:pt x="730384" y="295387"/>
                    <a:pt x="691214" y="295387"/>
                  </a:cubicBezTo>
                  <a:lnTo>
                    <a:pt x="147694" y="295387"/>
                  </a:lnTo>
                  <a:cubicBezTo>
                    <a:pt x="108523" y="295387"/>
                    <a:pt x="70956" y="279827"/>
                    <a:pt x="43258" y="252129"/>
                  </a:cubicBezTo>
                  <a:cubicBezTo>
                    <a:pt x="15561" y="224431"/>
                    <a:pt x="0" y="186864"/>
                    <a:pt x="0" y="147694"/>
                  </a:cubicBezTo>
                  <a:lnTo>
                    <a:pt x="0" y="147694"/>
                  </a:lnTo>
                  <a:cubicBezTo>
                    <a:pt x="0" y="108523"/>
                    <a:pt x="15561" y="70956"/>
                    <a:pt x="43258" y="43258"/>
                  </a:cubicBezTo>
                  <a:cubicBezTo>
                    <a:pt x="70956" y="15561"/>
                    <a:pt x="108523" y="0"/>
                    <a:pt x="147694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838907" cy="36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487A82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4/5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77369" y="-8868"/>
            <a:ext cx="5810631" cy="10295868"/>
            <a:chOff x="0" y="0"/>
            <a:chExt cx="1530372" cy="27116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30372" cy="2711669"/>
            </a:xfrm>
            <a:custGeom>
              <a:avLst/>
              <a:gdLst/>
              <a:ahLst/>
              <a:cxnLst/>
              <a:rect l="l" t="t" r="r" b="b"/>
              <a:pathLst>
                <a:path w="1530372" h="2711669">
                  <a:moveTo>
                    <a:pt x="0" y="0"/>
                  </a:moveTo>
                  <a:lnTo>
                    <a:pt x="1530372" y="0"/>
                  </a:lnTo>
                  <a:lnTo>
                    <a:pt x="1530372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30372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7054333"/>
            <a:ext cx="2687411" cy="946263"/>
            <a:chOff x="0" y="0"/>
            <a:chExt cx="838907" cy="29538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38907" cy="295387"/>
            </a:xfrm>
            <a:custGeom>
              <a:avLst/>
              <a:gdLst/>
              <a:ahLst/>
              <a:cxnLst/>
              <a:rect l="l" t="t" r="r" b="b"/>
              <a:pathLst>
                <a:path w="838907" h="295387">
                  <a:moveTo>
                    <a:pt x="147694" y="0"/>
                  </a:moveTo>
                  <a:lnTo>
                    <a:pt x="691214" y="0"/>
                  </a:lnTo>
                  <a:cubicBezTo>
                    <a:pt x="730384" y="0"/>
                    <a:pt x="767951" y="15561"/>
                    <a:pt x="795649" y="43258"/>
                  </a:cubicBezTo>
                  <a:cubicBezTo>
                    <a:pt x="823347" y="70956"/>
                    <a:pt x="838907" y="108523"/>
                    <a:pt x="838907" y="147694"/>
                  </a:cubicBezTo>
                  <a:lnTo>
                    <a:pt x="838907" y="147694"/>
                  </a:lnTo>
                  <a:cubicBezTo>
                    <a:pt x="838907" y="186864"/>
                    <a:pt x="823347" y="224431"/>
                    <a:pt x="795649" y="252129"/>
                  </a:cubicBezTo>
                  <a:cubicBezTo>
                    <a:pt x="767951" y="279827"/>
                    <a:pt x="730384" y="295387"/>
                    <a:pt x="691214" y="295387"/>
                  </a:cubicBezTo>
                  <a:lnTo>
                    <a:pt x="147694" y="295387"/>
                  </a:lnTo>
                  <a:cubicBezTo>
                    <a:pt x="108523" y="295387"/>
                    <a:pt x="70956" y="279827"/>
                    <a:pt x="43258" y="252129"/>
                  </a:cubicBezTo>
                  <a:cubicBezTo>
                    <a:pt x="15561" y="224431"/>
                    <a:pt x="0" y="186864"/>
                    <a:pt x="0" y="147694"/>
                  </a:cubicBezTo>
                  <a:lnTo>
                    <a:pt x="0" y="147694"/>
                  </a:lnTo>
                  <a:cubicBezTo>
                    <a:pt x="0" y="108523"/>
                    <a:pt x="15561" y="70956"/>
                    <a:pt x="43258" y="43258"/>
                  </a:cubicBezTo>
                  <a:cubicBezTo>
                    <a:pt x="70956" y="15561"/>
                    <a:pt x="108523" y="0"/>
                    <a:pt x="147694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838907" cy="36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487A82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4/5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8570283"/>
            <a:ext cx="2687411" cy="946263"/>
            <a:chOff x="0" y="0"/>
            <a:chExt cx="838907" cy="29538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38907" cy="295387"/>
            </a:xfrm>
            <a:custGeom>
              <a:avLst/>
              <a:gdLst/>
              <a:ahLst/>
              <a:cxnLst/>
              <a:rect l="l" t="t" r="r" b="b"/>
              <a:pathLst>
                <a:path w="838907" h="295387">
                  <a:moveTo>
                    <a:pt x="147694" y="0"/>
                  </a:moveTo>
                  <a:lnTo>
                    <a:pt x="691214" y="0"/>
                  </a:lnTo>
                  <a:cubicBezTo>
                    <a:pt x="730384" y="0"/>
                    <a:pt x="767951" y="15561"/>
                    <a:pt x="795649" y="43258"/>
                  </a:cubicBezTo>
                  <a:cubicBezTo>
                    <a:pt x="823347" y="70956"/>
                    <a:pt x="838907" y="108523"/>
                    <a:pt x="838907" y="147694"/>
                  </a:cubicBezTo>
                  <a:lnTo>
                    <a:pt x="838907" y="147694"/>
                  </a:lnTo>
                  <a:cubicBezTo>
                    <a:pt x="838907" y="186864"/>
                    <a:pt x="823347" y="224431"/>
                    <a:pt x="795649" y="252129"/>
                  </a:cubicBezTo>
                  <a:cubicBezTo>
                    <a:pt x="767951" y="279827"/>
                    <a:pt x="730384" y="295387"/>
                    <a:pt x="691214" y="295387"/>
                  </a:cubicBezTo>
                  <a:lnTo>
                    <a:pt x="147694" y="295387"/>
                  </a:lnTo>
                  <a:cubicBezTo>
                    <a:pt x="108523" y="295387"/>
                    <a:pt x="70956" y="279827"/>
                    <a:pt x="43258" y="252129"/>
                  </a:cubicBezTo>
                  <a:cubicBezTo>
                    <a:pt x="15561" y="224431"/>
                    <a:pt x="0" y="186864"/>
                    <a:pt x="0" y="147694"/>
                  </a:cubicBezTo>
                  <a:lnTo>
                    <a:pt x="0" y="147694"/>
                  </a:lnTo>
                  <a:cubicBezTo>
                    <a:pt x="0" y="108523"/>
                    <a:pt x="15561" y="70956"/>
                    <a:pt x="43258" y="43258"/>
                  </a:cubicBezTo>
                  <a:cubicBezTo>
                    <a:pt x="70956" y="15561"/>
                    <a:pt x="108523" y="0"/>
                    <a:pt x="147694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838907" cy="36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487A82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4/5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12477369" y="0"/>
            <a:ext cx="6026934" cy="10287000"/>
          </a:xfrm>
          <a:custGeom>
            <a:avLst/>
            <a:gdLst/>
            <a:ahLst/>
            <a:cxnLst/>
            <a:rect l="l" t="t" r="r" b="b"/>
            <a:pathLst>
              <a:path w="6026934" h="10287000">
                <a:moveTo>
                  <a:pt x="0" y="0"/>
                </a:moveTo>
                <a:lnTo>
                  <a:pt x="6026934" y="0"/>
                </a:lnTo>
                <a:lnTo>
                  <a:pt x="602693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8" b="-9284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177424" y="2659837"/>
            <a:ext cx="3908674" cy="442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9"/>
              </a:lnSpc>
              <a:spcBef>
                <a:spcPct val="0"/>
              </a:spcBef>
            </a:pPr>
            <a:r>
              <a:rPr lang="en-US" sz="256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User Stories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77424" y="4248001"/>
            <a:ext cx="3908674" cy="442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9"/>
              </a:lnSpc>
              <a:spcBef>
                <a:spcPct val="0"/>
              </a:spcBef>
            </a:pPr>
            <a:r>
              <a:rPr lang="en-US" sz="256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Sprints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77424" y="5536060"/>
            <a:ext cx="3908674" cy="89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9"/>
              </a:lnSpc>
              <a:spcBef>
                <a:spcPct val="0"/>
              </a:spcBef>
            </a:pPr>
            <a:r>
              <a:rPr lang="en-US" sz="256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Sequence and Class Diagrams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8700" y="927535"/>
            <a:ext cx="8115300" cy="1789453"/>
            <a:chOff x="0" y="0"/>
            <a:chExt cx="10820400" cy="2385937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76200"/>
              <a:ext cx="10820400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Rating </a:t>
              </a:r>
              <a:r>
                <a:rPr lang="en-US" sz="6999" b="1">
                  <a:solidFill>
                    <a:srgbClr val="487A82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Artefacts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678335"/>
              <a:ext cx="976888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177424" y="7277443"/>
            <a:ext cx="3908674" cy="442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9"/>
              </a:lnSpc>
              <a:spcBef>
                <a:spcPct val="0"/>
              </a:spcBef>
            </a:pPr>
            <a:r>
              <a:rPr lang="en-US" sz="256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Source Code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177424" y="8793394"/>
            <a:ext cx="3908674" cy="442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89"/>
              </a:lnSpc>
              <a:spcBef>
                <a:spcPct val="0"/>
              </a:spcBef>
            </a:pPr>
            <a:r>
              <a:rPr lang="en-US" sz="2563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Klein Bold</vt:lpstr>
      <vt:lpstr>Calibri</vt:lpstr>
      <vt:lpstr>Arial</vt:lpstr>
      <vt:lpstr>Helios Bold</vt:lpstr>
      <vt:lpstr>Helios</vt:lpstr>
      <vt:lpstr>Klein</vt:lpstr>
      <vt:lpstr>Times New Roman</vt:lpstr>
      <vt:lpstr>Helios Italics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cp:lastModifiedBy>Tanay Kewalramani</cp:lastModifiedBy>
  <cp:revision>2</cp:revision>
  <dcterms:created xsi:type="dcterms:W3CDTF">2006-08-16T00:00:00Z</dcterms:created>
  <dcterms:modified xsi:type="dcterms:W3CDTF">2024-12-02T13:59:02Z</dcterms:modified>
  <dc:identifier>DAGYCNBNx_U</dc:identifier>
</cp:coreProperties>
</file>