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2E5"/>
          </a:solidFill>
        </a:fill>
      </a:tcStyle>
    </a:wholeTbl>
    <a:band2H>
      <a:tcTxStyle b="def" i="def"/>
      <a:tcStyle>
        <a:tcBdr/>
        <a:fill>
          <a:solidFill>
            <a:srgbClr val="E7EAF3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EEC"/>
          </a:solidFill>
        </a:fill>
      </a:tcStyle>
    </a:wholeTbl>
    <a:band2H>
      <a:tcTxStyle b="def" i="def"/>
      <a:tcStyle>
        <a:tcBdr/>
        <a:fill>
          <a:solidFill>
            <a:srgbClr val="E8E8F5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5D9CC"/>
          </a:solidFill>
        </a:fill>
      </a:tcStyle>
    </a:wholeTbl>
    <a:band2H>
      <a:tcTxStyle b="def" i="def"/>
      <a:tcStyle>
        <a:tcBdr/>
        <a:fill>
          <a:solidFill>
            <a:srgbClr val="F3EDE7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8" name="Shape 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Polling is like knocking on your friend’s door and asking if they have any sugar. </a:t>
            </a:r>
          </a:p>
          <a:p>
            <a:pPr/>
            <a:r>
              <a:t>Webhooks are like someone tossing a bag of sugar at your house whenever they buy some.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Shape 1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Polling is like knocking on your friend’s door and asking if they have any sugar. </a:t>
            </a:r>
          </a:p>
          <a:p>
            <a:pPr/>
            <a:r>
              <a:t>Webhooks are like someone tossing a bag of sugar at your house whenever they buy some.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Polling is like knocking on your friend’s door and asking if they have any sugar. </a:t>
            </a:r>
          </a:p>
          <a:p>
            <a:pPr/>
            <a:r>
              <a:t>Webhooks are like someone tossing a bag of sugar at your house whenever they buy some.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Polling is like knocking on your friend’s door and asking if they have any sugar. </a:t>
            </a:r>
          </a:p>
          <a:p>
            <a:pPr/>
            <a:r>
              <a:t>Webhooks are like someone tossing a bag of sugar at your house whenever they buy some.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Polling is like knocking on your friend’s door and asking if they have any sugar. </a:t>
            </a:r>
          </a:p>
          <a:p>
            <a:pPr/>
            <a:r>
              <a:t>Webhooks are like someone tossing a bag of sugar at your house whenever they buy some.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/>
          <p:nvPr/>
        </p:nvSpPr>
        <p:spPr>
          <a:xfrm>
            <a:off x="446533" y="3085763"/>
            <a:ext cx="11298934" cy="3338150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" name="Title Text"/>
          <p:cNvSpPr txBox="1"/>
          <p:nvPr>
            <p:ph type="title"/>
          </p:nvPr>
        </p:nvSpPr>
        <p:spPr>
          <a:xfrm>
            <a:off x="581190" y="1020431"/>
            <a:ext cx="10993551" cy="1475013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6" name="Body Level One…"/>
          <p:cNvSpPr txBox="1"/>
          <p:nvPr>
            <p:ph type="body" sz="quarter" idx="1"/>
          </p:nvPr>
        </p:nvSpPr>
        <p:spPr>
          <a:xfrm>
            <a:off x="581193" y="2495444"/>
            <a:ext cx="10993548" cy="590322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cap="all" sz="16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cap="all" sz="16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cap="all" sz="16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cap="all" sz="16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cap="all" sz="16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xfrm>
            <a:off x="581191" y="702155"/>
            <a:ext cx="11029617" cy="118872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xfrm>
            <a:off x="581191" y="2340864"/>
            <a:ext cx="11029617" cy="36344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7"/>
          <p:cNvSpPr/>
          <p:nvPr/>
        </p:nvSpPr>
        <p:spPr>
          <a:xfrm>
            <a:off x="447816" y="5141974"/>
            <a:ext cx="11290862" cy="1258828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581193" y="2393950"/>
            <a:ext cx="11029616" cy="214746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581191" y="4541416"/>
            <a:ext cx="11029617" cy="600557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cap="all" sz="18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cap="all" sz="18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cap="all" sz="18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cap="all" sz="18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cap="all" sz="18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581193" y="729657"/>
            <a:ext cx="11029616" cy="98833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half" idx="1"/>
          </p:nvPr>
        </p:nvSpPr>
        <p:spPr>
          <a:xfrm>
            <a:off x="581193" y="2228002"/>
            <a:ext cx="5194768" cy="363304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/>
          <p:nvPr>
            <p:ph type="title"/>
          </p:nvPr>
        </p:nvSpPr>
        <p:spPr>
          <a:xfrm>
            <a:off x="581193" y="729657"/>
            <a:ext cx="11029616" cy="98833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sz="quarter" idx="1"/>
          </p:nvPr>
        </p:nvSpPr>
        <p:spPr>
          <a:xfrm>
            <a:off x="581190" y="2250891"/>
            <a:ext cx="5194770" cy="55778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000"/>
            </a:lvl1pPr>
            <a:lvl2pPr marL="0" indent="457200">
              <a:buClrTx/>
              <a:buSzTx/>
              <a:buNone/>
              <a:defRPr sz="2000"/>
            </a:lvl2pPr>
            <a:lvl3pPr marL="0" indent="914400">
              <a:buClrTx/>
              <a:buSzTx/>
              <a:buNone/>
              <a:defRPr sz="2000"/>
            </a:lvl3pPr>
            <a:lvl4pPr marL="0" indent="1371600">
              <a:buClrTx/>
              <a:buSzTx/>
              <a:buNone/>
              <a:defRPr sz="2000"/>
            </a:lvl4pPr>
            <a:lvl5pPr marL="0" indent="1828800">
              <a:buClrTx/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Text Placeholder 4"/>
          <p:cNvSpPr/>
          <p:nvPr>
            <p:ph type="body" sz="quarter" idx="13"/>
          </p:nvPr>
        </p:nvSpPr>
        <p:spPr>
          <a:xfrm>
            <a:off x="6416038" y="2250892"/>
            <a:ext cx="5194772" cy="55337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ClrTx/>
              <a:buSzTx/>
              <a:buNone/>
              <a:defRPr sz="2000"/>
            </a:pP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8"/>
          <p:cNvSpPr/>
          <p:nvPr/>
        </p:nvSpPr>
        <p:spPr>
          <a:xfrm>
            <a:off x="447817" y="601199"/>
            <a:ext cx="3682723" cy="581547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8" name="Title Text"/>
          <p:cNvSpPr txBox="1"/>
          <p:nvPr>
            <p:ph type="title"/>
          </p:nvPr>
        </p:nvSpPr>
        <p:spPr>
          <a:xfrm>
            <a:off x="767857" y="933450"/>
            <a:ext cx="3031852" cy="172242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half" idx="1"/>
          </p:nvPr>
        </p:nvSpPr>
        <p:spPr>
          <a:xfrm>
            <a:off x="4900927" y="1179828"/>
            <a:ext cx="6650992" cy="465821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242F41"/>
                </a:solidFill>
              </a:defRPr>
            </a:lvl1pPr>
            <a:lvl2pPr marL="663999" indent="-339999">
              <a:defRPr sz="2000">
                <a:solidFill>
                  <a:srgbClr val="242F41"/>
                </a:solidFill>
              </a:defRPr>
            </a:lvl2pPr>
            <a:lvl3pPr marL="967500" indent="-337500">
              <a:defRPr sz="2000">
                <a:solidFill>
                  <a:srgbClr val="242F41"/>
                </a:solidFill>
              </a:defRPr>
            </a:lvl3pPr>
            <a:lvl4pPr marL="1342285" indent="-334285">
              <a:defRPr sz="2000">
                <a:solidFill>
                  <a:srgbClr val="242F41"/>
                </a:solidFill>
              </a:defRPr>
            </a:lvl4pPr>
            <a:lvl5pPr marL="1702285" indent="-334285">
              <a:defRPr sz="2000">
                <a:solidFill>
                  <a:srgbClr val="242F4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Text Placeholder 3"/>
          <p:cNvSpPr/>
          <p:nvPr>
            <p:ph type="body" sz="quarter" idx="13"/>
          </p:nvPr>
        </p:nvSpPr>
        <p:spPr>
          <a:xfrm>
            <a:off x="767857" y="2836653"/>
            <a:ext cx="3031852" cy="3001393"/>
          </a:xfrm>
          <a:prstGeom prst="rect">
            <a:avLst/>
          </a:prstGeom>
        </p:spPr>
        <p:txBody>
          <a:bodyPr anchor="t"/>
          <a:lstStyle/>
          <a:p>
            <a:pPr marL="0" indent="0">
              <a:buClrTx/>
              <a:buSzTx/>
              <a:buNone/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1393659" y="6530258"/>
            <a:ext cx="217151" cy="2184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/>
          <p:nvPr>
            <p:ph type="title"/>
          </p:nvPr>
        </p:nvSpPr>
        <p:spPr>
          <a:xfrm>
            <a:off x="581193" y="4693389"/>
            <a:ext cx="11029616" cy="56673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89" name="Picture Placeholder 2"/>
          <p:cNvSpPr/>
          <p:nvPr>
            <p:ph type="pic" idx="13"/>
          </p:nvPr>
        </p:nvSpPr>
        <p:spPr>
          <a:xfrm>
            <a:off x="447816" y="641350"/>
            <a:ext cx="11290860" cy="3651249"/>
          </a:xfrm>
          <a:prstGeom prst="rect">
            <a:avLst/>
          </a:prstGeom>
        </p:spPr>
        <p:txBody>
          <a:bodyPr lIns="91439" rIns="91439" anchor="t">
            <a:noAutofit/>
          </a:bodyPr>
          <a:lstStyle/>
          <a:p>
            <a:pPr/>
          </a:p>
        </p:txBody>
      </p:sp>
      <p:sp>
        <p:nvSpPr>
          <p:cNvPr id="90" name="Body Level One…"/>
          <p:cNvSpPr txBox="1"/>
          <p:nvPr>
            <p:ph type="body" sz="quarter" idx="1"/>
          </p:nvPr>
        </p:nvSpPr>
        <p:spPr>
          <a:xfrm>
            <a:off x="581191" y="5260126"/>
            <a:ext cx="11029618" cy="998149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sz="1600"/>
            </a:lvl1pPr>
            <a:lvl2pPr marL="0" indent="457200">
              <a:buClrTx/>
              <a:buSzTx/>
              <a:buNone/>
              <a:defRPr sz="1600"/>
            </a:lvl2pPr>
            <a:lvl3pPr marL="0" indent="914400">
              <a:buClrTx/>
              <a:buSzTx/>
              <a:buNone/>
              <a:defRPr sz="1600"/>
            </a:lvl3pPr>
            <a:lvl4pPr marL="0" indent="1371600">
              <a:buClrTx/>
              <a:buSzTx/>
              <a:buNone/>
              <a:defRPr sz="1600"/>
            </a:lvl4pPr>
            <a:lvl5pPr marL="0" indent="1828800">
              <a:buClrTx/>
              <a:buSz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575894" y="729657"/>
            <a:ext cx="11029616" cy="988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11393659" y="6497256"/>
            <a:ext cx="217151" cy="218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800">
                <a:solidFill>
                  <a:srgbClr val="40404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700" u="none">
          <a:solidFill>
            <a:srgbClr val="40404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1pPr>
      <a:lvl2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700" u="none">
          <a:solidFill>
            <a:srgbClr val="40404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2pPr>
      <a:lvl3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700" u="none">
          <a:solidFill>
            <a:srgbClr val="40404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3pPr>
      <a:lvl4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700" u="none">
          <a:solidFill>
            <a:srgbClr val="40404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4pPr>
      <a:lvl5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700" u="none">
          <a:solidFill>
            <a:srgbClr val="40404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5pPr>
      <a:lvl6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700" u="none">
          <a:solidFill>
            <a:srgbClr val="40404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6pPr>
      <a:lvl7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700" u="none">
          <a:solidFill>
            <a:srgbClr val="40404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7pPr>
      <a:lvl8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700" u="none">
          <a:solidFill>
            <a:srgbClr val="40404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8pPr>
      <a:lvl9pPr marL="0" marR="0" indent="0" algn="l" defTabSz="457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700" u="none">
          <a:solidFill>
            <a:srgbClr val="40404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9pPr>
    </p:titleStyle>
    <p:bodyStyle>
      <a:lvl1pPr marL="305999" marR="0" indent="-305999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1pPr>
      <a:lvl2pPr marL="670799" marR="0" indent="-346799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2pPr>
      <a:lvl3pPr marL="957857" marR="0" indent="-327857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3pPr>
      <a:lvl4pPr marL="1339500" marR="0" indent="-331500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4pPr>
      <a:lvl5pPr marL="1699499" marR="0" indent="-331499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5pPr>
      <a:lvl6pPr marL="1995249" marR="0" indent="-323850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6pPr>
      <a:lvl7pPr marL="2295250" marR="0" indent="-323850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7pPr>
      <a:lvl8pPr marL="2595249" marR="0" indent="-323850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8pPr>
      <a:lvl9pPr marL="2895250" marR="0" indent="-323850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microsoft.com/en-us/microsoftteams/platform/webhooks-and-connectors/what-are-webhooks-and-connectors" TargetMode="External"/><Relationship Id="rId3" Type="http://schemas.openxmlformats.org/officeDocument/2006/relationships/hyperlink" Target="https://docs.microsoft.com/en-us/microsoftteams/platform/webhooks-and-connectors/how-to/add-outgoing-webhook" TargetMode="External"/><Relationship Id="rId4" Type="http://schemas.openxmlformats.org/officeDocument/2006/relationships/hyperlink" Target="https://docs.microsoft.com/en-us/microsoftteams/platform/webhooks-and-connectors/how-to/add-incoming-webhook" TargetMode="External"/><Relationship Id="rId5" Type="http://schemas.openxmlformats.org/officeDocument/2006/relationships/hyperlink" Target="https://www.c-sharpcorner.com/blogs/outgoing-webhook-in-ms-teams" TargetMode="External"/><Relationship Id="rId6" Type="http://schemas.openxmlformats.org/officeDocument/2006/relationships/hyperlink" Target="https://www.c-sharpcorner.com/blogs/incoming-webhook-in-ms-teams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hyperlink" Target="https://twitter.com/sanganikunj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www.linkedin.com/in/kunj-sangani/" TargetMode="External"/><Relationship Id="rId6" Type="http://schemas.openxmlformats.org/officeDocument/2006/relationships/image" Target="../media/image2.png"/><Relationship Id="rId7" Type="http://schemas.openxmlformats.org/officeDocument/2006/relationships/hyperlink" Target="https://github.com/kunj-sangani" TargetMode="External"/><Relationship Id="rId8" Type="http://schemas.openxmlformats.org/officeDocument/2006/relationships/image" Target="../media/image3.png"/><Relationship Id="rId9" Type="http://schemas.openxmlformats.org/officeDocument/2006/relationships/hyperlink" Target="https://www.facebook.com/kunj.sangani/" TargetMode="External"/><Relationship Id="rId10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ebhook.site/" TargetMode="External"/><Relationship Id="rId4" Type="http://schemas.openxmlformats.org/officeDocument/2006/relationships/hyperlink" Target="https://github.com/kunj-sangani/kunj-sangani.github.io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microsoft.com/en-us/adaptive-cards/" TargetMode="External"/><Relationship Id="rId3" Type="http://schemas.openxmlformats.org/officeDocument/2006/relationships/hyperlink" Target="https://adaptivecards.io/explorer/AdaptiveCard.html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0" t="12695" r="0" b="3034"/>
          <a:stretch>
            <a:fillRect/>
          </a:stretch>
        </p:blipFill>
        <p:spPr>
          <a:xfrm>
            <a:off x="2" y="-22"/>
            <a:ext cx="12191998" cy="6858022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Rectangle 8"/>
          <p:cNvSpPr/>
          <p:nvPr/>
        </p:nvSpPr>
        <p:spPr>
          <a:xfrm rot="16200000">
            <a:off x="-1397939" y="1397930"/>
            <a:ext cx="6858005" cy="406212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2" name="Rectangle 10"/>
          <p:cNvSpPr/>
          <p:nvPr/>
        </p:nvSpPr>
        <p:spPr>
          <a:xfrm rot="5400000">
            <a:off x="6437374" y="1100315"/>
            <a:ext cx="6858004" cy="465734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3" name="Title 1"/>
          <p:cNvSpPr txBox="1"/>
          <p:nvPr>
            <p:ph type="ctrTitle"/>
          </p:nvPr>
        </p:nvSpPr>
        <p:spPr>
          <a:xfrm>
            <a:off x="4515730" y="643466"/>
            <a:ext cx="7032807" cy="3569243"/>
          </a:xfrm>
          <a:prstGeom prst="rect">
            <a:avLst/>
          </a:prstGeom>
        </p:spPr>
        <p:txBody>
          <a:bodyPr anchor="t"/>
          <a:lstStyle>
            <a:lvl1pPr algn="r"/>
          </a:lstStyle>
          <a:p>
            <a:pPr/>
            <a:r>
              <a:t>webhook in MS Teams</a:t>
            </a:r>
          </a:p>
        </p:txBody>
      </p:sp>
      <p:sp>
        <p:nvSpPr>
          <p:cNvPr id="104" name="Subtitle 2"/>
          <p:cNvSpPr txBox="1"/>
          <p:nvPr>
            <p:ph type="subTitle" sz="quarter" idx="1"/>
          </p:nvPr>
        </p:nvSpPr>
        <p:spPr>
          <a:xfrm>
            <a:off x="4754881" y="4553791"/>
            <a:ext cx="6793655" cy="1663494"/>
          </a:xfrm>
          <a:prstGeom prst="rect">
            <a:avLst/>
          </a:prstGeom>
        </p:spPr>
        <p:txBody>
          <a:bodyPr anchor="b"/>
          <a:lstStyle>
            <a:lvl1pPr algn="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By kunj sangani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1"/>
          <p:cNvSpPr txBox="1"/>
          <p:nvPr>
            <p:ph type="title"/>
          </p:nvPr>
        </p:nvSpPr>
        <p:spPr>
          <a:xfrm>
            <a:off x="4084320" y="2621558"/>
            <a:ext cx="4023360" cy="1614884"/>
          </a:xfrm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/>
          <p:nvPr>
            <p:ph type="title"/>
          </p:nvPr>
        </p:nvSpPr>
        <p:spPr>
          <a:xfrm>
            <a:off x="581192" y="702155"/>
            <a:ext cx="11029616" cy="1188721"/>
          </a:xfrm>
          <a:prstGeom prst="rect">
            <a:avLst/>
          </a:prstGeom>
        </p:spPr>
        <p:txBody>
          <a:bodyPr/>
          <a:lstStyle/>
          <a:p>
            <a:pPr/>
            <a:r>
              <a:t>WHAT iS NGROK</a:t>
            </a:r>
          </a:p>
        </p:txBody>
      </p:sp>
      <p:sp>
        <p:nvSpPr>
          <p:cNvPr id="167" name="Content Placeholder 2"/>
          <p:cNvSpPr txBox="1"/>
          <p:nvPr>
            <p:ph type="body" idx="1"/>
          </p:nvPr>
        </p:nvSpPr>
        <p:spPr>
          <a:xfrm>
            <a:off x="581192" y="2144876"/>
            <a:ext cx="11029617" cy="3634486"/>
          </a:xfrm>
          <a:prstGeom prst="rect">
            <a:avLst/>
          </a:prstGeom>
        </p:spPr>
        <p:txBody>
          <a:bodyPr anchor="t"/>
          <a:lstStyle/>
          <a:p>
            <a:pPr/>
            <a:r>
              <a:t>Ngrok is a useful utility to create secure tunnels to locally hosted applications using a reverse proxy. </a:t>
            </a:r>
            <a:r>
              <a:rPr b="1"/>
              <a:t>It is a utility to expose any locally hosted application over the web.</a:t>
            </a:r>
            <a:endParaRPr b="1"/>
          </a:p>
          <a:p>
            <a:pPr/>
            <a:r>
              <a:t>In simple terms, it provides a publicly accessible web URL to any locally hosted application</a:t>
            </a:r>
          </a:p>
        </p:txBody>
      </p:sp>
      <p:pic>
        <p:nvPicPr>
          <p:cNvPr id="168" name="Ngrok_HowItWorks.jpeg" descr="Ngrok_HowItWorks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9800" y="3244850"/>
            <a:ext cx="8520469" cy="32607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1"/>
          <p:cNvSpPr txBox="1"/>
          <p:nvPr>
            <p:ph type="title"/>
          </p:nvPr>
        </p:nvSpPr>
        <p:spPr>
          <a:xfrm>
            <a:off x="581192" y="702155"/>
            <a:ext cx="11029616" cy="1188721"/>
          </a:xfrm>
          <a:prstGeom prst="rect">
            <a:avLst/>
          </a:prstGeom>
        </p:spPr>
        <p:txBody>
          <a:bodyPr/>
          <a:lstStyle/>
          <a:p>
            <a:pPr/>
            <a:r>
              <a:t>Outgoing webhook in MS Teams</a:t>
            </a:r>
          </a:p>
        </p:txBody>
      </p:sp>
      <p:sp>
        <p:nvSpPr>
          <p:cNvPr id="171" name="Content Placeholder 2"/>
          <p:cNvSpPr txBox="1"/>
          <p:nvPr>
            <p:ph type="body" idx="1"/>
          </p:nvPr>
        </p:nvSpPr>
        <p:spPr>
          <a:xfrm>
            <a:off x="581192" y="2170276"/>
            <a:ext cx="11029617" cy="3634486"/>
          </a:xfrm>
          <a:prstGeom prst="rect">
            <a:avLst/>
          </a:prstGeom>
        </p:spPr>
        <p:txBody>
          <a:bodyPr anchor="t"/>
          <a:lstStyle/>
          <a:p>
            <a:pPr/>
            <a:r>
              <a:t>In Teams, outgoing webhook provide a simple way to allow users to send messages to your web service without having to go through the full process of creating bots via the Microsoft Bot Framework. </a:t>
            </a:r>
          </a:p>
          <a:p>
            <a:pPr/>
            <a:r>
              <a:t>Outgoing webhook post data from Teams to any chosen service capable of accepting a JSON payload. Once an outgoing webhook is added to a team, it acts like bot, listening in channels for messages using </a:t>
            </a:r>
            <a:r>
              <a:rPr b="1"/>
              <a:t>@mention</a:t>
            </a:r>
            <a:r>
              <a:t>, sending notifications to external web services, and responding with rich messages that can include cards and images.</a:t>
            </a:r>
          </a:p>
          <a:p>
            <a:pPr/>
            <a:r>
              <a:t>Outgoing Webhook are scoped at the team level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 1"/>
          <p:cNvSpPr txBox="1"/>
          <p:nvPr>
            <p:ph type="title"/>
          </p:nvPr>
        </p:nvSpPr>
        <p:spPr>
          <a:xfrm>
            <a:off x="4084320" y="2621558"/>
            <a:ext cx="4023360" cy="1614884"/>
          </a:xfrm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1"/>
          <p:cNvSpPr txBox="1"/>
          <p:nvPr>
            <p:ph type="title"/>
          </p:nvPr>
        </p:nvSpPr>
        <p:spPr>
          <a:xfrm>
            <a:off x="581192" y="702155"/>
            <a:ext cx="11029616" cy="1188721"/>
          </a:xfrm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176" name="Content Placeholder 2"/>
          <p:cNvSpPr txBox="1"/>
          <p:nvPr>
            <p:ph type="body" idx="1"/>
          </p:nvPr>
        </p:nvSpPr>
        <p:spPr>
          <a:xfrm>
            <a:off x="581191" y="2340864"/>
            <a:ext cx="11029617" cy="3634486"/>
          </a:xfrm>
          <a:prstGeom prst="rect">
            <a:avLst/>
          </a:prstGeom>
        </p:spPr>
        <p:txBody>
          <a:bodyPr anchor="t"/>
          <a:lstStyle/>
          <a:p>
            <a:pPr/>
            <a:r>
              <a:rPr u="sng">
                <a:solidFill>
                  <a:srgbClr val="A37C36"/>
                </a:solidFill>
                <a:uFill>
                  <a:solidFill>
                    <a:srgbClr val="A37C36"/>
                  </a:solidFill>
                </a:uFill>
                <a:hlinkClick r:id="rId2" invalidUrl="" action="" tgtFrame="" tooltip="" history="1" highlightClick="0" endSnd="0"/>
              </a:rPr>
              <a:t>https://docs.microsoft.com/en-us/microsoftteams/platform/webhooks-and-connectors/what-are-webhooks-and-connectors</a:t>
            </a:r>
          </a:p>
          <a:p>
            <a:pPr/>
            <a:r>
              <a:rPr u="sng">
                <a:solidFill>
                  <a:srgbClr val="A37C36"/>
                </a:solidFill>
                <a:uFill>
                  <a:solidFill>
                    <a:srgbClr val="A37C36"/>
                  </a:solidFill>
                </a:uFill>
                <a:hlinkClick r:id="rId3" invalidUrl="" action="" tgtFrame="" tooltip="" history="1" highlightClick="0" endSnd="0"/>
              </a:rPr>
              <a:t>https://docs.microsoft.com/en-us/microsoftteams/platform/webhooks-and-connectors/how-to/add-outgoing-webhook</a:t>
            </a:r>
          </a:p>
          <a:p>
            <a:pPr/>
            <a:r>
              <a:rPr u="sng">
                <a:solidFill>
                  <a:srgbClr val="A37C36"/>
                </a:solidFill>
                <a:uFill>
                  <a:solidFill>
                    <a:srgbClr val="A37C36"/>
                  </a:solidFill>
                </a:uFill>
                <a:hlinkClick r:id="rId4" invalidUrl="" action="" tgtFrame="" tooltip="" history="1" highlightClick="0" endSnd="0"/>
              </a:rPr>
              <a:t>https://docs.microsoft.com/en-us/microsoftteams/platform/webhooks-and-connectors/how-to/add-incoming-webhook</a:t>
            </a:r>
          </a:p>
          <a:p>
            <a:pPr/>
            <a:r>
              <a:rPr u="sng">
                <a:solidFill>
                  <a:srgbClr val="A37C36"/>
                </a:solidFill>
                <a:uFill>
                  <a:solidFill>
                    <a:srgbClr val="A37C36"/>
                  </a:solidFill>
                </a:uFill>
                <a:hlinkClick r:id="rId5" invalidUrl="" action="" tgtFrame="" tooltip="" history="1" highlightClick="0" endSnd="0"/>
              </a:rPr>
              <a:t>https://www.c-sharpcorner.com/blogs/outgoing-webhook-in-ms-teams</a:t>
            </a:r>
          </a:p>
          <a:p>
            <a:pPr/>
            <a:r>
              <a:rPr u="sng">
                <a:solidFill>
                  <a:srgbClr val="A37C36"/>
                </a:solidFill>
                <a:uFill>
                  <a:solidFill>
                    <a:srgbClr val="A37C36"/>
                  </a:solidFill>
                </a:uFill>
                <a:hlinkClick r:id="rId6" invalidUrl="" action="" tgtFrame="" tooltip="" history="1" highlightClick="0" endSnd="0"/>
              </a:rPr>
              <a:t>https://www.c-sharpcorner.com/blogs/incoming-webhook-in-ms-teams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/>
          <p:nvPr>
            <p:ph type="title"/>
          </p:nvPr>
        </p:nvSpPr>
        <p:spPr>
          <a:xfrm>
            <a:off x="581192" y="702155"/>
            <a:ext cx="11029616" cy="1188721"/>
          </a:xfrm>
          <a:prstGeom prst="rect">
            <a:avLst/>
          </a:prstGeom>
        </p:spPr>
        <p:txBody>
          <a:bodyPr/>
          <a:lstStyle/>
          <a:p>
            <a:pPr/>
            <a:r>
              <a:t>Kunj SANGANI</a:t>
            </a:r>
          </a:p>
        </p:txBody>
      </p:sp>
      <p:sp>
        <p:nvSpPr>
          <p:cNvPr id="107" name="Content Placeholder 2"/>
          <p:cNvSpPr txBox="1"/>
          <p:nvPr>
            <p:ph type="body" idx="1"/>
          </p:nvPr>
        </p:nvSpPr>
        <p:spPr>
          <a:xfrm>
            <a:off x="581191" y="2340864"/>
            <a:ext cx="11029617" cy="3634486"/>
          </a:xfrm>
          <a:prstGeom prst="rect">
            <a:avLst/>
          </a:prstGeom>
        </p:spPr>
        <p:txBody>
          <a:bodyPr/>
          <a:lstStyle/>
          <a:p>
            <a:pPr/>
            <a:r>
              <a:t>I am SharePoint and M365 Enthusiast with 6 years of experience and counting</a:t>
            </a:r>
          </a:p>
          <a:p>
            <a:pPr/>
            <a:r>
              <a:t>I love to learn and share my learnings</a:t>
            </a:r>
          </a:p>
          <a:p>
            <a:pPr/>
            <a:r>
              <a:t>I love to collaborate with all M365 enthusiast</a:t>
            </a:r>
          </a:p>
          <a:p>
            <a:pPr/>
            <a:r>
              <a:t>Please connect with me on any of the below platforms</a:t>
            </a:r>
          </a:p>
          <a:p>
            <a:pPr/>
          </a:p>
          <a:p>
            <a:pPr/>
          </a:p>
          <a:p>
            <a:pPr/>
          </a:p>
        </p:txBody>
      </p:sp>
      <p:pic>
        <p:nvPicPr>
          <p:cNvPr id="10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29337" y="702155"/>
            <a:ext cx="2481471" cy="2987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Picture 9" descr="Picture 9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44325" y="4901843"/>
            <a:ext cx="917223" cy="746008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TextBox 10"/>
          <p:cNvSpPr txBox="1"/>
          <p:nvPr/>
        </p:nvSpPr>
        <p:spPr>
          <a:xfrm>
            <a:off x="2288289" y="5793187"/>
            <a:ext cx="159348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venir Next LT Pro (Body)"/>
                <a:ea typeface="Avenir Next LT Pro (Body)"/>
                <a:cs typeface="Avenir Next LT Pro (Body)"/>
                <a:sym typeface="Avenir Next LT Pro (Body)"/>
              </a:defRPr>
            </a:lvl1pPr>
          </a:lstStyle>
          <a:p>
            <a:pPr/>
            <a:r>
              <a:t>@sanganikunj</a:t>
            </a:r>
          </a:p>
        </p:txBody>
      </p:sp>
      <p:pic>
        <p:nvPicPr>
          <p:cNvPr id="111" name="Picture 12" descr="Picture 12">
            <a:hlinkClick r:id="rId5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325506" y="4848835"/>
            <a:ext cx="1147642" cy="968679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TextBox 13"/>
          <p:cNvSpPr txBox="1"/>
          <p:nvPr/>
        </p:nvSpPr>
        <p:spPr>
          <a:xfrm>
            <a:off x="4099473" y="5817513"/>
            <a:ext cx="16923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kunj-sangani</a:t>
            </a:r>
          </a:p>
        </p:txBody>
      </p:sp>
      <p:pic>
        <p:nvPicPr>
          <p:cNvPr id="113" name="Picture 15" descr="Picture 15">
            <a:hlinkClick r:id="rId7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860420" y="4709743"/>
            <a:ext cx="1026459" cy="1026458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TextBox 16"/>
          <p:cNvSpPr txBox="1"/>
          <p:nvPr/>
        </p:nvSpPr>
        <p:spPr>
          <a:xfrm>
            <a:off x="7714895" y="5786511"/>
            <a:ext cx="148773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kunj-sangani</a:t>
            </a:r>
          </a:p>
        </p:txBody>
      </p:sp>
      <p:pic>
        <p:nvPicPr>
          <p:cNvPr id="115" name="Picture 18" descr="Picture 18">
            <a:hlinkClick r:id="rId9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189040" y="4817833"/>
            <a:ext cx="924339" cy="924339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TextBox 19"/>
          <p:cNvSpPr txBox="1"/>
          <p:nvPr/>
        </p:nvSpPr>
        <p:spPr>
          <a:xfrm>
            <a:off x="6009473" y="5786511"/>
            <a:ext cx="148773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kunj.sangani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>
            <p:ph type="title"/>
          </p:nvPr>
        </p:nvSpPr>
        <p:spPr>
          <a:xfrm>
            <a:off x="581192" y="702155"/>
            <a:ext cx="11029616" cy="1188721"/>
          </a:xfrm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19" name="Content Placeholder 2"/>
          <p:cNvSpPr txBox="1"/>
          <p:nvPr>
            <p:ph type="body" idx="1"/>
          </p:nvPr>
        </p:nvSpPr>
        <p:spPr>
          <a:xfrm>
            <a:off x="581192" y="1452968"/>
            <a:ext cx="11029617" cy="3634487"/>
          </a:xfrm>
          <a:prstGeom prst="rect">
            <a:avLst/>
          </a:prstGeom>
        </p:spPr>
        <p:txBody>
          <a:bodyPr/>
          <a:lstStyle/>
          <a:p>
            <a:pPr/>
            <a:r>
              <a:t>What is webhook</a:t>
            </a:r>
          </a:p>
          <a:p>
            <a:pPr/>
            <a:r>
              <a:t>Why is It helpful</a:t>
            </a:r>
          </a:p>
          <a:p>
            <a:pPr/>
            <a:r>
              <a:t>How is webhook secured</a:t>
            </a:r>
          </a:p>
          <a:p>
            <a:pPr/>
            <a:r>
              <a:t>How should webhook respond </a:t>
            </a:r>
          </a:p>
          <a:p>
            <a:pPr/>
            <a:r>
              <a:t>Incoming webhook in MS Teams</a:t>
            </a:r>
          </a:p>
          <a:p>
            <a:pPr/>
            <a:r>
              <a:t>Outgoing webhook in MS Teams</a:t>
            </a:r>
          </a:p>
          <a:p>
            <a:pPr/>
            <a:r>
              <a:t>Questions and Answers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creenshot 2020-07-07 at 2.08.48 AM.png" descr="Screenshot 2020-07-07 at 2.08.48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8195" y="1981339"/>
            <a:ext cx="8523058" cy="2895322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Title 1"/>
          <p:cNvSpPr txBox="1"/>
          <p:nvPr>
            <p:ph type="title"/>
          </p:nvPr>
        </p:nvSpPr>
        <p:spPr>
          <a:xfrm>
            <a:off x="581192" y="702155"/>
            <a:ext cx="11029616" cy="1188721"/>
          </a:xfrm>
          <a:prstGeom prst="rect">
            <a:avLst/>
          </a:prstGeom>
        </p:spPr>
        <p:txBody>
          <a:bodyPr/>
          <a:lstStyle/>
          <a:p>
            <a:pPr/>
            <a:r>
              <a:t>What IS webhook</a:t>
            </a:r>
          </a:p>
        </p:txBody>
      </p:sp>
      <p:sp>
        <p:nvSpPr>
          <p:cNvPr id="123" name="Content Placeholder 2"/>
          <p:cNvSpPr txBox="1"/>
          <p:nvPr>
            <p:ph type="body" idx="1"/>
          </p:nvPr>
        </p:nvSpPr>
        <p:spPr>
          <a:xfrm>
            <a:off x="581192" y="2847675"/>
            <a:ext cx="11029617" cy="3634486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  <a:p>
            <a:pPr/>
            <a:r>
              <a:t>Webhook is one of the way that apps can send automated messages or information to other apps.</a:t>
            </a:r>
          </a:p>
          <a:p>
            <a:pPr/>
            <a:r>
              <a:t>There are two mechanism our apps can communicate with each other to share information</a:t>
            </a:r>
          </a:p>
          <a:p>
            <a:pPr marL="342900" indent="-342900">
              <a:buAutoNum type="arabicPeriod" startAt="1"/>
            </a:pPr>
            <a:r>
              <a:t>Pull</a:t>
            </a:r>
          </a:p>
          <a:p>
            <a:pPr marL="342900" indent="-342900">
              <a:buAutoNum type="arabicPeriod" startAt="1"/>
            </a:pPr>
            <a:r>
              <a:t>Push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/>
          <p:nvPr>
            <p:ph type="title"/>
          </p:nvPr>
        </p:nvSpPr>
        <p:spPr>
          <a:xfrm>
            <a:off x="581192" y="702155"/>
            <a:ext cx="11029616" cy="1188721"/>
          </a:xfrm>
          <a:prstGeom prst="rect">
            <a:avLst/>
          </a:prstGeom>
        </p:spPr>
        <p:txBody>
          <a:bodyPr/>
          <a:lstStyle/>
          <a:p>
            <a:pPr/>
            <a:r>
              <a:t>Difference Between PUSH and PULL </a:t>
            </a:r>
          </a:p>
        </p:txBody>
      </p:sp>
      <p:sp>
        <p:nvSpPr>
          <p:cNvPr id="128" name="Content Placeholder 2"/>
          <p:cNvSpPr txBox="1"/>
          <p:nvPr>
            <p:ph type="body" sz="half" idx="1"/>
          </p:nvPr>
        </p:nvSpPr>
        <p:spPr>
          <a:xfrm>
            <a:off x="581192" y="2326975"/>
            <a:ext cx="5475301" cy="3634486"/>
          </a:xfrm>
          <a:prstGeom prst="rect">
            <a:avLst/>
          </a:prstGeom>
        </p:spPr>
        <p:txBody>
          <a:bodyPr anchor="t"/>
          <a:lstStyle/>
          <a:p>
            <a:pPr marL="0" indent="0">
              <a:buClrTx/>
              <a:buSzTx/>
              <a:buNone/>
            </a:pPr>
            <a:r>
              <a:t>PULL</a:t>
            </a:r>
          </a:p>
          <a:p>
            <a:pPr lvl="2" marL="0" indent="457200">
              <a:buClrTx/>
              <a:buSzTx/>
              <a:buNone/>
            </a:pPr>
            <a:r>
              <a:t>Buyer               Shop</a:t>
            </a:r>
          </a:p>
          <a:p>
            <a:pPr lvl="2" marL="0" indent="457200">
              <a:buClrTx/>
              <a:buSzTx/>
              <a:buNone/>
            </a:pPr>
          </a:p>
          <a:p>
            <a:pPr lvl="8" marL="0" indent="1828800">
              <a:buClrTx/>
              <a:buSzTx/>
              <a:buNone/>
            </a:pPr>
            <a:r>
              <a:t>       2pm</a:t>
            </a:r>
          </a:p>
          <a:p>
            <a:pPr lvl="6" marL="0" indent="1371600">
              <a:buClrTx/>
              <a:buSzTx/>
              <a:buNone/>
            </a:pPr>
            <a:r>
              <a:t>               4pm</a:t>
            </a:r>
          </a:p>
          <a:p>
            <a:pPr lvl="8" marL="0" indent="1828800">
              <a:buClrTx/>
              <a:buSzTx/>
              <a:buNone/>
            </a:pPr>
            <a:r>
              <a:t>       6pm</a:t>
            </a:r>
          </a:p>
          <a:p>
            <a:pPr lvl="8" marL="0" indent="1828800">
              <a:buClrTx/>
              <a:buSzTx/>
              <a:buNone/>
            </a:pPr>
            <a:r>
              <a:t>       8pm </a:t>
            </a:r>
          </a:p>
        </p:txBody>
      </p:sp>
      <p:sp>
        <p:nvSpPr>
          <p:cNvPr id="129" name="Content Placeholder 2"/>
          <p:cNvSpPr txBox="1"/>
          <p:nvPr/>
        </p:nvSpPr>
        <p:spPr>
          <a:xfrm>
            <a:off x="6143792" y="2326975"/>
            <a:ext cx="5475301" cy="3634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457200">
              <a:lnSpc>
                <a:spcPct val="110000"/>
              </a:lnSpc>
              <a:spcBef>
                <a:spcPts val="600"/>
              </a:spcBef>
              <a:defRPr sz="1700">
                <a:solidFill>
                  <a:srgbClr val="404040"/>
                </a:solidFill>
              </a:defRPr>
            </a:pPr>
            <a:r>
              <a:t>PUSH</a:t>
            </a:r>
          </a:p>
          <a:p>
            <a:pPr lvl="1" indent="228600" defTabSz="457200">
              <a:lnSpc>
                <a:spcPct val="110000"/>
              </a:lnSpc>
              <a:spcBef>
                <a:spcPts val="600"/>
              </a:spcBef>
              <a:defRPr sz="1700">
                <a:solidFill>
                  <a:srgbClr val="404040"/>
                </a:solidFill>
              </a:defRPr>
            </a:pPr>
            <a:r>
              <a:t>Buyer                     Shop</a:t>
            </a:r>
          </a:p>
          <a:p>
            <a:pPr lvl="1" indent="228600" defTabSz="457200">
              <a:lnSpc>
                <a:spcPct val="110000"/>
              </a:lnSpc>
              <a:spcBef>
                <a:spcPts val="600"/>
              </a:spcBef>
              <a:defRPr sz="1700">
                <a:solidFill>
                  <a:srgbClr val="404040"/>
                </a:solidFill>
              </a:defRPr>
            </a:pPr>
          </a:p>
          <a:p>
            <a:pPr lvl="1" indent="228600" defTabSz="457200">
              <a:lnSpc>
                <a:spcPct val="110000"/>
              </a:lnSpc>
              <a:spcBef>
                <a:spcPts val="600"/>
              </a:spcBef>
              <a:defRPr sz="1700">
                <a:solidFill>
                  <a:srgbClr val="404040"/>
                </a:solidFill>
              </a:defRPr>
            </a:pPr>
          </a:p>
          <a:p>
            <a:pPr lvl="1" indent="228600" defTabSz="457200">
              <a:lnSpc>
                <a:spcPct val="110000"/>
              </a:lnSpc>
              <a:spcBef>
                <a:spcPts val="600"/>
              </a:spcBef>
              <a:defRPr sz="1700">
                <a:solidFill>
                  <a:srgbClr val="404040"/>
                </a:solidFill>
              </a:defRPr>
            </a:pPr>
          </a:p>
          <a:p>
            <a:pPr lvl="1" indent="228600" defTabSz="457200">
              <a:lnSpc>
                <a:spcPct val="110000"/>
              </a:lnSpc>
              <a:spcBef>
                <a:spcPts val="600"/>
              </a:spcBef>
              <a:defRPr sz="1700">
                <a:solidFill>
                  <a:srgbClr val="404040"/>
                </a:solidFill>
              </a:defRPr>
            </a:pPr>
          </a:p>
          <a:p>
            <a:pPr lvl="8" indent="1828800" defTabSz="457200">
              <a:lnSpc>
                <a:spcPct val="110000"/>
              </a:lnSpc>
              <a:spcBef>
                <a:spcPts val="600"/>
              </a:spcBef>
              <a:defRPr sz="1700">
                <a:solidFill>
                  <a:srgbClr val="404040"/>
                </a:solidFill>
              </a:defRPr>
            </a:pPr>
            <a:r>
              <a:t>           8pm</a:t>
            </a:r>
          </a:p>
          <a:p>
            <a:pPr lvl="7" indent="1600200" defTabSz="457200">
              <a:lnSpc>
                <a:spcPct val="110000"/>
              </a:lnSpc>
              <a:spcBef>
                <a:spcPts val="600"/>
              </a:spcBef>
              <a:defRPr sz="1700">
                <a:solidFill>
                  <a:srgbClr val="404040"/>
                </a:solidFill>
              </a:defRPr>
            </a:pPr>
          </a:p>
          <a:p>
            <a:pPr lvl="7" indent="1600200" defTabSz="457200">
              <a:lnSpc>
                <a:spcPct val="110000"/>
              </a:lnSpc>
              <a:spcBef>
                <a:spcPts val="600"/>
              </a:spcBef>
              <a:defRPr sz="1700">
                <a:solidFill>
                  <a:srgbClr val="404040"/>
                </a:solidFill>
              </a:defRPr>
            </a:pPr>
          </a:p>
        </p:txBody>
      </p:sp>
      <p:sp>
        <p:nvSpPr>
          <p:cNvPr id="130" name="Line"/>
          <p:cNvSpPr/>
          <p:nvPr/>
        </p:nvSpPr>
        <p:spPr>
          <a:xfrm flipV="1">
            <a:off x="1257300" y="3262630"/>
            <a:ext cx="1" cy="1813977"/>
          </a:xfrm>
          <a:prstGeom prst="line">
            <a:avLst/>
          </a:prstGeom>
          <a:ln w="38100">
            <a:solidFill>
              <a:schemeClr val="accent5"/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45719" rIns="45719"/>
          <a:lstStyle/>
          <a:p>
            <a:pPr/>
          </a:p>
        </p:txBody>
      </p:sp>
      <p:sp>
        <p:nvSpPr>
          <p:cNvPr id="131" name="Line"/>
          <p:cNvSpPr/>
          <p:nvPr/>
        </p:nvSpPr>
        <p:spPr>
          <a:xfrm flipV="1">
            <a:off x="2705100" y="3262630"/>
            <a:ext cx="0" cy="1813977"/>
          </a:xfrm>
          <a:prstGeom prst="line">
            <a:avLst/>
          </a:prstGeom>
          <a:ln w="38100">
            <a:solidFill>
              <a:schemeClr val="accent5"/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45719" rIns="45719"/>
          <a:lstStyle/>
          <a:p>
            <a:pPr/>
          </a:p>
        </p:txBody>
      </p:sp>
      <p:sp>
        <p:nvSpPr>
          <p:cNvPr id="132" name="Line"/>
          <p:cNvSpPr/>
          <p:nvPr/>
        </p:nvSpPr>
        <p:spPr>
          <a:xfrm flipV="1">
            <a:off x="6692900" y="3262630"/>
            <a:ext cx="0" cy="1813977"/>
          </a:xfrm>
          <a:prstGeom prst="line">
            <a:avLst/>
          </a:prstGeom>
          <a:ln w="38100">
            <a:solidFill>
              <a:schemeClr val="accent5"/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45719" rIns="45719"/>
          <a:lstStyle/>
          <a:p>
            <a:pPr/>
          </a:p>
        </p:txBody>
      </p:sp>
      <p:sp>
        <p:nvSpPr>
          <p:cNvPr id="133" name="Line"/>
          <p:cNvSpPr/>
          <p:nvPr/>
        </p:nvSpPr>
        <p:spPr>
          <a:xfrm flipV="1">
            <a:off x="8509000" y="3237230"/>
            <a:ext cx="0" cy="1813977"/>
          </a:xfrm>
          <a:prstGeom prst="line">
            <a:avLst/>
          </a:prstGeom>
          <a:ln w="38100">
            <a:solidFill>
              <a:schemeClr val="accent5"/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Line"/>
          <p:cNvSpPr/>
          <p:nvPr/>
        </p:nvSpPr>
        <p:spPr>
          <a:xfrm>
            <a:off x="1313656" y="3550443"/>
            <a:ext cx="1349496" cy="1"/>
          </a:xfrm>
          <a:prstGeom prst="line">
            <a:avLst/>
          </a:prstGeom>
          <a:ln w="22225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Line"/>
          <p:cNvSpPr/>
          <p:nvPr/>
        </p:nvSpPr>
        <p:spPr>
          <a:xfrm>
            <a:off x="1313656" y="3740943"/>
            <a:ext cx="1349496" cy="1"/>
          </a:xfrm>
          <a:prstGeom prst="line">
            <a:avLst/>
          </a:prstGeom>
          <a:ln w="22225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Line"/>
          <p:cNvSpPr/>
          <p:nvPr/>
        </p:nvSpPr>
        <p:spPr>
          <a:xfrm>
            <a:off x="1313656" y="3931443"/>
            <a:ext cx="1349496" cy="1"/>
          </a:xfrm>
          <a:prstGeom prst="line">
            <a:avLst/>
          </a:prstGeom>
          <a:ln w="22225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7" name="Line"/>
          <p:cNvSpPr/>
          <p:nvPr/>
        </p:nvSpPr>
        <p:spPr>
          <a:xfrm>
            <a:off x="1313656" y="4121943"/>
            <a:ext cx="1349496" cy="1"/>
          </a:xfrm>
          <a:prstGeom prst="line">
            <a:avLst/>
          </a:prstGeom>
          <a:ln w="22225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8" name="Line"/>
          <p:cNvSpPr/>
          <p:nvPr/>
        </p:nvSpPr>
        <p:spPr>
          <a:xfrm>
            <a:off x="1313656" y="4312443"/>
            <a:ext cx="1349496" cy="1"/>
          </a:xfrm>
          <a:prstGeom prst="line">
            <a:avLst/>
          </a:prstGeom>
          <a:ln w="22225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9" name="Line"/>
          <p:cNvSpPr/>
          <p:nvPr/>
        </p:nvSpPr>
        <p:spPr>
          <a:xfrm>
            <a:off x="1340382" y="4710048"/>
            <a:ext cx="1284931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headEnd type="arrow"/>
            <a:tailEnd type="arrow"/>
          </a:ln>
        </p:spPr>
        <p:txBody>
          <a:bodyPr lIns="45719" rIns="45719"/>
          <a:lstStyle/>
          <a:p>
            <a:pPr/>
          </a:p>
        </p:txBody>
      </p:sp>
      <p:sp>
        <p:nvSpPr>
          <p:cNvPr id="140" name="Line"/>
          <p:cNvSpPr/>
          <p:nvPr/>
        </p:nvSpPr>
        <p:spPr>
          <a:xfrm>
            <a:off x="6801382" y="4710048"/>
            <a:ext cx="1599136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headEnd type="arrow"/>
            <a:tailEnd type="arrow"/>
          </a:ln>
        </p:spPr>
        <p:txBody>
          <a:bodyPr lIns="45719" rIns="45719"/>
          <a:lstStyle/>
          <a:p>
            <a:pPr/>
          </a:p>
        </p:txBody>
      </p:sp>
      <p:sp>
        <p:nvSpPr>
          <p:cNvPr id="141" name="Here the buyer calls the shop keeper after every  2 hours to check the availability of phone"/>
          <p:cNvSpPr txBox="1"/>
          <p:nvPr/>
        </p:nvSpPr>
        <p:spPr>
          <a:xfrm>
            <a:off x="576505" y="5369909"/>
            <a:ext cx="5047058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Here the buyer calls the shop keeper after every </a:t>
            </a:r>
            <a:br/>
            <a:r>
              <a:t>2 hours to check the availability of phone</a:t>
            </a:r>
          </a:p>
        </p:txBody>
      </p:sp>
      <p:sp>
        <p:nvSpPr>
          <p:cNvPr id="142" name="Here the shopkeeper calls the buyer once the  phone is available"/>
          <p:cNvSpPr txBox="1"/>
          <p:nvPr/>
        </p:nvSpPr>
        <p:spPr>
          <a:xfrm>
            <a:off x="5985471" y="5369909"/>
            <a:ext cx="4780618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Here the shopkeeper calls the buyer once the </a:t>
            </a:r>
            <a:br/>
            <a:r>
              <a:t>phone is available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/>
          <p:nvPr>
            <p:ph type="title"/>
          </p:nvPr>
        </p:nvSpPr>
        <p:spPr>
          <a:xfrm>
            <a:off x="581192" y="702155"/>
            <a:ext cx="11029616" cy="1188721"/>
          </a:xfrm>
          <a:prstGeom prst="rect">
            <a:avLst/>
          </a:prstGeom>
        </p:spPr>
        <p:txBody>
          <a:bodyPr/>
          <a:lstStyle/>
          <a:p>
            <a:pPr/>
            <a:r>
              <a:t>WhY IS IT HELPFUL</a:t>
            </a:r>
          </a:p>
        </p:txBody>
      </p:sp>
      <p:sp>
        <p:nvSpPr>
          <p:cNvPr id="147" name="Content Placeholder 2"/>
          <p:cNvSpPr txBox="1"/>
          <p:nvPr>
            <p:ph type="body" idx="1"/>
          </p:nvPr>
        </p:nvSpPr>
        <p:spPr>
          <a:xfrm>
            <a:off x="581192" y="2326975"/>
            <a:ext cx="11029617" cy="3634486"/>
          </a:xfrm>
          <a:prstGeom prst="rect">
            <a:avLst/>
          </a:prstGeom>
        </p:spPr>
        <p:txBody>
          <a:bodyPr anchor="t"/>
          <a:lstStyle/>
          <a:p>
            <a:pPr/>
            <a:r>
              <a:t>Webhook is helpful when we would want our application to send data to other application or extend our application on particular events</a:t>
            </a:r>
          </a:p>
          <a:p>
            <a:pPr/>
            <a:r>
              <a:t>Webhook provide flexibility for developer to extend on event and write their own code and perform any task as per their need and imagination no restriction</a:t>
            </a:r>
          </a:p>
          <a:p>
            <a:pPr/>
            <a:r>
              <a:t>Example of Using Webhook in Github</a:t>
            </a:r>
          </a:p>
          <a:p>
            <a:pPr/>
            <a:r>
              <a:rPr u="sng">
                <a:solidFill>
                  <a:srgbClr val="A37C36"/>
                </a:solidFill>
                <a:uFill>
                  <a:solidFill>
                    <a:srgbClr val="A37C36"/>
                  </a:solidFill>
                </a:uFill>
                <a:hlinkClick r:id="rId3" invalidUrl="" action="" tgtFrame="" tooltip="" history="1" highlightClick="0" endSnd="0"/>
              </a:rPr>
              <a:t>https://webhook.site/</a:t>
            </a:r>
            <a:r>
              <a:t> </a:t>
            </a:r>
          </a:p>
          <a:p>
            <a:pPr/>
            <a:r>
              <a:rPr u="sng">
                <a:solidFill>
                  <a:srgbClr val="A37C36"/>
                </a:solidFill>
                <a:uFill>
                  <a:solidFill>
                    <a:srgbClr val="A37C36"/>
                  </a:solidFill>
                </a:uFill>
                <a:hlinkClick r:id="rId4" invalidUrl="" action="" tgtFrame="" tooltip="" history="1" highlightClick="0" endSnd="0"/>
              </a:rPr>
              <a:t>https://github.com/kunj-sangani/kunj-sangani.github.io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/>
          <p:nvPr>
            <p:ph type="title"/>
          </p:nvPr>
        </p:nvSpPr>
        <p:spPr>
          <a:xfrm>
            <a:off x="581192" y="702155"/>
            <a:ext cx="11029616" cy="1188721"/>
          </a:xfrm>
          <a:prstGeom prst="rect">
            <a:avLst/>
          </a:prstGeom>
        </p:spPr>
        <p:txBody>
          <a:bodyPr/>
          <a:lstStyle/>
          <a:p>
            <a:pPr/>
            <a:r>
              <a:t>HOW ARE WEBHOOK SECURED</a:t>
            </a:r>
          </a:p>
        </p:txBody>
      </p:sp>
      <p:sp>
        <p:nvSpPr>
          <p:cNvPr id="152" name="Content Placeholder 2"/>
          <p:cNvSpPr txBox="1"/>
          <p:nvPr>
            <p:ph type="body" idx="1"/>
          </p:nvPr>
        </p:nvSpPr>
        <p:spPr>
          <a:xfrm>
            <a:off x="581192" y="2326975"/>
            <a:ext cx="11029617" cy="3634486"/>
          </a:xfrm>
          <a:prstGeom prst="rect">
            <a:avLst/>
          </a:prstGeom>
        </p:spPr>
        <p:txBody>
          <a:bodyPr anchor="t"/>
          <a:lstStyle/>
          <a:p>
            <a:pPr/>
            <a:r>
              <a:t>Example of Webhook with payments provider like PayPal , stripe and others</a:t>
            </a:r>
          </a:p>
          <a:p>
            <a:pPr/>
            <a:r>
              <a:t>Few of the recommended points to keep webhook secured are as mentioned below</a:t>
            </a:r>
          </a:p>
          <a:p>
            <a:pPr marL="227263" indent="-227263">
              <a:buClrTx/>
              <a:buSzPct val="100000"/>
              <a:buAutoNum type="arabicPeriod" startAt="1"/>
            </a:pPr>
            <a:r>
              <a:t>Use HTTPS based endpoints</a:t>
            </a:r>
          </a:p>
          <a:p>
            <a:pPr marL="227263" indent="-227263">
              <a:buClrTx/>
              <a:buSzPct val="100000"/>
              <a:buAutoNum type="arabicPeriod" startAt="1"/>
            </a:pPr>
            <a:r>
              <a:t>Use Pre-Shared secret and hash mechanism</a:t>
            </a:r>
          </a:p>
          <a:p>
            <a:pPr marL="227263" indent="-227263">
              <a:buClrTx/>
              <a:buSzPct val="100000"/>
              <a:buAutoNum type="arabicPeriod" startAt="1"/>
            </a:pPr>
            <a:r>
              <a:t>Encode the message with some encoding mechanism for extra security</a:t>
            </a:r>
          </a:p>
          <a:p>
            <a:pPr/>
            <a:r>
              <a:t>For MS Teams SHA-2 cryptographic hash function to encode with digest size as 256 bits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/>
          <p:nvPr>
            <p:ph type="title"/>
          </p:nvPr>
        </p:nvSpPr>
        <p:spPr>
          <a:xfrm>
            <a:off x="581192" y="702155"/>
            <a:ext cx="11029616" cy="1188721"/>
          </a:xfrm>
          <a:prstGeom prst="rect">
            <a:avLst/>
          </a:prstGeom>
        </p:spPr>
        <p:txBody>
          <a:bodyPr/>
          <a:lstStyle/>
          <a:p>
            <a:pPr/>
            <a:r>
              <a:t>HOW SHOULD WEBHOOK RESPOND</a:t>
            </a:r>
          </a:p>
        </p:txBody>
      </p:sp>
      <p:sp>
        <p:nvSpPr>
          <p:cNvPr id="157" name="Content Placeholder 2"/>
          <p:cNvSpPr txBox="1"/>
          <p:nvPr>
            <p:ph type="body" idx="1"/>
          </p:nvPr>
        </p:nvSpPr>
        <p:spPr>
          <a:xfrm>
            <a:off x="581192" y="2326975"/>
            <a:ext cx="11029617" cy="3634486"/>
          </a:xfrm>
          <a:prstGeom prst="rect">
            <a:avLst/>
          </a:prstGeom>
        </p:spPr>
        <p:txBody>
          <a:bodyPr anchor="t"/>
          <a:lstStyle/>
          <a:p>
            <a:pPr/>
            <a:r>
              <a:t>Webhook should respond as soon as possible without waiting for the operation to complete a respond should be provided indicating the request has been received</a:t>
            </a:r>
          </a:p>
          <a:p>
            <a:pPr/>
            <a:r>
              <a:t>Note: MS Teams wait for 5 seconds before confirming the request timeout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le 1"/>
          <p:cNvSpPr txBox="1"/>
          <p:nvPr>
            <p:ph type="title"/>
          </p:nvPr>
        </p:nvSpPr>
        <p:spPr>
          <a:xfrm>
            <a:off x="581192" y="702155"/>
            <a:ext cx="11029616" cy="1188721"/>
          </a:xfrm>
          <a:prstGeom prst="rect">
            <a:avLst/>
          </a:prstGeom>
        </p:spPr>
        <p:txBody>
          <a:bodyPr/>
          <a:lstStyle/>
          <a:p>
            <a:pPr/>
            <a:r>
              <a:t>Incoming webhook in MS Teams</a:t>
            </a:r>
          </a:p>
        </p:txBody>
      </p:sp>
      <p:sp>
        <p:nvSpPr>
          <p:cNvPr id="162" name="Content Placeholder 2"/>
          <p:cNvSpPr txBox="1"/>
          <p:nvPr>
            <p:ph type="body" idx="1"/>
          </p:nvPr>
        </p:nvSpPr>
        <p:spPr>
          <a:xfrm>
            <a:off x="581191" y="1989351"/>
            <a:ext cx="11029617" cy="3634486"/>
          </a:xfrm>
          <a:prstGeom prst="rect">
            <a:avLst/>
          </a:prstGeom>
        </p:spPr>
        <p:txBody>
          <a:bodyPr/>
          <a:lstStyle/>
          <a:p>
            <a:pPr/>
            <a:r>
              <a:t>Incoming webhook are special type of Connector in Teams that provide a simple way for an external app to share content in team channels and are often used as tracking and notification tools. </a:t>
            </a:r>
          </a:p>
          <a:p>
            <a:pPr/>
            <a:r>
              <a:t>Teams provides a unique URL to which you send a JSON payload with the message that you want to POST, typically in a card format.</a:t>
            </a:r>
          </a:p>
          <a:p>
            <a:pPr/>
            <a:r>
              <a:t>Incoming webhook is scoped and configured at the channel level</a:t>
            </a:r>
          </a:p>
          <a:p>
            <a:pPr/>
            <a:r>
              <a:rPr u="sng">
                <a:solidFill>
                  <a:srgbClr val="A37C36"/>
                </a:solidFill>
                <a:uFill>
                  <a:solidFill>
                    <a:srgbClr val="A37C36"/>
                  </a:solidFill>
                </a:uFill>
                <a:hlinkClick r:id="rId2" invalidUrl="" action="" tgtFrame="" tooltip="" history="1" highlightClick="0" endSnd="0"/>
              </a:rPr>
              <a:t>https://docs.microsoft.com/en-us/adaptive-cards/</a:t>
            </a:r>
          </a:p>
          <a:p>
            <a:pPr/>
            <a:r>
              <a:rPr u="sng">
                <a:solidFill>
                  <a:srgbClr val="A37C36"/>
                </a:solidFill>
                <a:uFill>
                  <a:solidFill>
                    <a:srgbClr val="A37C36"/>
                  </a:solidFill>
                </a:uFill>
                <a:hlinkClick r:id="rId3" invalidUrl="" action="" tgtFrame="" tooltip="" history="1" highlightClick="0" endSnd="0"/>
              </a:rPr>
              <a:t>https://adaptivecards.io/explorer/AdaptiveCard.html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Dividend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564B7"/>
      </a:accent1>
      <a:accent2>
        <a:srgbClr val="47ACC9"/>
      </a:accent2>
      <a:accent3>
        <a:srgbClr val="5049CA"/>
      </a:accent3>
      <a:accent4>
        <a:srgbClr val="B7354D"/>
      </a:accent4>
      <a:accent5>
        <a:srgbClr val="C96547"/>
      </a:accent5>
      <a:accent6>
        <a:srgbClr val="B78A35"/>
      </a:accent6>
      <a:hlink>
        <a:srgbClr val="0000FF"/>
      </a:hlink>
      <a:folHlink>
        <a:srgbClr val="FF00FF"/>
      </a:folHlink>
    </a:clrScheme>
    <a:fontScheme name="DividendVT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ividend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2225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LT Pro"/>
            <a:ea typeface="Avenir Next LT Pro"/>
            <a:cs typeface="Avenir Next LT Pro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222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LT Pro"/>
            <a:ea typeface="Avenir Next LT Pro"/>
            <a:cs typeface="Avenir Next LT Pro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Dividend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564B7"/>
      </a:accent1>
      <a:accent2>
        <a:srgbClr val="47ACC9"/>
      </a:accent2>
      <a:accent3>
        <a:srgbClr val="5049CA"/>
      </a:accent3>
      <a:accent4>
        <a:srgbClr val="B7354D"/>
      </a:accent4>
      <a:accent5>
        <a:srgbClr val="C96547"/>
      </a:accent5>
      <a:accent6>
        <a:srgbClr val="B78A35"/>
      </a:accent6>
      <a:hlink>
        <a:srgbClr val="0000FF"/>
      </a:hlink>
      <a:folHlink>
        <a:srgbClr val="FF00FF"/>
      </a:folHlink>
    </a:clrScheme>
    <a:fontScheme name="DividendVT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ividend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2225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LT Pro"/>
            <a:ea typeface="Avenir Next LT Pro"/>
            <a:cs typeface="Avenir Next LT Pro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222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LT Pro"/>
            <a:ea typeface="Avenir Next LT Pro"/>
            <a:cs typeface="Avenir Next LT Pro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