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  <p:sldId id="269" r:id="rId41"/>
    <p:sldId id="270" r:id="rId42"/>
    <p:sldId id="271" r:id="rId43"/>
    <p:sldId id="272" r:id="rId44"/>
    <p:sldId id="273" r:id="rId45"/>
    <p:sldId id="274" r:id="rId46"/>
    <p:sldId id="275" r:id="rId47"/>
    <p:sldId id="276" r:id="rId48"/>
    <p:sldId id="277" r:id="rId4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Montserrat" charset="1" panose="00000500000000000000"/>
      <p:regular r:id="rId10"/>
    </p:embeddedFont>
    <p:embeddedFont>
      <p:font typeface="Montserrat Bold" charset="1" panose="00000800000000000000"/>
      <p:regular r:id="rId11"/>
    </p:embeddedFont>
    <p:embeddedFont>
      <p:font typeface="Montserrat Italics" charset="1" panose="00000500000000000000"/>
      <p:regular r:id="rId12"/>
    </p:embeddedFont>
    <p:embeddedFont>
      <p:font typeface="Montserrat Bold Italics" charset="1" panose="00000800000000000000"/>
      <p:regular r:id="rId13"/>
    </p:embeddedFont>
    <p:embeddedFont>
      <p:font typeface="Montserrat Thin" charset="1" panose="00000300000000000000"/>
      <p:regular r:id="rId14"/>
    </p:embeddedFont>
    <p:embeddedFont>
      <p:font typeface="Montserrat Thin Italics" charset="1" panose="00000300000000000000"/>
      <p:regular r:id="rId15"/>
    </p:embeddedFont>
    <p:embeddedFont>
      <p:font typeface="Montserrat Extra-Light" charset="1" panose="00000300000000000000"/>
      <p:regular r:id="rId16"/>
    </p:embeddedFont>
    <p:embeddedFont>
      <p:font typeface="Montserrat Extra-Light Italics" charset="1" panose="00000300000000000000"/>
      <p:regular r:id="rId17"/>
    </p:embeddedFont>
    <p:embeddedFont>
      <p:font typeface="Montserrat Light" charset="1" panose="00000400000000000000"/>
      <p:regular r:id="rId18"/>
    </p:embeddedFont>
    <p:embeddedFont>
      <p:font typeface="Montserrat Light Italics" charset="1" panose="00000400000000000000"/>
      <p:regular r:id="rId19"/>
    </p:embeddedFont>
    <p:embeddedFont>
      <p:font typeface="Montserrat Medium" charset="1" panose="00000600000000000000"/>
      <p:regular r:id="rId20"/>
    </p:embeddedFont>
    <p:embeddedFont>
      <p:font typeface="Montserrat Medium Italics" charset="1" panose="00000600000000000000"/>
      <p:regular r:id="rId21"/>
    </p:embeddedFont>
    <p:embeddedFont>
      <p:font typeface="Montserrat Semi-Bold" charset="1" panose="00000700000000000000"/>
      <p:regular r:id="rId22"/>
    </p:embeddedFont>
    <p:embeddedFont>
      <p:font typeface="Montserrat Semi-Bold Italics" charset="1" panose="00000700000000000000"/>
      <p:regular r:id="rId23"/>
    </p:embeddedFont>
    <p:embeddedFont>
      <p:font typeface="Montserrat Ultra-Bold" charset="1" panose="00000900000000000000"/>
      <p:regular r:id="rId24"/>
    </p:embeddedFont>
    <p:embeddedFont>
      <p:font typeface="Montserrat Ultra-Bold Italics" charset="1" panose="00000900000000000000"/>
      <p:regular r:id="rId25"/>
    </p:embeddedFont>
    <p:embeddedFont>
      <p:font typeface="Montserrat Heavy" charset="1" panose="00000A00000000000000"/>
      <p:regular r:id="rId26"/>
    </p:embeddedFont>
    <p:embeddedFont>
      <p:font typeface="Montserrat Heavy Italics" charset="1" panose="00000A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33" Target="slides/slide6.xml" Type="http://schemas.openxmlformats.org/officeDocument/2006/relationships/slide"/><Relationship Id="rId34" Target="slides/slide7.xml" Type="http://schemas.openxmlformats.org/officeDocument/2006/relationships/slide"/><Relationship Id="rId35" Target="slides/slide8.xml" Type="http://schemas.openxmlformats.org/officeDocument/2006/relationships/slide"/><Relationship Id="rId36" Target="slides/slide9.xml" Type="http://schemas.openxmlformats.org/officeDocument/2006/relationships/slide"/><Relationship Id="rId37" Target="slides/slide10.xml" Type="http://schemas.openxmlformats.org/officeDocument/2006/relationships/slide"/><Relationship Id="rId38" Target="slides/slide11.xml" Type="http://schemas.openxmlformats.org/officeDocument/2006/relationships/slide"/><Relationship Id="rId39" Target="slides/slide12.xml" Type="http://schemas.openxmlformats.org/officeDocument/2006/relationships/slide"/><Relationship Id="rId4" Target="theme/theme1.xml" Type="http://schemas.openxmlformats.org/officeDocument/2006/relationships/theme"/><Relationship Id="rId40" Target="slides/slide13.xml" Type="http://schemas.openxmlformats.org/officeDocument/2006/relationships/slide"/><Relationship Id="rId41" Target="slides/slide14.xml" Type="http://schemas.openxmlformats.org/officeDocument/2006/relationships/slide"/><Relationship Id="rId42" Target="slides/slide15.xml" Type="http://schemas.openxmlformats.org/officeDocument/2006/relationships/slide"/><Relationship Id="rId43" Target="slides/slide16.xml" Type="http://schemas.openxmlformats.org/officeDocument/2006/relationships/slide"/><Relationship Id="rId44" Target="slides/slide17.xml" Type="http://schemas.openxmlformats.org/officeDocument/2006/relationships/slide"/><Relationship Id="rId45" Target="slides/slide18.xml" Type="http://schemas.openxmlformats.org/officeDocument/2006/relationships/slide"/><Relationship Id="rId46" Target="slides/slide19.xml" Type="http://schemas.openxmlformats.org/officeDocument/2006/relationships/slide"/><Relationship Id="rId47" Target="slides/slide20.xml" Type="http://schemas.openxmlformats.org/officeDocument/2006/relationships/slide"/><Relationship Id="rId48" Target="slides/slide21.xml" Type="http://schemas.openxmlformats.org/officeDocument/2006/relationships/slide"/><Relationship Id="rId49" Target="slides/slide22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glaros.dtc.umn.edu/gkhome/fetch/papers/SLIM2011icdm.pdf" TargetMode="External" Type="http://schemas.openxmlformats.org/officeDocument/2006/relationships/hyperlink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640330"/>
            <a:ext cx="16230600" cy="2503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Montserrat"/>
              </a:rPr>
              <a:t>SLIM: Sparse Linear Methods for Top-N Recommender Systems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641614" y="8117840"/>
            <a:ext cx="6617686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Montserrat"/>
                <a:hlinkClick r:id="rId2" tooltip="http://glaros.dtc.umn.edu/gkhome/fetch/papers/SLIM2011icdm.pdf"/>
              </a:rPr>
              <a:t>based on the research paper by Xia Ning and George Karypis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679815"/>
            <a:ext cx="6769894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Montserrat"/>
              </a:rPr>
              <a:t>Group 3: Kunj, Aditi, Jyoti, Garvika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00250" y="2758036"/>
            <a:ext cx="9525000" cy="1452014"/>
          </a:xfrm>
          <a:custGeom>
            <a:avLst/>
            <a:gdLst/>
            <a:ahLst/>
            <a:cxnLst/>
            <a:rect r="r" b="b" t="t" l="l"/>
            <a:pathLst>
              <a:path h="1452014" w="9525000">
                <a:moveTo>
                  <a:pt x="0" y="0"/>
                </a:moveTo>
                <a:lnTo>
                  <a:pt x="9525000" y="0"/>
                </a:lnTo>
                <a:lnTo>
                  <a:pt x="9525000" y="1452014"/>
                </a:lnTo>
                <a:lnTo>
                  <a:pt x="0" y="14520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38" r="0" b="-601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00250" y="5000625"/>
            <a:ext cx="9525000" cy="1402794"/>
          </a:xfrm>
          <a:custGeom>
            <a:avLst/>
            <a:gdLst/>
            <a:ahLst/>
            <a:cxnLst/>
            <a:rect r="r" b="b" t="t" l="l"/>
            <a:pathLst>
              <a:path h="1402794" w="9525000">
                <a:moveTo>
                  <a:pt x="0" y="0"/>
                </a:moveTo>
                <a:lnTo>
                  <a:pt x="9525000" y="0"/>
                </a:lnTo>
                <a:lnTo>
                  <a:pt x="9525000" y="1402794"/>
                </a:lnTo>
                <a:lnTo>
                  <a:pt x="0" y="14027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8569" r="0" b="-5406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000250" y="7191061"/>
            <a:ext cx="9525000" cy="2067239"/>
          </a:xfrm>
          <a:custGeom>
            <a:avLst/>
            <a:gdLst/>
            <a:ahLst/>
            <a:cxnLst/>
            <a:rect r="r" b="b" t="t" l="l"/>
            <a:pathLst>
              <a:path h="2067239" w="9525000">
                <a:moveTo>
                  <a:pt x="0" y="0"/>
                </a:moveTo>
                <a:lnTo>
                  <a:pt x="9525000" y="0"/>
                </a:lnTo>
                <a:lnTo>
                  <a:pt x="9525000" y="2067239"/>
                </a:lnTo>
                <a:lnTo>
                  <a:pt x="0" y="20672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000250" y="962025"/>
            <a:ext cx="14287500" cy="547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36"/>
              </a:lnSpc>
              <a:spcBef>
                <a:spcPct val="0"/>
              </a:spcBef>
            </a:pPr>
            <a:r>
              <a:rPr lang="en-US" sz="3169">
                <a:solidFill>
                  <a:srgbClr val="000000"/>
                </a:solidFill>
                <a:latin typeface="Montserrat"/>
              </a:rPr>
              <a:t>Minimize p_u and q_i over the loss function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00250" y="2144626"/>
            <a:ext cx="1272927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Montserrat"/>
              </a:rPr>
              <a:t>Lasso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00250" y="4387215"/>
            <a:ext cx="1353443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Montserrat"/>
              </a:rPr>
              <a:t>Ridge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00250" y="6577651"/>
            <a:ext cx="2441525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Montserrat"/>
              </a:rPr>
              <a:t>Elastic Net</a:t>
            </a:r>
          </a:p>
        </p:txBody>
      </p:sp>
    </p:spTree>
  </p:cSld>
  <p:clrMapOvr>
    <a:masterClrMapping/>
  </p:clrMapOvr>
  <p:transition spd="fast">
    <p:push dir="l"/>
  </p:transition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00250" y="2250757"/>
            <a:ext cx="14287500" cy="5718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Montserrat"/>
              </a:rPr>
              <a:t>Motivations:</a:t>
            </a:r>
          </a:p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Montserrat"/>
              </a:rPr>
              <a:t>R</a:t>
            </a:r>
            <a:r>
              <a:rPr lang="en-US" sz="3600">
                <a:solidFill>
                  <a:srgbClr val="000000"/>
                </a:solidFill>
                <a:latin typeface="Montserrat"/>
              </a:rPr>
              <a:t>ecommendations generated fast</a:t>
            </a:r>
          </a:p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Montserrat"/>
              </a:rPr>
              <a:t>H</a:t>
            </a:r>
            <a:r>
              <a:rPr lang="en-US" sz="3600">
                <a:solidFill>
                  <a:srgbClr val="000000"/>
                </a:solidFill>
                <a:latin typeface="Montserrat"/>
              </a:rPr>
              <a:t>igh quality recommendations</a:t>
            </a:r>
          </a:p>
          <a:p>
            <a:pPr>
              <a:lnSpc>
                <a:spcPts val="5040"/>
              </a:lnSpc>
            </a:pPr>
          </a:p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Montserrat"/>
              </a:rPr>
              <a:t>K</a:t>
            </a:r>
            <a:r>
              <a:rPr lang="en-US" sz="3600">
                <a:solidFill>
                  <a:srgbClr val="000000"/>
                </a:solidFill>
                <a:latin typeface="Montserrat"/>
              </a:rPr>
              <a:t>ey ideas:</a:t>
            </a:r>
          </a:p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Montserrat"/>
              </a:rPr>
              <a:t>r</a:t>
            </a:r>
            <a:r>
              <a:rPr lang="en-US" sz="3600">
                <a:solidFill>
                  <a:srgbClr val="000000"/>
                </a:solidFill>
                <a:latin typeface="Montserrat"/>
              </a:rPr>
              <a:t>etain the nature of itemkNN: sparse W</a:t>
            </a:r>
          </a:p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Montserrat"/>
              </a:rPr>
              <a:t>o</a:t>
            </a:r>
            <a:r>
              <a:rPr lang="en-US" sz="3600">
                <a:solidFill>
                  <a:srgbClr val="000000"/>
                </a:solidFill>
                <a:latin typeface="Montserrat"/>
              </a:rPr>
              <a:t>ptimize the recommendation performance: learn W from A</a:t>
            </a:r>
          </a:p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Montserrat"/>
              </a:rPr>
              <a:t>s</a:t>
            </a:r>
            <a:r>
              <a:rPr lang="en-US" sz="3600">
                <a:solidFill>
                  <a:srgbClr val="000000"/>
                </a:solidFill>
                <a:latin typeface="Montserrat"/>
              </a:rPr>
              <a:t>parsity structures</a:t>
            </a:r>
          </a:p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Montserrat"/>
              </a:rPr>
              <a:t>c</a:t>
            </a:r>
            <a:r>
              <a:rPr lang="en-US" sz="3600">
                <a:solidFill>
                  <a:srgbClr val="000000"/>
                </a:solidFill>
                <a:latin typeface="Montserrat"/>
              </a:rPr>
              <a:t>oefficient values</a:t>
            </a:r>
          </a:p>
        </p:txBody>
      </p:sp>
    </p:spTree>
  </p:cSld>
  <p:clrMapOvr>
    <a:masterClrMapping/>
  </p:clrMapOvr>
  <p:transition spd="fast">
    <p:push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00250" y="1028700"/>
            <a:ext cx="14287500" cy="6265184"/>
          </a:xfrm>
          <a:custGeom>
            <a:avLst/>
            <a:gdLst/>
            <a:ahLst/>
            <a:cxnLst/>
            <a:rect r="r" b="b" t="t" l="l"/>
            <a:pathLst>
              <a:path h="6265184" w="14287500">
                <a:moveTo>
                  <a:pt x="0" y="0"/>
                </a:moveTo>
                <a:lnTo>
                  <a:pt x="14287500" y="0"/>
                </a:lnTo>
                <a:lnTo>
                  <a:pt x="14287500" y="6265184"/>
                </a:lnTo>
                <a:lnTo>
                  <a:pt x="0" y="62651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00250" y="8006715"/>
            <a:ext cx="14287500" cy="1251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Montserrat"/>
              </a:rPr>
              <a:t>Row vectors are represented by having the transpose T supscript, otherwise by default they are column vectors.</a:t>
            </a:r>
          </a:p>
        </p:txBody>
      </p:sp>
    </p:spTree>
  </p:cSld>
  <p:clrMapOvr>
    <a:masterClrMapping/>
  </p:clrMapOvr>
  <p:transition spd="fast">
    <p:push dir="l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00250" y="3254663"/>
            <a:ext cx="14287500" cy="3777674"/>
          </a:xfrm>
          <a:custGeom>
            <a:avLst/>
            <a:gdLst/>
            <a:ahLst/>
            <a:cxnLst/>
            <a:rect r="r" b="b" t="t" l="l"/>
            <a:pathLst>
              <a:path h="3777674" w="14287500">
                <a:moveTo>
                  <a:pt x="0" y="0"/>
                </a:moveTo>
                <a:lnTo>
                  <a:pt x="14287500" y="0"/>
                </a:lnTo>
                <a:lnTo>
                  <a:pt x="14287500" y="3777674"/>
                </a:lnTo>
                <a:lnTo>
                  <a:pt x="0" y="37776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00250" y="3218505"/>
            <a:ext cx="14287500" cy="3849990"/>
          </a:xfrm>
          <a:custGeom>
            <a:avLst/>
            <a:gdLst/>
            <a:ahLst/>
            <a:cxnLst/>
            <a:rect r="r" b="b" t="t" l="l"/>
            <a:pathLst>
              <a:path h="3849990" w="14287500">
                <a:moveTo>
                  <a:pt x="0" y="0"/>
                </a:moveTo>
                <a:lnTo>
                  <a:pt x="14287500" y="0"/>
                </a:lnTo>
                <a:lnTo>
                  <a:pt x="14287500" y="3849990"/>
                </a:lnTo>
                <a:lnTo>
                  <a:pt x="0" y="38499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00250" y="8644890"/>
            <a:ext cx="14287500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Montserrat"/>
              </a:rPr>
              <a:t>Columns of W are independent, hence are easy to parallelize</a:t>
            </a:r>
          </a:p>
        </p:txBody>
      </p:sp>
    </p:spTree>
  </p:cSld>
  <p:clrMapOvr>
    <a:masterClrMapping/>
  </p:clrMapOvr>
  <p:transition spd="fast">
    <p:push dir="l"/>
  </p:transition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93495"/>
            <a:ext cx="16230600" cy="7633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Montserrat"/>
              </a:rPr>
              <a:t>Learning W using coordinate descent</a:t>
            </a:r>
          </a:p>
          <a:p>
            <a:pPr>
              <a:lnSpc>
                <a:spcPts val="5040"/>
              </a:lnSpc>
            </a:pPr>
          </a:p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Montserrat"/>
              </a:rPr>
              <a:t>O</a:t>
            </a:r>
            <a:r>
              <a:rPr lang="en-US" sz="3600">
                <a:solidFill>
                  <a:srgbClr val="000000"/>
                </a:solidFill>
                <a:latin typeface="Montserrat"/>
              </a:rPr>
              <a:t>bjective function is separable &amp; non-differentiable.</a:t>
            </a:r>
          </a:p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Montserrat"/>
              </a:rPr>
              <a:t>Input features have sparse representations.</a:t>
            </a:r>
          </a:p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Montserrat"/>
              </a:rPr>
              <a:t>If the dimensionality of the function is high, computing the gradient for all parameters can be very expensive.</a:t>
            </a:r>
          </a:p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Montserrat"/>
              </a:rPr>
              <a:t>If the objective function is not smooth or has a discontinuity, then gradient descent may get stuck in the local minima or oscillate around the optimal solution. In such cases coordinate descent can be more robust as it sequentially updates.</a:t>
            </a:r>
          </a:p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Montserrat"/>
              </a:rPr>
              <a:t>When input features are highly co-related, in such cases GD may suffer slow convergence due to the so-called zig-zagging effect</a:t>
            </a:r>
          </a:p>
        </p:txBody>
      </p:sp>
    </p:spTree>
  </p:cSld>
  <p:clrMapOvr>
    <a:masterClrMapping/>
  </p:clrMapOvr>
  <p:transition spd="fast">
    <p:push dir="l"/>
  </p:transition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93165"/>
            <a:ext cx="16230600" cy="7843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82" indent="-345441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Montserrat"/>
              </a:rPr>
              <a:t>Sparsity Introduction: The L1 regularization is known to introduce sparsity. This sparsity allows SLIM to generate recommendations very quickly.</a:t>
            </a:r>
          </a:p>
          <a:p>
            <a:pPr>
              <a:lnSpc>
                <a:spcPts val="4480"/>
              </a:lnSpc>
            </a:pPr>
          </a:p>
          <a:p>
            <a:pPr marL="690882" indent="-345441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Montserrat"/>
              </a:rPr>
              <a:t>Model Complexity Control: The L2 regularization helps in controlling the complexity of the model and prevents overfitting. This leads SLIM to have better generalization performance.</a:t>
            </a:r>
          </a:p>
          <a:p>
            <a:pPr>
              <a:lnSpc>
                <a:spcPts val="4480"/>
              </a:lnSpc>
            </a:pPr>
          </a:p>
          <a:p>
            <a:pPr marL="690882" indent="-345441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Montserrat"/>
              </a:rPr>
              <a:t>I</a:t>
            </a:r>
            <a:r>
              <a:rPr lang="en-US" sz="3200">
                <a:solidFill>
                  <a:srgbClr val="000000"/>
                </a:solidFill>
                <a:latin typeface="Montserrat"/>
              </a:rPr>
              <a:t>mplicit Grouping: The combination of L1 and L2 regularizations together implicitly groups correlated items in the solutions. This means that items that are related or have similar characteristics are grouped.</a:t>
            </a:r>
          </a:p>
          <a:p>
            <a:pPr>
              <a:lnSpc>
                <a:spcPts val="4480"/>
              </a:lnSpc>
            </a:pPr>
          </a:p>
          <a:p>
            <a:pPr marL="690882" indent="-345441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Montserrat"/>
              </a:rPr>
              <a:t>Noise Reduction: The L1 regularization also helps in capturing the most informative signals while discarding noise due to sparsity. High-quality recommendations as only relevant information is considered.</a:t>
            </a:r>
          </a:p>
        </p:txBody>
      </p:sp>
    </p:spTree>
  </p:cSld>
  <p:clrMapOvr>
    <a:masterClrMapping/>
  </p:clrMapOvr>
  <p:transition spd="fast">
    <p:push dir="l"/>
  </p:transition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00250" y="248005"/>
            <a:ext cx="14287500" cy="9790991"/>
          </a:xfrm>
          <a:custGeom>
            <a:avLst/>
            <a:gdLst/>
            <a:ahLst/>
            <a:cxnLst/>
            <a:rect r="r" b="b" t="t" l="l"/>
            <a:pathLst>
              <a:path h="9790991" w="14287500">
                <a:moveTo>
                  <a:pt x="0" y="0"/>
                </a:moveTo>
                <a:lnTo>
                  <a:pt x="14287500" y="0"/>
                </a:lnTo>
                <a:lnTo>
                  <a:pt x="14287500" y="9790990"/>
                </a:lnTo>
                <a:lnTo>
                  <a:pt x="0" y="97909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00250" y="673881"/>
            <a:ext cx="14287500" cy="8939238"/>
          </a:xfrm>
          <a:custGeom>
            <a:avLst/>
            <a:gdLst/>
            <a:ahLst/>
            <a:cxnLst/>
            <a:rect r="r" b="b" t="t" l="l"/>
            <a:pathLst>
              <a:path h="8939238" w="14287500">
                <a:moveTo>
                  <a:pt x="0" y="0"/>
                </a:moveTo>
                <a:lnTo>
                  <a:pt x="14287500" y="0"/>
                </a:lnTo>
                <a:lnTo>
                  <a:pt x="14287500" y="8939238"/>
                </a:lnTo>
                <a:lnTo>
                  <a:pt x="0" y="89392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90875" y="404739"/>
            <a:ext cx="11906250" cy="9477521"/>
          </a:xfrm>
          <a:custGeom>
            <a:avLst/>
            <a:gdLst/>
            <a:ahLst/>
            <a:cxnLst/>
            <a:rect r="r" b="b" t="t" l="l"/>
            <a:pathLst>
              <a:path h="9477521" w="11906250">
                <a:moveTo>
                  <a:pt x="0" y="0"/>
                </a:moveTo>
                <a:lnTo>
                  <a:pt x="11906250" y="0"/>
                </a:lnTo>
                <a:lnTo>
                  <a:pt x="11906250" y="9477522"/>
                </a:lnTo>
                <a:lnTo>
                  <a:pt x="0" y="94775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00250" y="1293495"/>
            <a:ext cx="14287500" cy="7633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Montserrat"/>
              </a:rPr>
              <a:t>Top-N recommender systems</a:t>
            </a:r>
          </a:p>
          <a:p>
            <a:pPr>
              <a:lnSpc>
                <a:spcPts val="5040"/>
              </a:lnSpc>
            </a:pPr>
          </a:p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Montserrat"/>
              </a:rPr>
              <a:t>Memory</a:t>
            </a:r>
            <a:r>
              <a:rPr lang="en-US" sz="3600">
                <a:solidFill>
                  <a:srgbClr val="000000"/>
                </a:solidFill>
                <a:latin typeface="Montserrat"/>
              </a:rPr>
              <a:t>-based Collaborative Filtering</a:t>
            </a:r>
          </a:p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Montserrat"/>
              </a:rPr>
              <a:t>I</a:t>
            </a:r>
            <a:r>
              <a:rPr lang="en-US" sz="3600">
                <a:solidFill>
                  <a:srgbClr val="000000"/>
                </a:solidFill>
                <a:latin typeface="Montserrat"/>
              </a:rPr>
              <a:t>tem-based k-Nearest-Neighbors: fast but low quality</a:t>
            </a:r>
          </a:p>
          <a:p>
            <a:pPr>
              <a:lnSpc>
                <a:spcPts val="5040"/>
              </a:lnSpc>
            </a:pPr>
          </a:p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Montserrat"/>
              </a:rPr>
              <a:t>M</a:t>
            </a:r>
            <a:r>
              <a:rPr lang="en-US" sz="3600">
                <a:solidFill>
                  <a:srgbClr val="000000"/>
                </a:solidFill>
                <a:latin typeface="Montserrat"/>
              </a:rPr>
              <a:t>odel-based Collaborative Filtering</a:t>
            </a:r>
          </a:p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Montserrat"/>
              </a:rPr>
              <a:t>Singular Value Decomposition</a:t>
            </a:r>
            <a:r>
              <a:rPr lang="en-US" sz="3600">
                <a:solidFill>
                  <a:srgbClr val="000000"/>
                </a:solidFill>
                <a:latin typeface="Montserrat"/>
              </a:rPr>
              <a:t>: high quality but slow</a:t>
            </a:r>
          </a:p>
          <a:p>
            <a:pPr>
              <a:lnSpc>
                <a:spcPts val="5040"/>
              </a:lnSpc>
            </a:pPr>
          </a:p>
          <a:p>
            <a:pPr>
              <a:lnSpc>
                <a:spcPts val="5040"/>
              </a:lnSpc>
            </a:pPr>
          </a:p>
          <a:p>
            <a:pPr>
              <a:lnSpc>
                <a:spcPts val="5040"/>
              </a:lnSpc>
            </a:pPr>
          </a:p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Montserrat"/>
              </a:rPr>
              <a:t>S</a:t>
            </a:r>
            <a:r>
              <a:rPr lang="en-US" sz="3600">
                <a:solidFill>
                  <a:srgbClr val="000000"/>
                </a:solidFill>
                <a:latin typeface="Montserrat"/>
              </a:rPr>
              <a:t>LIM: Sparse LInear Methods</a:t>
            </a:r>
          </a:p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Montserrat"/>
              </a:rPr>
              <a:t>f</a:t>
            </a:r>
            <a:r>
              <a:rPr lang="en-US" sz="3600">
                <a:solidFill>
                  <a:srgbClr val="000000"/>
                </a:solidFill>
                <a:latin typeface="Montserrat"/>
              </a:rPr>
              <a:t>ast and high quality</a:t>
            </a:r>
          </a:p>
        </p:txBody>
      </p:sp>
    </p:spTree>
  </p:cSld>
  <p:clrMapOvr>
    <a:masterClrMapping/>
  </p:clrMapOvr>
  <p:transition spd="fast">
    <p:push dir="l"/>
  </p:transition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1028700"/>
          <a:ext cx="16230600" cy="5410200"/>
        </p:xfrm>
        <a:graphic>
          <a:graphicData uri="http://schemas.openxmlformats.org/drawingml/2006/table">
            <a:tbl>
              <a:tblPr/>
              <a:tblGrid>
                <a:gridCol w="2705100"/>
                <a:gridCol w="2705100"/>
                <a:gridCol w="2705100"/>
                <a:gridCol w="2705100"/>
                <a:gridCol w="2705100"/>
                <a:gridCol w="2705100"/>
              </a:tblGrid>
              <a:tr h="9017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ontserrat"/>
                        </a:rPr>
                        <a:t>#users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ontserrat"/>
                        </a:rPr>
                        <a:t>#items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ontserrat"/>
                        </a:rPr>
                        <a:t>#ratings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ontserrat"/>
                        </a:rPr>
                        <a:t>rsize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ontserrat"/>
                        </a:rPr>
                        <a:t>csize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ontserrat"/>
                        </a:rPr>
                        <a:t>density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17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ontserrat"/>
                        </a:rPr>
                        <a:t>1292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ontserrat"/>
                        </a:rPr>
                        <a:t>313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ontserrat"/>
                        </a:rPr>
                        <a:t>23806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ontserrat"/>
                        </a:rPr>
                        <a:t>18.13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ontserrat"/>
                        </a:rPr>
                        <a:t>74.83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ontserrat"/>
                        </a:rPr>
                        <a:t>0.0589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17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ontserrat"/>
                        </a:rPr>
                        <a:t>2352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ontserrat"/>
                        </a:rPr>
                        <a:t>620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ontserrat"/>
                        </a:rPr>
                        <a:t>60976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ontserrat"/>
                        </a:rPr>
                        <a:t>25.55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ontserrat"/>
                        </a:rPr>
                        <a:t>96.92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ontserrat"/>
                        </a:rPr>
                        <a:t>0.0418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17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ontserrat"/>
                        </a:rPr>
                        <a:t>4203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ontserrat"/>
                        </a:rPr>
                        <a:t>1830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ontserrat"/>
                        </a:rPr>
                        <a:t>181442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ontserrat"/>
                        </a:rPr>
                        <a:t>42.65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ontserrat"/>
                        </a:rPr>
                        <a:t>97.97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ontserrat"/>
                        </a:rPr>
                        <a:t>0.0236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17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ontserrat"/>
                        </a:rPr>
                        <a:t>6046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ontserrat"/>
                        </a:rPr>
                        <a:t>3666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ontserrat"/>
                        </a:rPr>
                        <a:t>382038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ontserrat"/>
                        </a:rPr>
                        <a:t>62.52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ontserrat"/>
                        </a:rPr>
                        <a:t>103.11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ontserrat"/>
                        </a:rPr>
                        <a:t>0.0172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17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ontserrat"/>
                        </a:rPr>
                        <a:t>10213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ontserrat"/>
                        </a:rPr>
                        <a:t>12971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ontserrat"/>
                        </a:rPr>
                        <a:t>1276344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ontserrat"/>
                        </a:rPr>
                        <a:t>123.71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ontserrat"/>
                        </a:rPr>
                        <a:t>97.40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ontserrat"/>
                        </a:rPr>
                        <a:t>0.0096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2000250" y="8006715"/>
            <a:ext cx="14287500" cy="1251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Montserrat"/>
              </a:rPr>
              <a:t>Beer dataset with ~1.6 Million datapoints</a:t>
            </a:r>
          </a:p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Montserrat"/>
              </a:rPr>
              <a:t>Ratings from 1 to 5 with 0.5 granularity</a:t>
            </a:r>
          </a:p>
        </p:txBody>
      </p:sp>
    </p:spTree>
  </p:cSld>
  <p:clrMapOvr>
    <a:masterClrMapping/>
  </p:clrMapOvr>
  <p:transition spd="fast">
    <p:push dir="l"/>
  </p:transition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00250" y="2940364"/>
            <a:ext cx="14287500" cy="4406272"/>
          </a:xfrm>
          <a:custGeom>
            <a:avLst/>
            <a:gdLst/>
            <a:ahLst/>
            <a:cxnLst/>
            <a:rect r="r" b="b" t="t" l="l"/>
            <a:pathLst>
              <a:path h="4406272" w="14287500">
                <a:moveTo>
                  <a:pt x="0" y="0"/>
                </a:moveTo>
                <a:lnTo>
                  <a:pt x="14287500" y="0"/>
                </a:lnTo>
                <a:lnTo>
                  <a:pt x="14287500" y="4406272"/>
                </a:lnTo>
                <a:lnTo>
                  <a:pt x="0" y="44062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90875" y="678656"/>
            <a:ext cx="11906250" cy="8929687"/>
          </a:xfrm>
          <a:custGeom>
            <a:avLst/>
            <a:gdLst/>
            <a:ahLst/>
            <a:cxnLst/>
            <a:rect r="r" b="b" t="t" l="l"/>
            <a:pathLst>
              <a:path h="8929687" w="11906250">
                <a:moveTo>
                  <a:pt x="0" y="0"/>
                </a:moveTo>
                <a:lnTo>
                  <a:pt x="11906250" y="0"/>
                </a:lnTo>
                <a:lnTo>
                  <a:pt x="11906250" y="8929688"/>
                </a:lnTo>
                <a:lnTo>
                  <a:pt x="0" y="89296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00250" y="3343275"/>
            <a:ext cx="14287500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Montserrat"/>
              </a:rPr>
              <a:t>Questions?</a:t>
            </a:r>
          </a:p>
        </p:txBody>
      </p:sp>
    </p:spTree>
  </p:cSld>
  <p:clrMapOvr>
    <a:masterClrMapping/>
  </p:clrMapOvr>
  <p:transition spd="fast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81500" y="4131283"/>
            <a:ext cx="9525000" cy="5127017"/>
          </a:xfrm>
          <a:custGeom>
            <a:avLst/>
            <a:gdLst/>
            <a:ahLst/>
            <a:cxnLst/>
            <a:rect r="r" b="b" t="t" l="l"/>
            <a:pathLst>
              <a:path h="5127017" w="9525000">
                <a:moveTo>
                  <a:pt x="0" y="0"/>
                </a:moveTo>
                <a:lnTo>
                  <a:pt x="9525000" y="0"/>
                </a:lnTo>
                <a:lnTo>
                  <a:pt x="9525000" y="5127017"/>
                </a:lnTo>
                <a:lnTo>
                  <a:pt x="0" y="51270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00250" y="962025"/>
            <a:ext cx="14287500" cy="2527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Montserrat"/>
              </a:rPr>
              <a:t>Memory</a:t>
            </a:r>
            <a:r>
              <a:rPr lang="en-US" sz="3600">
                <a:solidFill>
                  <a:srgbClr val="000000"/>
                </a:solidFill>
                <a:latin typeface="Montserrat"/>
              </a:rPr>
              <a:t>-based CF: </a:t>
            </a:r>
            <a:r>
              <a:rPr lang="en-US" sz="3600">
                <a:solidFill>
                  <a:srgbClr val="000000"/>
                </a:solidFill>
                <a:latin typeface="Montserrat"/>
              </a:rPr>
              <a:t>i</a:t>
            </a:r>
            <a:r>
              <a:rPr lang="en-US" sz="3600">
                <a:solidFill>
                  <a:srgbClr val="000000"/>
                </a:solidFill>
                <a:latin typeface="Montserrat"/>
              </a:rPr>
              <a:t>temkNN</a:t>
            </a:r>
          </a:p>
          <a:p>
            <a:pPr>
              <a:lnSpc>
                <a:spcPts val="5040"/>
              </a:lnSpc>
            </a:pPr>
          </a:p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Montserrat"/>
              </a:rPr>
              <a:t>Identify a set of similar items</a:t>
            </a:r>
          </a:p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Montserrat"/>
              </a:rPr>
              <a:t>Item-item similarity calculated from A using cosine</a:t>
            </a:r>
          </a:p>
        </p:txBody>
      </p:sp>
    </p:spTree>
  </p:cSld>
  <p:clrMapOvr>
    <a:masterClrMapping/>
  </p:clrMapOvr>
  <p:transition spd="fast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62750" y="3915007"/>
            <a:ext cx="9525000" cy="5343293"/>
          </a:xfrm>
          <a:custGeom>
            <a:avLst/>
            <a:gdLst/>
            <a:ahLst/>
            <a:cxnLst/>
            <a:rect r="r" b="b" t="t" l="l"/>
            <a:pathLst>
              <a:path h="5343293" w="9525000">
                <a:moveTo>
                  <a:pt x="0" y="0"/>
                </a:moveTo>
                <a:lnTo>
                  <a:pt x="9525000" y="0"/>
                </a:lnTo>
                <a:lnTo>
                  <a:pt x="9525000" y="5343293"/>
                </a:lnTo>
                <a:lnTo>
                  <a:pt x="0" y="53432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00250" y="6316706"/>
            <a:ext cx="2857500" cy="539896"/>
          </a:xfrm>
          <a:custGeom>
            <a:avLst/>
            <a:gdLst/>
            <a:ahLst/>
            <a:cxnLst/>
            <a:rect r="r" b="b" t="t" l="l"/>
            <a:pathLst>
              <a:path h="539896" w="2857500">
                <a:moveTo>
                  <a:pt x="0" y="0"/>
                </a:moveTo>
                <a:lnTo>
                  <a:pt x="2857500" y="0"/>
                </a:lnTo>
                <a:lnTo>
                  <a:pt x="2857500" y="539896"/>
                </a:lnTo>
                <a:lnTo>
                  <a:pt x="0" y="5398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00250" y="962025"/>
            <a:ext cx="14287500" cy="1889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Montserrat"/>
              </a:rPr>
              <a:t>Recommend similar items to what the user has purchased</a:t>
            </a:r>
          </a:p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Montserrat"/>
              </a:rPr>
              <a:t>Fast: sparse item neighborhood</a:t>
            </a:r>
          </a:p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Montserrat"/>
              </a:rPr>
              <a:t>Low quality: no knowledge is learned</a:t>
            </a:r>
          </a:p>
        </p:txBody>
      </p:sp>
    </p:spTree>
  </p:cSld>
  <p:clrMapOvr>
    <a:masterClrMapping/>
  </p:clrMapOvr>
  <p:transition spd="fast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08616" y="2918435"/>
            <a:ext cx="9870768" cy="2225065"/>
          </a:xfrm>
          <a:custGeom>
            <a:avLst/>
            <a:gdLst/>
            <a:ahLst/>
            <a:cxnLst/>
            <a:rect r="r" b="b" t="t" l="l"/>
            <a:pathLst>
              <a:path h="2225065" w="9870768">
                <a:moveTo>
                  <a:pt x="0" y="0"/>
                </a:moveTo>
                <a:lnTo>
                  <a:pt x="9870768" y="0"/>
                </a:lnTo>
                <a:lnTo>
                  <a:pt x="9870768" y="2225065"/>
                </a:lnTo>
                <a:lnTo>
                  <a:pt x="0" y="22250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39491" y="5953125"/>
            <a:ext cx="1796143" cy="571500"/>
          </a:xfrm>
          <a:custGeom>
            <a:avLst/>
            <a:gdLst/>
            <a:ahLst/>
            <a:cxnLst/>
            <a:rect r="r" b="b" t="t" l="l"/>
            <a:pathLst>
              <a:path h="571500" w="1796143">
                <a:moveTo>
                  <a:pt x="0" y="0"/>
                </a:moveTo>
                <a:lnTo>
                  <a:pt x="1796143" y="0"/>
                </a:lnTo>
                <a:lnTo>
                  <a:pt x="1796143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442360" y="6578918"/>
            <a:ext cx="1485900" cy="571500"/>
          </a:xfrm>
          <a:custGeom>
            <a:avLst/>
            <a:gdLst/>
            <a:ahLst/>
            <a:cxnLst/>
            <a:rect r="r" b="b" t="t" l="l"/>
            <a:pathLst>
              <a:path h="571500" w="1485900">
                <a:moveTo>
                  <a:pt x="0" y="0"/>
                </a:moveTo>
                <a:lnTo>
                  <a:pt x="1485900" y="0"/>
                </a:lnTo>
                <a:lnTo>
                  <a:pt x="14859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442360" y="7204710"/>
            <a:ext cx="1493274" cy="571500"/>
          </a:xfrm>
          <a:custGeom>
            <a:avLst/>
            <a:gdLst/>
            <a:ahLst/>
            <a:cxnLst/>
            <a:rect r="r" b="b" t="t" l="l"/>
            <a:pathLst>
              <a:path h="571500" w="1493274">
                <a:moveTo>
                  <a:pt x="0" y="0"/>
                </a:moveTo>
                <a:lnTo>
                  <a:pt x="1493274" y="0"/>
                </a:lnTo>
                <a:lnTo>
                  <a:pt x="1493274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935634" y="5886450"/>
            <a:ext cx="14287500" cy="1889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Montserrat"/>
              </a:rPr>
              <a:t>: rating for movie </a:t>
            </a:r>
            <a:r>
              <a:rPr lang="en-US" sz="3600">
                <a:solidFill>
                  <a:srgbClr val="000000"/>
                </a:solidFill>
                <a:latin typeface="Montserrat Bold"/>
              </a:rPr>
              <a:t>a</a:t>
            </a:r>
            <a:r>
              <a:rPr lang="en-US" sz="3600">
                <a:solidFill>
                  <a:srgbClr val="000000"/>
                </a:solidFill>
                <a:latin typeface="Montserrat"/>
              </a:rPr>
              <a:t> by user </a:t>
            </a:r>
            <a:r>
              <a:rPr lang="en-US" sz="3600">
                <a:solidFill>
                  <a:srgbClr val="000000"/>
                </a:solidFill>
                <a:latin typeface="Montserrat Bold"/>
              </a:rPr>
              <a:t>u_i</a:t>
            </a:r>
          </a:p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Montserrat"/>
              </a:rPr>
              <a:t>: similarity b/w movie </a:t>
            </a:r>
            <a:r>
              <a:rPr lang="en-US" sz="3600">
                <a:solidFill>
                  <a:srgbClr val="000000"/>
                </a:solidFill>
                <a:latin typeface="Montserrat Bold"/>
              </a:rPr>
              <a:t>a</a:t>
            </a:r>
            <a:r>
              <a:rPr lang="en-US" sz="3600">
                <a:solidFill>
                  <a:srgbClr val="000000"/>
                </a:solidFill>
                <a:latin typeface="Montserrat"/>
              </a:rPr>
              <a:t> and </a:t>
            </a:r>
            <a:r>
              <a:rPr lang="en-US" sz="3600">
                <a:solidFill>
                  <a:srgbClr val="000000"/>
                </a:solidFill>
                <a:latin typeface="Montserrat Bold"/>
              </a:rPr>
              <a:t>b</a:t>
            </a:r>
          </a:p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Montserrat"/>
              </a:rPr>
              <a:t>, where </a:t>
            </a:r>
            <a:r>
              <a:rPr lang="en-US" sz="3600">
                <a:solidFill>
                  <a:srgbClr val="000000"/>
                </a:solidFill>
                <a:latin typeface="Montserrat Bold"/>
              </a:rPr>
              <a:t>J</a:t>
            </a:r>
            <a:r>
              <a:rPr lang="en-US" sz="3600">
                <a:solidFill>
                  <a:srgbClr val="000000"/>
                </a:solidFill>
                <a:latin typeface="Montserrat"/>
              </a:rPr>
              <a:t> is the set of similar movies to </a:t>
            </a:r>
            <a:r>
              <a:rPr lang="en-US" sz="3600">
                <a:solidFill>
                  <a:srgbClr val="000000"/>
                </a:solidFill>
                <a:latin typeface="Montserrat Bold"/>
              </a:rPr>
              <a:t>a</a:t>
            </a:r>
          </a:p>
        </p:txBody>
      </p:sp>
    </p:spTree>
  </p:cSld>
  <p:clrMapOvr>
    <a:masterClrMapping/>
  </p:clrMapOvr>
  <p:transition spd="fast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81500" y="5697612"/>
            <a:ext cx="9525000" cy="3560688"/>
          </a:xfrm>
          <a:custGeom>
            <a:avLst/>
            <a:gdLst/>
            <a:ahLst/>
            <a:cxnLst/>
            <a:rect r="r" b="b" t="t" l="l"/>
            <a:pathLst>
              <a:path h="3560688" w="9525000">
                <a:moveTo>
                  <a:pt x="0" y="0"/>
                </a:moveTo>
                <a:lnTo>
                  <a:pt x="9525000" y="0"/>
                </a:lnTo>
                <a:lnTo>
                  <a:pt x="9525000" y="3560688"/>
                </a:lnTo>
                <a:lnTo>
                  <a:pt x="0" y="35606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572125" y="4479235"/>
            <a:ext cx="7143750" cy="867276"/>
          </a:xfrm>
          <a:custGeom>
            <a:avLst/>
            <a:gdLst/>
            <a:ahLst/>
            <a:cxnLst/>
            <a:rect r="r" b="b" t="t" l="l"/>
            <a:pathLst>
              <a:path h="867276" w="7143750">
                <a:moveTo>
                  <a:pt x="0" y="0"/>
                </a:moveTo>
                <a:lnTo>
                  <a:pt x="7143750" y="0"/>
                </a:lnTo>
                <a:lnTo>
                  <a:pt x="7143750" y="867277"/>
                </a:lnTo>
                <a:lnTo>
                  <a:pt x="0" y="8672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00250" y="962025"/>
            <a:ext cx="14287500" cy="3166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Montserrat"/>
              </a:rPr>
              <a:t>Model-based CF: SVD</a:t>
            </a:r>
          </a:p>
          <a:p>
            <a:pPr>
              <a:lnSpc>
                <a:spcPts val="5040"/>
              </a:lnSpc>
            </a:pPr>
          </a:p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Montserrat"/>
              </a:rPr>
              <a:t>F</a:t>
            </a:r>
            <a:r>
              <a:rPr lang="en-US" sz="3600">
                <a:solidFill>
                  <a:srgbClr val="000000"/>
                </a:solidFill>
                <a:latin typeface="Montserrat"/>
              </a:rPr>
              <a:t>actorize A into low-rank user and item factors that </a:t>
            </a:r>
            <a:r>
              <a:rPr lang="en-US" sz="3600">
                <a:solidFill>
                  <a:srgbClr val="000000"/>
                </a:solidFill>
                <a:latin typeface="Montserrat"/>
              </a:rPr>
              <a:t>r</a:t>
            </a:r>
            <a:r>
              <a:rPr lang="en-US" sz="3600">
                <a:solidFill>
                  <a:srgbClr val="000000"/>
                </a:solidFill>
                <a:latin typeface="Montserrat"/>
              </a:rPr>
              <a:t>epresent user and item characteristics in a common latent space</a:t>
            </a:r>
          </a:p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Montserrat"/>
              </a:rPr>
              <a:t>F</a:t>
            </a:r>
            <a:r>
              <a:rPr lang="en-US" sz="3600">
                <a:solidFill>
                  <a:srgbClr val="000000"/>
                </a:solidFill>
                <a:latin typeface="Montserrat"/>
              </a:rPr>
              <a:t>ormulated as an optimization problem</a:t>
            </a:r>
          </a:p>
        </p:txBody>
      </p:sp>
    </p:spTree>
  </p:cSld>
  <p:clrMapOvr>
    <a:masterClrMapping/>
  </p:clrMapOvr>
  <p:transition spd="fast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00250" y="6659796"/>
            <a:ext cx="2857500" cy="776315"/>
          </a:xfrm>
          <a:custGeom>
            <a:avLst/>
            <a:gdLst/>
            <a:ahLst/>
            <a:cxnLst/>
            <a:rect r="r" b="b" t="t" l="l"/>
            <a:pathLst>
              <a:path h="776315" w="2857500">
                <a:moveTo>
                  <a:pt x="0" y="0"/>
                </a:moveTo>
                <a:lnTo>
                  <a:pt x="2857500" y="0"/>
                </a:lnTo>
                <a:lnTo>
                  <a:pt x="2857500" y="776315"/>
                </a:lnTo>
                <a:lnTo>
                  <a:pt x="0" y="7763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762750" y="4837606"/>
            <a:ext cx="9525000" cy="4420694"/>
          </a:xfrm>
          <a:custGeom>
            <a:avLst/>
            <a:gdLst/>
            <a:ahLst/>
            <a:cxnLst/>
            <a:rect r="r" b="b" t="t" l="l"/>
            <a:pathLst>
              <a:path h="4420694" w="9525000">
                <a:moveTo>
                  <a:pt x="0" y="0"/>
                </a:moveTo>
                <a:lnTo>
                  <a:pt x="9525000" y="0"/>
                </a:lnTo>
                <a:lnTo>
                  <a:pt x="9525000" y="4420694"/>
                </a:lnTo>
                <a:lnTo>
                  <a:pt x="0" y="44206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00250" y="962025"/>
            <a:ext cx="14287500" cy="1889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Montserrat"/>
              </a:rPr>
              <a:t>P</a:t>
            </a:r>
            <a:r>
              <a:rPr lang="en-US" sz="3600">
                <a:solidFill>
                  <a:srgbClr val="000000"/>
                </a:solidFill>
                <a:latin typeface="Montserrat"/>
              </a:rPr>
              <a:t>rediction: dot product in the latent space</a:t>
            </a:r>
          </a:p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Montserrat"/>
              </a:rPr>
              <a:t>S</a:t>
            </a:r>
            <a:r>
              <a:rPr lang="en-US" sz="3600">
                <a:solidFill>
                  <a:srgbClr val="000000"/>
                </a:solidFill>
                <a:latin typeface="Montserrat"/>
              </a:rPr>
              <a:t>low: dense U and V^T</a:t>
            </a:r>
          </a:p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Montserrat"/>
              </a:rPr>
              <a:t>H</a:t>
            </a:r>
            <a:r>
              <a:rPr lang="en-US" sz="3600">
                <a:solidFill>
                  <a:srgbClr val="000000"/>
                </a:solidFill>
                <a:latin typeface="Montserrat"/>
              </a:rPr>
              <a:t>igh quality: user tastes and item properties are learned</a:t>
            </a:r>
          </a:p>
        </p:txBody>
      </p:sp>
    </p:spTree>
  </p:cSld>
  <p:clrMapOvr>
    <a:masterClrMapping/>
  </p:clrMapOvr>
  <p:transition spd="fast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00250" y="4184041"/>
            <a:ext cx="14287500" cy="5074259"/>
          </a:xfrm>
          <a:custGeom>
            <a:avLst/>
            <a:gdLst/>
            <a:ahLst/>
            <a:cxnLst/>
            <a:rect r="r" b="b" t="t" l="l"/>
            <a:pathLst>
              <a:path h="5074259" w="14287500">
                <a:moveTo>
                  <a:pt x="0" y="0"/>
                </a:moveTo>
                <a:lnTo>
                  <a:pt x="14287500" y="0"/>
                </a:lnTo>
                <a:lnTo>
                  <a:pt x="14287500" y="5074259"/>
                </a:lnTo>
                <a:lnTo>
                  <a:pt x="0" y="50742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017" r="0" b="-601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53525" y="1905000"/>
            <a:ext cx="5715000" cy="1225449"/>
          </a:xfrm>
          <a:custGeom>
            <a:avLst/>
            <a:gdLst/>
            <a:ahLst/>
            <a:cxnLst/>
            <a:rect r="r" b="b" t="t" l="l"/>
            <a:pathLst>
              <a:path h="1225449" w="5715000">
                <a:moveTo>
                  <a:pt x="0" y="0"/>
                </a:moveTo>
                <a:lnTo>
                  <a:pt x="5715000" y="0"/>
                </a:lnTo>
                <a:lnTo>
                  <a:pt x="5715000" y="1225449"/>
                </a:lnTo>
                <a:lnTo>
                  <a:pt x="0" y="12254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2380" t="-68498" r="-55277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543175" y="1905000"/>
            <a:ext cx="5715000" cy="1076903"/>
          </a:xfrm>
          <a:custGeom>
            <a:avLst/>
            <a:gdLst/>
            <a:ahLst/>
            <a:cxnLst/>
            <a:rect r="r" b="b" t="t" l="l"/>
            <a:pathLst>
              <a:path h="1076903" w="5715000">
                <a:moveTo>
                  <a:pt x="0" y="0"/>
                </a:moveTo>
                <a:lnTo>
                  <a:pt x="5715000" y="0"/>
                </a:lnTo>
                <a:lnTo>
                  <a:pt x="5715000" y="1076903"/>
                </a:lnTo>
                <a:lnTo>
                  <a:pt x="0" y="10769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0850" t="-82849" r="-55892" b="0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215438"/>
            <a:ext cx="9525000" cy="1850829"/>
          </a:xfrm>
          <a:custGeom>
            <a:avLst/>
            <a:gdLst/>
            <a:ahLst/>
            <a:cxnLst/>
            <a:rect r="r" b="b" t="t" l="l"/>
            <a:pathLst>
              <a:path h="1850829" w="9525000">
                <a:moveTo>
                  <a:pt x="0" y="0"/>
                </a:moveTo>
                <a:lnTo>
                  <a:pt x="9525000" y="0"/>
                </a:lnTo>
                <a:lnTo>
                  <a:pt x="9525000" y="1850830"/>
                </a:lnTo>
                <a:lnTo>
                  <a:pt x="0" y="18508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4066268"/>
            <a:ext cx="9525000" cy="2154464"/>
          </a:xfrm>
          <a:custGeom>
            <a:avLst/>
            <a:gdLst/>
            <a:ahLst/>
            <a:cxnLst/>
            <a:rect r="r" b="b" t="t" l="l"/>
            <a:pathLst>
              <a:path h="2154464" w="9525000">
                <a:moveTo>
                  <a:pt x="0" y="0"/>
                </a:moveTo>
                <a:lnTo>
                  <a:pt x="9525000" y="0"/>
                </a:lnTo>
                <a:lnTo>
                  <a:pt x="9525000" y="2154464"/>
                </a:lnTo>
                <a:lnTo>
                  <a:pt x="0" y="21544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6220732"/>
            <a:ext cx="9525000" cy="1625753"/>
          </a:xfrm>
          <a:custGeom>
            <a:avLst/>
            <a:gdLst/>
            <a:ahLst/>
            <a:cxnLst/>
            <a:rect r="r" b="b" t="t" l="l"/>
            <a:pathLst>
              <a:path h="1625753" w="9525000">
                <a:moveTo>
                  <a:pt x="0" y="0"/>
                </a:moveTo>
                <a:lnTo>
                  <a:pt x="9525000" y="0"/>
                </a:lnTo>
                <a:lnTo>
                  <a:pt x="9525000" y="1625753"/>
                </a:lnTo>
                <a:lnTo>
                  <a:pt x="0" y="16257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961220" y="2846726"/>
            <a:ext cx="7326780" cy="4593548"/>
          </a:xfrm>
          <a:custGeom>
            <a:avLst/>
            <a:gdLst/>
            <a:ahLst/>
            <a:cxnLst/>
            <a:rect r="r" b="b" t="t" l="l"/>
            <a:pathLst>
              <a:path h="4593548" w="7326780">
                <a:moveTo>
                  <a:pt x="0" y="0"/>
                </a:moveTo>
                <a:lnTo>
                  <a:pt x="7326780" y="0"/>
                </a:lnTo>
                <a:lnTo>
                  <a:pt x="7326780" y="4593548"/>
                </a:lnTo>
                <a:lnTo>
                  <a:pt x="0" y="45935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DAGC0YfbEYE</dc:identifier>
  <dcterms:modified xsi:type="dcterms:W3CDTF">2011-08-01T06:04:30Z</dcterms:modified>
  <cp:revision>1</cp:revision>
  <dc:title>SLIM: Sparse LInear Methods for Top-N Recommender Systems</dc:title>
</cp:coreProperties>
</file>